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8.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6"/>
    <p:sldMasterId id="214748370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Lst>
  <p:sldSz cy="5143500" cx="9144000"/>
  <p:notesSz cx="6858000" cy="9144000"/>
  <p:embeddedFontLst>
    <p:embeddedFont>
      <p:font typeface="Roboto Black"/>
      <p:bold r:id="rId100"/>
      <p:boldItalic r:id="rId101"/>
    </p:embeddedFont>
    <p:embeddedFont>
      <p:font typeface="Roboto"/>
      <p:regular r:id="rId102"/>
      <p:bold r:id="rId103"/>
      <p:italic r:id="rId104"/>
      <p:boldItalic r:id="rId105"/>
    </p:embeddedFont>
    <p:embeddedFont>
      <p:font typeface="Lato"/>
      <p:regular r:id="rId106"/>
      <p:bold r:id="rId107"/>
      <p:italic r:id="rId108"/>
      <p:boldItalic r:id="rId109"/>
    </p:embeddedFont>
    <p:embeddedFont>
      <p:font typeface="Helvetica Neue"/>
      <p:regular r:id="rId110"/>
      <p:bold r:id="rId111"/>
      <p:italic r:id="rId112"/>
      <p:boldItalic r:id="rId113"/>
    </p:embeddedFont>
    <p:embeddedFont>
      <p:font typeface="Helvetica Neue Light"/>
      <p:regular r:id="rId114"/>
      <p:bold r:id="rId115"/>
      <p:italic r:id="rId116"/>
      <p:boldItalic r:id="rId117"/>
    </p:embeddedFont>
    <p:embeddedFont>
      <p:font typeface="Open Sans"/>
      <p:regular r:id="rId118"/>
      <p:bold r:id="rId119"/>
      <p:italic r:id="rId120"/>
      <p:boldItalic r:id="rId1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614">
          <p15:clr>
            <a:srgbClr val="747775"/>
          </p15:clr>
        </p15:guide>
        <p15:guide id="2" pos="2686">
          <p15:clr>
            <a:srgbClr val="747775"/>
          </p15:clr>
        </p15:guide>
        <p15:guide id="3" pos="5499">
          <p15:clr>
            <a:srgbClr val="747775"/>
          </p15:clr>
        </p15:guide>
        <p15:guide id="4" pos="141">
          <p15:clr>
            <a:srgbClr val="747775"/>
          </p15:clr>
        </p15:guide>
        <p15:guide id="5" orient="horz" pos="3015">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9" name="Emma Brodina"/>
  <p:cmAuthor clrIdx="1" id="1" initials="" lastIdx="4" name="Artem Kompaniiets"/>
  <p:cmAuthor clrIdx="2" id="2" initials="" lastIdx="1" name="Iryna Snopyk"/>
  <p:cmAuthor clrIdx="3" id="3" initials="" lastIdx="1" name="Yevhen Kryku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E07A43-6A57-4F5F-9E6B-C43A75D59D51}">
  <a:tblStyle styleId="{E9E07A43-6A57-4F5F-9E6B-C43A75D59D5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D5AD424-0177-4681-B60E-10FE9C52ACC7}"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14"/>
        <p:guide pos="2686"/>
        <p:guide pos="5499"/>
        <p:guide pos="141"/>
        <p:guide pos="301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Lato-bold.fntdata"/><Relationship Id="rId106" Type="http://schemas.openxmlformats.org/officeDocument/2006/relationships/font" Target="fonts/Lato-regular.fntdata"/><Relationship Id="rId105" Type="http://schemas.openxmlformats.org/officeDocument/2006/relationships/font" Target="fonts/Roboto-boldItalic.fntdata"/><Relationship Id="rId104" Type="http://schemas.openxmlformats.org/officeDocument/2006/relationships/font" Target="fonts/Roboto-italic.fntdata"/><Relationship Id="rId109" Type="http://schemas.openxmlformats.org/officeDocument/2006/relationships/font" Target="fonts/Lato-boldItalic.fntdata"/><Relationship Id="rId108" Type="http://schemas.openxmlformats.org/officeDocument/2006/relationships/font" Target="fonts/Lato-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Roboto-bold.fntdata"/><Relationship Id="rId102" Type="http://schemas.openxmlformats.org/officeDocument/2006/relationships/font" Target="fonts/Roboto-regular.fntdata"/><Relationship Id="rId101" Type="http://schemas.openxmlformats.org/officeDocument/2006/relationships/font" Target="fonts/RobotoBlack-boldItalic.fntdata"/><Relationship Id="rId100" Type="http://schemas.openxmlformats.org/officeDocument/2006/relationships/font" Target="fonts/RobotoBlack-bold.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121" Type="http://schemas.openxmlformats.org/officeDocument/2006/relationships/font" Target="fonts/OpenSans-boldItalic.fntdata"/><Relationship Id="rId25" Type="http://schemas.openxmlformats.org/officeDocument/2006/relationships/slide" Target="slides/slide17.xml"/><Relationship Id="rId120" Type="http://schemas.openxmlformats.org/officeDocument/2006/relationships/font" Target="fonts/OpenSans-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font" Target="fonts/OpenSans-regular.fntdata"/><Relationship Id="rId117" Type="http://schemas.openxmlformats.org/officeDocument/2006/relationships/font" Target="fonts/HelveticaNeueLight-boldItalic.fntdata"/><Relationship Id="rId116" Type="http://schemas.openxmlformats.org/officeDocument/2006/relationships/font" Target="fonts/HelveticaNeueLight-italic.fntdata"/><Relationship Id="rId115" Type="http://schemas.openxmlformats.org/officeDocument/2006/relationships/font" Target="fonts/HelveticaNeueLight-bold.fntdata"/><Relationship Id="rId119" Type="http://schemas.openxmlformats.org/officeDocument/2006/relationships/font" Target="fonts/OpenSans-bold.fntdata"/><Relationship Id="rId15" Type="http://schemas.openxmlformats.org/officeDocument/2006/relationships/slide" Target="slides/slide7.xml"/><Relationship Id="rId110" Type="http://schemas.openxmlformats.org/officeDocument/2006/relationships/font" Target="fonts/HelveticaNeue-regular.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HelveticaNeueLight-regular.fntdata"/><Relationship Id="rId18" Type="http://schemas.openxmlformats.org/officeDocument/2006/relationships/slide" Target="slides/slide10.xml"/><Relationship Id="rId113" Type="http://schemas.openxmlformats.org/officeDocument/2006/relationships/font" Target="fonts/HelveticaNeue-boldItalic.fntdata"/><Relationship Id="rId112" Type="http://schemas.openxmlformats.org/officeDocument/2006/relationships/font" Target="fonts/HelveticaNeue-italic.fntdata"/><Relationship Id="rId111" Type="http://schemas.openxmlformats.org/officeDocument/2006/relationships/font" Target="fonts/HelveticaNeue-bold.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2-05T07:50:27.616">
    <p:pos x="0" y="0"/>
    <p:text>logo should be investtech advanced solutions</p:text>
  </p:cm>
  <p:cm authorId="0" idx="2" dt="2023-12-05T07:20:23.332">
    <p:pos x="6000" y="0"/>
    <p:text>Helpful Presentation: https://docs.google.com/presentation/d/1bFkmdJDRRnw0KMkei3VOwf9jPW41xe85vikGsEcccQ0/edit?usp=sharing</p:text>
  </p:cm>
  <p:cm authorId="0" idx="3" dt="2023-12-05T07:14:59.300">
    <p:pos x="6000" y="100"/>
    <p:text>Main Database: https://docs.google.com/spreadsheets/d/1Kz32fYMJ2dXi8u_Fl9d9lYNM3bf39vVR/edit#gid=1113134320 (AI in DD)</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3-12-07T09:33:47.977">
    <p:pos x="6000" y="0"/>
    <p:text>i think we should transfer these slides</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3-12-05T07:45:56.582">
    <p:pos x="6000" y="0"/>
    <p:text>source: https://docs.google.com/presentation/d/1bFkmdJDRRnw0KMkei3VOwf9jPW41xe85vikGsEcccQ0/edit?usp=sharing</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3-12-07T09:16:16.172">
    <p:pos x="141" y="0"/>
    <p:text>title change</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3-12-05T07:43:58.401">
    <p:pos x="6000" y="0"/>
    <p:text>Iryna (with help of Artem)</p:text>
  </p:cm>
  <p:cm authorId="0" idx="19" dt="2023-12-05T09:11:14.348">
    <p:pos x="6000" y="100"/>
    <p:text>@i.snopyk@dkv.global
_Assigned to i.snopyk@dkv.global_</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0" dt="2023-12-05T07:42:46.916">
    <p:pos x="6000" y="0"/>
    <p:text>Yevhen</p:text>
  </p:cm>
  <p:cm authorId="0" idx="21" dt="2023-12-05T07:27:40.591">
    <p:pos x="6000" y="100"/>
    <p:text>more info here: https://analytics.deep-pharma.tech/Invest-Digest-Q3/ai-in-pharma-investment-digest-q3-2021.pdf</p:text>
  </p:cm>
  <p:cm authorId="0" idx="22" dt="2023-12-05T09:12:31.214">
    <p:pos x="6000" y="200"/>
    <p:text>@y.krykun@dkv.global
_Assigned to y.krykun@dkv.global_</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3-12-11T14:09:26.423">
    <p:pos x="0" y="0"/>
    <p:text>@emma@dkv.global review, please
_Assigned to emma@dkv.global_</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3" dt="2023-12-05T07:43:29.569">
    <p:pos x="6000" y="0"/>
    <p:text>Artem</p:text>
  </p:cm>
  <p:cm authorId="0" idx="24" dt="2023-12-05T09:17:33.159">
    <p:pos x="6000" y="100"/>
    <p:text>@artem.k@dkv.global
_Assigned to artem.k@dkv.global_</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3-12-05T11:53:46.083">
    <p:pos x="6000" y="0"/>
    <p:text>collaborate with database</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5" dt="2023-12-05T07:57:48.053">
    <p:pos x="6000" y="0"/>
    <p:text>before writing this, please review Andrii Buvailo linkedin page
and read his newsletter: https://www.linkedin.com/comm/newsletters/6887116540035022848?lipi=urn%3Ali%3Apage%3Aemail_email_series_follow_newsletter_01%3Bs7JuT6zuT8egBNXDSox82g%3D%3D&amp;midToken=AQHtX2She-XddA&amp;midSig=1geqyfTJTWHX01&amp;trk=eml-email_series_follow_newsletter_01-newsletter_entity_lockup-0-newsletter_entity_cta&amp;trkEmail=eml-email_series_follow_newsletter_01-newsletter_entity_lockup-0-newsletter_entity_cta-null-bhlzvu~lplzbw06~6t-null-null&amp;eid=bhlzvu-lplzbw06-6t&amp;otpToken=MTQwYzFhZTcxMjI5Y2ZjZGI0MjQwNGVkNDYxZmU0YmQ4OWNmZDM0NDlmYWM4NzYxNzZjMzAwNmM0YjVjNTRmN2YxZDRkZjlmNzdjYmUzZmQwZjlmYTk2Y2VhMzdkZWExNTM1NDM3NzViNzc4ODNkYTI5ODFhNSwxLDE%3D</p:text>
  </p:cm>
  <p:cm authorId="0" idx="26" dt="2023-12-05T07:54:03.415">
    <p:pos x="6000" y="100"/>
    <p:text>Artem</p:text>
  </p:cm>
  <p:cm authorId="0" idx="27" dt="2023-12-05T09:20:41.673">
    <p:pos x="6000" y="200"/>
    <p:text>https://docs.google.com/presentation/d/1bc5XPBaKT93jIBTZ6cB3mgpSvVN4oOL12Kk64h88Fu0/edit?usp=sharing</p:text>
  </p:cm>
  <p:cm authorId="0" idx="28" dt="2023-12-05T09:18:36.533">
    <p:pos x="6000" y="300"/>
    <p:text>@artem.k@dkv.global
_Assigned to artem.k@dkv.global_</p:tex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9" dt="2023-12-05T07:43:12.421">
    <p:pos x="6000" y="0"/>
    <p:text>Done - Emma one more time check</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12-05T07:19:09.559">
    <p:pos x="6000" y="0"/>
    <p:text>change everything</p:text>
  </p:cm>
  <p:cm authorId="0" idx="5" dt="2023-12-05T09:04:00.402">
    <p:pos x="6000" y="100"/>
    <p:text>Emma - at the end</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12-05T07:42:14.301">
    <p:pos x="6000" y="0"/>
    <p:text>Artem - read, verify</p:text>
  </p:cm>
  <p:cm authorId="0" idx="7" dt="2023-12-05T09:04:14.838">
    <p:pos x="6000" y="100"/>
    <p:text>@artem.k@dkv.global
_Assigned to artem.k@dkv.global_</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12-08T13:43:15.729">
    <p:pos x="1532" y="2751"/>
    <p:text>@emma@dkv.global please check wording</p:text>
  </p:cm>
  <p:cm authorId="0" idx="8" dt="2023-12-08T13:43:15.729">
    <p:pos x="1532" y="2751"/>
    <p:text>will do</p:text>
  </p:cm>
  <p:cm authorId="1" idx="2" dt="2023-12-07T09:05:14.238">
    <p:pos x="6000" y="0"/>
    <p:text>new example?</p:text>
  </p:cm>
  <p:cm authorId="0" idx="9" dt="2023-12-07T09:05:14.238">
    <p:pos x="6000" y="0"/>
    <p:text>add note</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3-12-08T14:01:26.317">
    <p:pos x="6000" y="0"/>
    <p:text>Add to collabs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3-12-05T07:43:45.957">
    <p:pos x="6000" y="0"/>
    <p:text>Iryna (with help of Artem)</p:text>
  </p:cm>
  <p:cm authorId="0" idx="11" dt="2023-12-05T09:06:24.113">
    <p:pos x="6000" y="100"/>
    <p:text>@i.snopyk@dkv.global
_Assigned to i.snopyk@dkv.global_</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3-12-08T13:38:02.394">
    <p:pos x="6000" y="0"/>
    <p:text>@i.snopyk@dkv.global could you add text here ?? Or maybe somehow merge this and next slide
_Assigned to i.snopyk@dkv.global_</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3-12-06T09:15:52.500">
    <p:pos x="141" y="0"/>
    <p:text>done</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3-12-07T09:36:55.826">
    <p:pos x="6000" y="0"/>
    <p:text>notice about AI role in drug discovery</p:text>
  </p:cm>
  <p:cm authorId="0" idx="14" dt="2023-12-05T07:45:50.258">
    <p:pos x="6000" y="100"/>
    <p:text>source: https://docs.google.com/presentation/d/1bFkmdJDRRnw0KMkei3VOwf9jPW41xe85vikGsEcccQ0/edit?usp=sharing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kv.global/"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company/bloomberg/" TargetMode="External"/><Relationship Id="rId3" Type="http://schemas.openxmlformats.org/officeDocument/2006/relationships/hyperlink" Target="https://www.linkedin.com/company/bloomberg/" TargetMode="External"/><Relationship Id="rId4" Type="http://schemas.openxmlformats.org/officeDocument/2006/relationships/hyperlink" Target="https://www.linkedin.com/in/kanoko-matsuyama-a689731/" TargetMode="External"/><Relationship Id="rId5" Type="http://schemas.openxmlformats.org/officeDocument/2006/relationships/hyperlink" Target="https://www.linkedin.com/in/kanoko-matsuyama-a689731/" TargetMode="External"/><Relationship Id="rId6" Type="http://schemas.openxmlformats.org/officeDocument/2006/relationships/hyperlink" Target="https://www.linkedin.com/company/in-silico-medicine/" TargetMode="External"/><Relationship Id="rId7" Type="http://schemas.openxmlformats.org/officeDocument/2006/relationships/hyperlink" Target="https://www.linkedin.com/company/in-silico-medicin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ec2d8380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ec2d8380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a2728b6dab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a2728b6dab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a2728b6dab_1_214: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a2728b6dab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a2728b6dab_1_269: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a2728b6dab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a2728b6dab_1_311: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a2728b6dab_1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a2728b6dab_1_3621: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a2728b6dab_1_3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a2728b6dab_1_5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a2728b6dab_1_5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a2728b6dab_1_5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a2728b6dab_1_5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a2728b6dab_1_2056: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a2728b6dab_1_2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a2728b6dab_1_910: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2a2728b6dab_1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a2728b6dab_1_1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a2728b6dab_1_1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a2728b6dab_1_7178: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a2728b6dab_1_7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a2728b6dab_1_1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a2728b6dab_1_1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a2728b6dab_1_5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a2728b6dab_1_5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a2728b6dab_1_917: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a2728b6dab_1_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a2728b6dab_1_6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2a2728b6dab_1_6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We also prepared a comparison of Top-40  AI in Drug Discovery R&amp;D Companies .</a:t>
            </a:r>
            <a:endParaRPr>
              <a:solidFill>
                <a:schemeClr val="dk1"/>
              </a:solidFill>
            </a:endParaRPr>
          </a:p>
          <a:p>
            <a:pPr indent="0" lvl="0" marL="0" rtl="0" algn="l">
              <a:spcBef>
                <a:spcPts val="0"/>
              </a:spcBef>
              <a:spcAft>
                <a:spcPts val="0"/>
              </a:spcAft>
              <a:buClr>
                <a:schemeClr val="dk1"/>
              </a:buClr>
              <a:buSzPts val="1100"/>
              <a:buFont typeface="Arial"/>
              <a:buNone/>
            </a:pPr>
            <a:br>
              <a:rPr lang="en-GB">
                <a:solidFill>
                  <a:schemeClr val="dk1"/>
                </a:solidFill>
              </a:rPr>
            </a:br>
            <a:r>
              <a:rPr lang="en-GB">
                <a:solidFill>
                  <a:schemeClr val="dk1"/>
                </a:solidFill>
              </a:rPr>
              <a:t>On the lower axis the Expertise in AI is compared demonstrating the level of AI application. Companies are stratified by usage of AI for specific use cases, multiple models or end-to-end AI.</a:t>
            </a:r>
            <a:br>
              <a:rPr lang="en-GB">
                <a:solidFill>
                  <a:schemeClr val="dk1"/>
                </a:solidFill>
              </a:rPr>
            </a:br>
            <a:r>
              <a:rPr lang="en-GB">
                <a:solidFill>
                  <a:schemeClr val="dk1"/>
                </a:solidFill>
              </a:rPr>
              <a:t>While on the left axis the expertise in Drug Discovery is illustrated, stating the phase of research, weather company is involved in use cases and preclinical pipeline or clinical trials.</a:t>
            </a:r>
            <a:br>
              <a:rPr lang="en-GB">
                <a:solidFill>
                  <a:schemeClr val="dk1"/>
                </a:solidFill>
              </a:rPr>
            </a:br>
            <a:br>
              <a:rPr lang="en-GB">
                <a:solidFill>
                  <a:schemeClr val="dk1"/>
                </a:solidFill>
              </a:rPr>
            </a:br>
            <a:r>
              <a:rPr lang="en-GB">
                <a:solidFill>
                  <a:schemeClr val="dk1"/>
                </a:solidFill>
              </a:rPr>
              <a:t>Notably, the upper right sector is empty, showing that there is not a single company at the moment that would implement end-to-end AI and has entered phase 3 of clinical trials. However, we can see quite a few companies employing end-to-end AI and currently in phase 1-2 of clinical trials, which are grouped in the lower sector, including Insilico Medicine, Exscientia, Recursion, and others.  Neumora stands out as the only company that uses multiple AI models and reached the phase 3 of clinical trials.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2a29391b2c3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2a29391b2c3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While it is probably early to say that AI adoption in the pharmaceutical industry revolutionized drug discovery altogether, several AI companies did manage to gain notable efficiency in building their therapeutic pipelines quickly. There  is one common feature of such companies Each built a specialized, highly integrated AI platform, including many models and data sources. Having reviewed all available therapeutic pipelines of leading AI-driven companies, we have selected the most advanced clinical-stage drug candidates “inspired by AI,”</a:t>
            </a:r>
            <a:endParaRPr>
              <a:solidFill>
                <a:schemeClr val="dk1"/>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en-GB">
                <a:solidFill>
                  <a:schemeClr val="dk1"/>
                </a:solidFill>
                <a:latin typeface="Roboto"/>
                <a:ea typeface="Roboto"/>
                <a:cs typeface="Roboto"/>
                <a:sym typeface="Roboto"/>
              </a:rPr>
              <a:t>Insilico Medicine’s small molecule inhibitor ISM001-055, to treat Idiopathic Pulmonary Fibrosis, was de novo designed and advanced into late preclinical studies within 18 months (now the drus is in Phase II).  </a:t>
            </a:r>
            <a:endParaRPr>
              <a:solidFill>
                <a:schemeClr val="dk1"/>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en-GB">
                <a:solidFill>
                  <a:schemeClr val="dk1"/>
                </a:solidFill>
                <a:latin typeface="Roboto"/>
                <a:ea typeface="Roboto"/>
                <a:cs typeface="Roboto"/>
                <a:sym typeface="Roboto"/>
              </a:rPr>
              <a:t>Another drug from Insilico Medicine, ISM3091, a potent and highly selective small molecule inhibitor of USP1, is being studied as a potential anticancer agent and is currently in Phase 1 of clinical trials. The Phase 1 trial aims to determine the recommended dose level for a future Phase 2 study.</a:t>
            </a:r>
            <a:endParaRPr>
              <a:solidFill>
                <a:schemeClr val="dk1"/>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en-GB">
                <a:solidFill>
                  <a:schemeClr val="dk1"/>
                </a:solidFill>
                <a:latin typeface="Roboto"/>
                <a:ea typeface="Roboto"/>
                <a:cs typeface="Roboto"/>
                <a:sym typeface="Roboto"/>
              </a:rPr>
              <a:t>In May, Oncocross, a Seoul-based AI drug discovery and development biotech, announced the completion of phase 1 global clinical trial of OC514, a treatment targeting sarcopenia and other rare muscular diseases. Phase 1 was conducted in Australia.</a:t>
            </a:r>
            <a:endParaRPr>
              <a:solidFill>
                <a:schemeClr val="dk1"/>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en-GB">
                <a:solidFill>
                  <a:schemeClr val="dk1"/>
                </a:solidFill>
                <a:latin typeface="Roboto"/>
                <a:ea typeface="Roboto"/>
                <a:cs typeface="Roboto"/>
                <a:sym typeface="Roboto"/>
              </a:rPr>
              <a:t>Fermion, a clinical-stage AI-based drug discovery company that specializes in developing drugs for autoimmune diseases and pain, advanced one of its leading programs, FZ002, into clinical stage, treating chronic and acute pain.</a:t>
            </a:r>
            <a:endParaRPr>
              <a:solidFill>
                <a:schemeClr val="dk1"/>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en-GB">
                <a:solidFill>
                  <a:schemeClr val="dk1"/>
                </a:solidFill>
                <a:latin typeface="Roboto"/>
                <a:ea typeface="Roboto"/>
                <a:cs typeface="Roboto"/>
                <a:sym typeface="Roboto"/>
              </a:rPr>
              <a:t>REC-4881 is under clinical development by Recursion Pharmaceuticals and currently in Phase II for Familial Adenomatous Polyposis.</a:t>
            </a:r>
            <a:endParaRPr>
              <a:solidFill>
                <a:schemeClr val="dk1"/>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en-GB">
                <a:solidFill>
                  <a:schemeClr val="dk1"/>
                </a:solidFill>
                <a:latin typeface="Roboto"/>
                <a:ea typeface="Roboto"/>
                <a:cs typeface="Roboto"/>
                <a:sym typeface="Roboto"/>
              </a:rPr>
              <a:t>And in June Accutar Biotechnology Announces First Patient Dosed with AC0676 in Phase 1 Study in Patients with Relapsed/Refractory B-cell Malignancies</a:t>
            </a:r>
            <a:endParaRPr>
              <a:solidFill>
                <a:schemeClr val="dk1"/>
              </a:solidFill>
              <a:latin typeface="Roboto"/>
              <a:ea typeface="Roboto"/>
              <a:cs typeface="Roboto"/>
              <a:sym typeface="Roboto"/>
            </a:endParaRPr>
          </a:p>
          <a:p>
            <a:pPr indent="0" lvl="0" marL="0" rtl="0" algn="l">
              <a:lnSpc>
                <a:spcPct val="115000"/>
              </a:lnSpc>
              <a:spcBef>
                <a:spcPts val="1700"/>
              </a:spcBef>
              <a:spcAft>
                <a:spcPts val="0"/>
              </a:spcAft>
              <a:buNone/>
            </a:pPr>
            <a:r>
              <a:rPr lang="en-GB">
                <a:solidFill>
                  <a:schemeClr val="dk1"/>
                </a:solidFill>
                <a:latin typeface="Roboto"/>
                <a:ea typeface="Roboto"/>
                <a:cs typeface="Roboto"/>
                <a:sym typeface="Roboto"/>
              </a:rPr>
              <a:t>It should be noted, that the ongoing media attention to the AI for drug discovery should be regarded through a lense of caution.   There a several cases when the clinical trials revealed that drug developed by AI were no better than a placebo.</a:t>
            </a:r>
            <a:endParaRPr>
              <a:solidFill>
                <a:schemeClr val="dk1"/>
              </a:solidFill>
              <a:latin typeface="Roboto"/>
              <a:ea typeface="Roboto"/>
              <a:cs typeface="Roboto"/>
              <a:sym typeface="Roboto"/>
            </a:endParaRPr>
          </a:p>
          <a:p>
            <a:pPr indent="0" lvl="0" marL="0" rtl="0" algn="l">
              <a:lnSpc>
                <a:spcPct val="115000"/>
              </a:lnSpc>
              <a:spcBef>
                <a:spcPts val="1700"/>
              </a:spcBef>
              <a:spcAft>
                <a:spcPts val="0"/>
              </a:spcAft>
              <a:buNone/>
            </a:pPr>
            <a:r>
              <a:t/>
            </a:r>
            <a:endParaRPr>
              <a:solidFill>
                <a:schemeClr val="dk1"/>
              </a:solidFill>
              <a:latin typeface="Roboto"/>
              <a:ea typeface="Roboto"/>
              <a:cs typeface="Roboto"/>
              <a:sym typeface="Roboto"/>
            </a:endParaRPr>
          </a:p>
          <a:p>
            <a:pPr indent="0" lvl="0" marL="0" rtl="0" algn="l">
              <a:lnSpc>
                <a:spcPct val="115000"/>
              </a:lnSpc>
              <a:spcBef>
                <a:spcPts val="170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170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2a29391b2c3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2a29391b2c3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2a2728b6dab_1_6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2a2728b6dab_1_6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0"/>
              </a:spcAft>
              <a:buNone/>
            </a:pPr>
            <a:r>
              <a:rPr lang="en-GB">
                <a:solidFill>
                  <a:schemeClr val="dk1"/>
                </a:solidFill>
              </a:rPr>
              <a:t>In this analysis, we examined 100 AI in Drug Development Companies categorized them by  therapeutic areas of focus. Oncology takes the lead with a significant 31.6% representation, highlighting the industry's focus on AI-driven drug development for cancer treatment. Neurology follows closely with 17.4%, indicating a growing interest in using AI to advance therapies for neurological conditions. In the third position, Immunology accounts for 11.1% of the companies, showcasing the relevance of AI in developing treatments for immune-related disorders. Finally, Infectious Diseases capture 7.9% of the companies. You can observe that among the most popular therapeutic focuses are Genetic Diseases, Metabolic Disorders, and Cardiovascular Diseases.</a:t>
            </a:r>
            <a:endParaRPr>
              <a:solidFill>
                <a:schemeClr val="dk1"/>
              </a:solidFill>
            </a:endParaRPr>
          </a:p>
          <a:p>
            <a:pPr indent="0" lvl="0" marL="0" rtl="0" algn="l">
              <a:lnSpc>
                <a:spcPct val="115000"/>
              </a:lnSpc>
              <a:spcBef>
                <a:spcPts val="1500"/>
              </a:spcBef>
              <a:spcAft>
                <a:spcPts val="1500"/>
              </a:spcAft>
              <a:buNone/>
            </a:pPr>
            <a:r>
              <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2a2728b6dab_1_1646: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2a2728b6dab_1_1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2a2728b6dab_1_1790: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1474" name="Google Shape;1474;g2a2728b6dab_1_1790: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28e56fb9cc3_0_132: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28e56fb9cc3_0_132: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a2728b6dab_1_0: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a2728b6da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28e56fb9cc3_0_291: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28e56fb9cc3_0_291: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2a2728b6dab_1_1848: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1677" name="Google Shape;1677;g2a2728b6dab_1_1848: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2a2728b6dab_1_1906: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1737" name="Google Shape;1737;g2a2728b6dab_1_1906: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2a2728b6dab_1_1964: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2a2728b6dab_1_1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g2a2728b6dab_1_2225: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34" name="Google Shape;1834;g2a2728b6dab_1_2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g2a2728b6dab_1_2232: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2" name="Google Shape;1842;g2a2728b6dab_1_2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2a2728b6dab_1_2342: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4" name="Google Shape;1954;g2a2728b6dab_1_2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8" name="Shape 2138"/>
        <p:cNvGrpSpPr/>
        <p:nvPr/>
      </p:nvGrpSpPr>
      <p:grpSpPr>
        <a:xfrm>
          <a:off x="0" y="0"/>
          <a:ext cx="0" cy="0"/>
          <a:chOff x="0" y="0"/>
          <a:chExt cx="0" cy="0"/>
        </a:xfrm>
      </p:grpSpPr>
      <p:sp>
        <p:nvSpPr>
          <p:cNvPr id="2139" name="Google Shape;2139;g2a2728b6dab_1_1291: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40" name="Google Shape;2140;g2a2728b6dab_1_1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g2a2728b6dab_1_2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1" name="Google Shape;2321;g2a2728b6dab_1_2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1" name="Shape 2341"/>
        <p:cNvGrpSpPr/>
        <p:nvPr/>
      </p:nvGrpSpPr>
      <p:grpSpPr>
        <a:xfrm>
          <a:off x="0" y="0"/>
          <a:ext cx="0" cy="0"/>
          <a:chOff x="0" y="0"/>
          <a:chExt cx="0" cy="0"/>
        </a:xfrm>
      </p:grpSpPr>
      <p:sp>
        <p:nvSpPr>
          <p:cNvPr id="2342" name="Google Shape;2342;g2a2728b6dab_1_2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3" name="Google Shape;2343;g2a2728b6dab_1_2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a2728b6dab_1_5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a2728b6dab_1_5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2a2728b6dab_1_2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5" name="Google Shape;2365;g2a2728b6dab_1_2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g2a2728b6dab_1_2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7" name="Google Shape;2387;g2a2728b6dab_1_2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g2a2728b6dab_1_2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9" name="Google Shape;2409;g2a2728b6dab_1_2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g2a2728b6dab_1_5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1" name="Google Shape;2431;g2a2728b6dab_1_5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0" name="Shape 2450"/>
        <p:cNvGrpSpPr/>
        <p:nvPr/>
      </p:nvGrpSpPr>
      <p:grpSpPr>
        <a:xfrm>
          <a:off x="0" y="0"/>
          <a:ext cx="0" cy="0"/>
          <a:chOff x="0" y="0"/>
          <a:chExt cx="0" cy="0"/>
        </a:xfrm>
      </p:grpSpPr>
      <p:sp>
        <p:nvSpPr>
          <p:cNvPr id="2451" name="Google Shape;2451;g2a2728b6dab_1_3283: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52" name="Google Shape;2452;g2a2728b6dab_1_3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8" name="Shape 2458"/>
        <p:cNvGrpSpPr/>
        <p:nvPr/>
      </p:nvGrpSpPr>
      <p:grpSpPr>
        <a:xfrm>
          <a:off x="0" y="0"/>
          <a:ext cx="0" cy="0"/>
          <a:chOff x="0" y="0"/>
          <a:chExt cx="0" cy="0"/>
        </a:xfrm>
      </p:grpSpPr>
      <p:sp>
        <p:nvSpPr>
          <p:cNvPr id="2459" name="Google Shape;2459;g2a2728b6dab_1_3290: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0" name="Google Shape;2460;g2a2728b6dab_1_3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8" name="Shape 2488"/>
        <p:cNvGrpSpPr/>
        <p:nvPr/>
      </p:nvGrpSpPr>
      <p:grpSpPr>
        <a:xfrm>
          <a:off x="0" y="0"/>
          <a:ext cx="0" cy="0"/>
          <a:chOff x="0" y="0"/>
          <a:chExt cx="0" cy="0"/>
        </a:xfrm>
      </p:grpSpPr>
      <p:sp>
        <p:nvSpPr>
          <p:cNvPr id="2489" name="Google Shape;2489;g2a2ef35838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0" name="Google Shape;2490;g2a2ef35838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1" name="Shape 2501"/>
        <p:cNvGrpSpPr/>
        <p:nvPr/>
      </p:nvGrpSpPr>
      <p:grpSpPr>
        <a:xfrm>
          <a:off x="0" y="0"/>
          <a:ext cx="0" cy="0"/>
          <a:chOff x="0" y="0"/>
          <a:chExt cx="0" cy="0"/>
        </a:xfrm>
      </p:grpSpPr>
      <p:sp>
        <p:nvSpPr>
          <p:cNvPr id="2502" name="Google Shape;2502;g2a2728b6dab_1_5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3" name="Google Shape;2503;g2a2728b6dab_1_5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7" name="Shape 2507"/>
        <p:cNvGrpSpPr/>
        <p:nvPr/>
      </p:nvGrpSpPr>
      <p:grpSpPr>
        <a:xfrm>
          <a:off x="0" y="0"/>
          <a:ext cx="0" cy="0"/>
          <a:chOff x="0" y="0"/>
          <a:chExt cx="0" cy="0"/>
        </a:xfrm>
      </p:grpSpPr>
      <p:sp>
        <p:nvSpPr>
          <p:cNvPr id="2508" name="Google Shape;2508;g2a2728b6dab_1_3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9" name="Google Shape;2509;g2a2728b6dab_1_3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7" name="Shape 2547"/>
        <p:cNvGrpSpPr/>
        <p:nvPr/>
      </p:nvGrpSpPr>
      <p:grpSpPr>
        <a:xfrm>
          <a:off x="0" y="0"/>
          <a:ext cx="0" cy="0"/>
          <a:chOff x="0" y="0"/>
          <a:chExt cx="0" cy="0"/>
        </a:xfrm>
      </p:grpSpPr>
      <p:sp>
        <p:nvSpPr>
          <p:cNvPr id="2548" name="Google Shape;2548;g2a385013ce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9" name="Google Shape;2549;g2a385013ce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a2728b6dab_1_46: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a2728b6dab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g2a2728b6dab_1_3356: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0" name="Google Shape;2590;g2a2728b6dab_1_3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g1ec958f9f0a_0_0: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8" name="Google Shape;2608;g1ec958f9f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5" name="Shape 2625"/>
        <p:cNvGrpSpPr/>
        <p:nvPr/>
      </p:nvGrpSpPr>
      <p:grpSpPr>
        <a:xfrm>
          <a:off x="0" y="0"/>
          <a:ext cx="0" cy="0"/>
          <a:chOff x="0" y="0"/>
          <a:chExt cx="0" cy="0"/>
        </a:xfrm>
      </p:grpSpPr>
      <p:sp>
        <p:nvSpPr>
          <p:cNvPr id="2626" name="Google Shape;2626;g1ec958f9f0a_0_24: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27" name="Google Shape;2627;g1ec958f9f0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4" name="Shape 2644"/>
        <p:cNvGrpSpPr/>
        <p:nvPr/>
      </p:nvGrpSpPr>
      <p:grpSpPr>
        <a:xfrm>
          <a:off x="0" y="0"/>
          <a:ext cx="0" cy="0"/>
          <a:chOff x="0" y="0"/>
          <a:chExt cx="0" cy="0"/>
        </a:xfrm>
      </p:grpSpPr>
      <p:sp>
        <p:nvSpPr>
          <p:cNvPr id="2645" name="Google Shape;2645;g1ec958f9f0a_0_45: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46" name="Google Shape;2646;g1ec958f9f0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3" name="Shape 2663"/>
        <p:cNvGrpSpPr/>
        <p:nvPr/>
      </p:nvGrpSpPr>
      <p:grpSpPr>
        <a:xfrm>
          <a:off x="0" y="0"/>
          <a:ext cx="0" cy="0"/>
          <a:chOff x="0" y="0"/>
          <a:chExt cx="0" cy="0"/>
        </a:xfrm>
      </p:grpSpPr>
      <p:sp>
        <p:nvSpPr>
          <p:cNvPr id="2664" name="Google Shape;2664;g2a2728b6dab_1_3373: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65" name="Google Shape;2665;g2a2728b6dab_1_3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1" name="Shape 2681"/>
        <p:cNvGrpSpPr/>
        <p:nvPr/>
      </p:nvGrpSpPr>
      <p:grpSpPr>
        <a:xfrm>
          <a:off x="0" y="0"/>
          <a:ext cx="0" cy="0"/>
          <a:chOff x="0" y="0"/>
          <a:chExt cx="0" cy="0"/>
        </a:xfrm>
      </p:grpSpPr>
      <p:sp>
        <p:nvSpPr>
          <p:cNvPr id="2682" name="Google Shape;2682;g1ec958f9f0a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3" name="Google Shape;2683;g1ec958f9f0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5" name="Shape 2695"/>
        <p:cNvGrpSpPr/>
        <p:nvPr/>
      </p:nvGrpSpPr>
      <p:grpSpPr>
        <a:xfrm>
          <a:off x="0" y="0"/>
          <a:ext cx="0" cy="0"/>
          <a:chOff x="0" y="0"/>
          <a:chExt cx="0" cy="0"/>
        </a:xfrm>
      </p:grpSpPr>
      <p:sp>
        <p:nvSpPr>
          <p:cNvPr id="2696" name="Google Shape;2696;g2a3db18540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7" name="Google Shape;2697;g2a3db18540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g2a3db18540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1" name="Google Shape;2711;g2a3db18540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3" name="Shape 2723"/>
        <p:cNvGrpSpPr/>
        <p:nvPr/>
      </p:nvGrpSpPr>
      <p:grpSpPr>
        <a:xfrm>
          <a:off x="0" y="0"/>
          <a:ext cx="0" cy="0"/>
          <a:chOff x="0" y="0"/>
          <a:chExt cx="0" cy="0"/>
        </a:xfrm>
      </p:grpSpPr>
      <p:sp>
        <p:nvSpPr>
          <p:cNvPr id="2724" name="Google Shape;2724;g2a3db18540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5" name="Google Shape;2725;g2a3db18540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7" name="Shape 2737"/>
        <p:cNvGrpSpPr/>
        <p:nvPr/>
      </p:nvGrpSpPr>
      <p:grpSpPr>
        <a:xfrm>
          <a:off x="0" y="0"/>
          <a:ext cx="0" cy="0"/>
          <a:chOff x="0" y="0"/>
          <a:chExt cx="0" cy="0"/>
        </a:xfrm>
      </p:grpSpPr>
      <p:sp>
        <p:nvSpPr>
          <p:cNvPr id="2738" name="Google Shape;2738;g2a3db18540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9" name="Google Shape;2739;g2a3db18540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2728b6dab_1_5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a2728b6dab_1_5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1" name="Shape 2751"/>
        <p:cNvGrpSpPr/>
        <p:nvPr/>
      </p:nvGrpSpPr>
      <p:grpSpPr>
        <a:xfrm>
          <a:off x="0" y="0"/>
          <a:ext cx="0" cy="0"/>
          <a:chOff x="0" y="0"/>
          <a:chExt cx="0" cy="0"/>
        </a:xfrm>
      </p:grpSpPr>
      <p:sp>
        <p:nvSpPr>
          <p:cNvPr id="2752" name="Google Shape;2752;g2a3db18540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3" name="Google Shape;2753;g2a3db18540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5" name="Shape 2765"/>
        <p:cNvGrpSpPr/>
        <p:nvPr/>
      </p:nvGrpSpPr>
      <p:grpSpPr>
        <a:xfrm>
          <a:off x="0" y="0"/>
          <a:ext cx="0" cy="0"/>
          <a:chOff x="0" y="0"/>
          <a:chExt cx="0" cy="0"/>
        </a:xfrm>
      </p:grpSpPr>
      <p:sp>
        <p:nvSpPr>
          <p:cNvPr id="2766" name="Google Shape;2766;g2a3db18540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7" name="Google Shape;2767;g2a3db18540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g2a3db18540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1" name="Google Shape;2781;g2a3db18540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g2a3db18540d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5" name="Google Shape;2795;g2a3db18540d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g2a3db18540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9" name="Google Shape;2809;g2a3db18540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1" name="Shape 2821"/>
        <p:cNvGrpSpPr/>
        <p:nvPr/>
      </p:nvGrpSpPr>
      <p:grpSpPr>
        <a:xfrm>
          <a:off x="0" y="0"/>
          <a:ext cx="0" cy="0"/>
          <a:chOff x="0" y="0"/>
          <a:chExt cx="0" cy="0"/>
        </a:xfrm>
      </p:grpSpPr>
      <p:sp>
        <p:nvSpPr>
          <p:cNvPr id="2822" name="Google Shape;2822;g2a2728b6dab_1_2626: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23" name="Google Shape;2823;g2a2728b6dab_1_2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g1ed2cdcadab_0_13: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31" name="Google Shape;2831;g1ed2cdcada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g2a2728b6dab_1_6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7" name="Google Shape;2887;g2a2728b6dab_1_6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0" name="Shape 2960"/>
        <p:cNvGrpSpPr/>
        <p:nvPr/>
      </p:nvGrpSpPr>
      <p:grpSpPr>
        <a:xfrm>
          <a:off x="0" y="0"/>
          <a:ext cx="0" cy="0"/>
          <a:chOff x="0" y="0"/>
          <a:chExt cx="0" cy="0"/>
        </a:xfrm>
      </p:grpSpPr>
      <p:sp>
        <p:nvSpPr>
          <p:cNvPr id="2961" name="Google Shape;2961;g2a2728b6dab_1_2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2" name="Google Shape;2962;g2a2728b6dab_1_2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7" name="Shape 3007"/>
        <p:cNvGrpSpPr/>
        <p:nvPr/>
      </p:nvGrpSpPr>
      <p:grpSpPr>
        <a:xfrm>
          <a:off x="0" y="0"/>
          <a:ext cx="0" cy="0"/>
          <a:chOff x="0" y="0"/>
          <a:chExt cx="0" cy="0"/>
        </a:xfrm>
      </p:grpSpPr>
      <p:sp>
        <p:nvSpPr>
          <p:cNvPr id="3008" name="Google Shape;3008;g2a2728b6dab_1_2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9" name="Google Shape;3009;g2a2728b6dab_1_2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a2728b6dab_1_53: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a2728b6dab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3" name="Shape 3053"/>
        <p:cNvGrpSpPr/>
        <p:nvPr/>
      </p:nvGrpSpPr>
      <p:grpSpPr>
        <a:xfrm>
          <a:off x="0" y="0"/>
          <a:ext cx="0" cy="0"/>
          <a:chOff x="0" y="0"/>
          <a:chExt cx="0" cy="0"/>
        </a:xfrm>
      </p:grpSpPr>
      <p:sp>
        <p:nvSpPr>
          <p:cNvPr id="3054" name="Google Shape;3054;g2a29391b2c3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5" name="Google Shape;3055;g2a29391b2c3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Here we present some of the most noticeable AI and Pharma Collaborations in 2023. </a:t>
            </a:r>
            <a:endParaRPr/>
          </a:p>
          <a:p>
            <a:pPr indent="0" lvl="0" marL="0" rtl="0" algn="l">
              <a:lnSpc>
                <a:spcPct val="115000"/>
              </a:lnSpc>
              <a:spcBef>
                <a:spcPts val="0"/>
              </a:spcBef>
              <a:spcAft>
                <a:spcPts val="0"/>
              </a:spcAft>
              <a:buClr>
                <a:schemeClr val="dk1"/>
              </a:buClr>
              <a:buSzPts val="1100"/>
              <a:buFont typeface="Arial"/>
              <a:buNone/>
            </a:pPr>
            <a:r>
              <a:rPr lang="en-GB"/>
              <a:t>The Latest one was announced in august 2023: </a:t>
            </a:r>
            <a:r>
              <a:rPr b="1" lang="en-GB">
                <a:solidFill>
                  <a:srgbClr val="0B5394"/>
                </a:solidFill>
                <a:latin typeface="Roboto"/>
                <a:ea typeface="Roboto"/>
                <a:cs typeface="Roboto"/>
                <a:sym typeface="Roboto"/>
              </a:rPr>
              <a:t>Altis Labs</a:t>
            </a:r>
            <a:r>
              <a:rPr lang="en-GB">
                <a:solidFill>
                  <a:schemeClr val="dk1"/>
                </a:solidFill>
                <a:latin typeface="Roboto"/>
                <a:ea typeface="Roboto"/>
                <a:cs typeface="Roboto"/>
                <a:sym typeface="Roboto"/>
              </a:rPr>
              <a:t> will lead an international project that includes drug giants </a:t>
            </a:r>
            <a:r>
              <a:rPr b="1" lang="en-GB">
                <a:solidFill>
                  <a:srgbClr val="0B5394"/>
                </a:solidFill>
                <a:latin typeface="Roboto"/>
                <a:ea typeface="Roboto"/>
                <a:cs typeface="Roboto"/>
                <a:sym typeface="Roboto"/>
              </a:rPr>
              <a:t>AstraZeneca</a:t>
            </a:r>
            <a:r>
              <a:rPr lang="en-GB">
                <a:solidFill>
                  <a:schemeClr val="dk1"/>
                </a:solidFill>
                <a:latin typeface="Roboto"/>
                <a:ea typeface="Roboto"/>
                <a:cs typeface="Roboto"/>
                <a:sym typeface="Roboto"/>
              </a:rPr>
              <a:t> and </a:t>
            </a:r>
            <a:r>
              <a:rPr b="1" lang="en-GB">
                <a:solidFill>
                  <a:srgbClr val="0B5394"/>
                </a:solidFill>
                <a:latin typeface="Roboto"/>
                <a:ea typeface="Roboto"/>
                <a:cs typeface="Roboto"/>
                <a:sym typeface="Roboto"/>
              </a:rPr>
              <a:t>Bayer</a:t>
            </a:r>
            <a:r>
              <a:rPr lang="en-GB">
                <a:solidFill>
                  <a:schemeClr val="dk1"/>
                </a:solidFill>
                <a:latin typeface="Roboto"/>
                <a:ea typeface="Roboto"/>
                <a:cs typeface="Roboto"/>
                <a:sym typeface="Roboto"/>
              </a:rPr>
              <a:t> to advance the use of "digital twins" in clinical trials.</a:t>
            </a:r>
            <a:endParaRPr sz="14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These partnerships, blending cutting-edge technology with pharmaceutical expertise, stand as a testament to our industry's relentless pursuit of progress. </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2a29391b2c3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9" name="Google Shape;3109;g2a29391b2c3_0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2" name="Shape 3172"/>
        <p:cNvGrpSpPr/>
        <p:nvPr/>
      </p:nvGrpSpPr>
      <p:grpSpPr>
        <a:xfrm>
          <a:off x="0" y="0"/>
          <a:ext cx="0" cy="0"/>
          <a:chOff x="0" y="0"/>
          <a:chExt cx="0" cy="0"/>
        </a:xfrm>
      </p:grpSpPr>
      <p:sp>
        <p:nvSpPr>
          <p:cNvPr id="3173" name="Google Shape;3173;g2a2728b6dab_1_6429: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74" name="Google Shape;3174;g2a2728b6dab_1_6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3" name="Shape 3213"/>
        <p:cNvGrpSpPr/>
        <p:nvPr/>
      </p:nvGrpSpPr>
      <p:grpSpPr>
        <a:xfrm>
          <a:off x="0" y="0"/>
          <a:ext cx="0" cy="0"/>
          <a:chOff x="0" y="0"/>
          <a:chExt cx="0" cy="0"/>
        </a:xfrm>
      </p:grpSpPr>
      <p:sp>
        <p:nvSpPr>
          <p:cNvPr id="3214" name="Google Shape;3214;g2a2728b6dab_1_2722: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15" name="Google Shape;3215;g2a2728b6dab_1_2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8" name="Shape 3358"/>
        <p:cNvGrpSpPr/>
        <p:nvPr/>
      </p:nvGrpSpPr>
      <p:grpSpPr>
        <a:xfrm>
          <a:off x="0" y="0"/>
          <a:ext cx="0" cy="0"/>
          <a:chOff x="0" y="0"/>
          <a:chExt cx="0" cy="0"/>
        </a:xfrm>
      </p:grpSpPr>
      <p:sp>
        <p:nvSpPr>
          <p:cNvPr id="3359" name="Google Shape;3359;g2a2728b6dab_1_2859: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60" name="Google Shape;3360;g2a2728b6dab_1_2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1" name="Shape 3521"/>
        <p:cNvGrpSpPr/>
        <p:nvPr/>
      </p:nvGrpSpPr>
      <p:grpSpPr>
        <a:xfrm>
          <a:off x="0" y="0"/>
          <a:ext cx="0" cy="0"/>
          <a:chOff x="0" y="0"/>
          <a:chExt cx="0" cy="0"/>
        </a:xfrm>
      </p:grpSpPr>
      <p:sp>
        <p:nvSpPr>
          <p:cNvPr id="3522" name="Google Shape;3522;g2a2728b6dab_1_3072: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23" name="Google Shape;3523;g2a2728b6dab_1_3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5" name="Shape 3635"/>
        <p:cNvGrpSpPr/>
        <p:nvPr/>
      </p:nvGrpSpPr>
      <p:grpSpPr>
        <a:xfrm>
          <a:off x="0" y="0"/>
          <a:ext cx="0" cy="0"/>
          <a:chOff x="0" y="0"/>
          <a:chExt cx="0" cy="0"/>
        </a:xfrm>
      </p:grpSpPr>
      <p:sp>
        <p:nvSpPr>
          <p:cNvPr id="3636" name="Google Shape;3636;g2a2728b6dab_1_3184: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37" name="Google Shape;3637;g2a2728b6dab_1_3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8" name="Shape 3658"/>
        <p:cNvGrpSpPr/>
        <p:nvPr/>
      </p:nvGrpSpPr>
      <p:grpSpPr>
        <a:xfrm>
          <a:off x="0" y="0"/>
          <a:ext cx="0" cy="0"/>
          <a:chOff x="0" y="0"/>
          <a:chExt cx="0" cy="0"/>
        </a:xfrm>
      </p:grpSpPr>
      <p:sp>
        <p:nvSpPr>
          <p:cNvPr id="3659" name="Google Shape;3659;g2a2728b6dab_1_3205: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60" name="Google Shape;3660;g2a2728b6dab_1_3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2" name="Shape 3682"/>
        <p:cNvGrpSpPr/>
        <p:nvPr/>
      </p:nvGrpSpPr>
      <p:grpSpPr>
        <a:xfrm>
          <a:off x="0" y="0"/>
          <a:ext cx="0" cy="0"/>
          <a:chOff x="0" y="0"/>
          <a:chExt cx="0" cy="0"/>
        </a:xfrm>
      </p:grpSpPr>
      <p:sp>
        <p:nvSpPr>
          <p:cNvPr id="3683" name="Google Shape;3683;g2a2728b6dab_1_4920: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4" name="Google Shape;3684;g2a2728b6dab_1_4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0" name="Shape 3690"/>
        <p:cNvGrpSpPr/>
        <p:nvPr/>
      </p:nvGrpSpPr>
      <p:grpSpPr>
        <a:xfrm>
          <a:off x="0" y="0"/>
          <a:ext cx="0" cy="0"/>
          <a:chOff x="0" y="0"/>
          <a:chExt cx="0" cy="0"/>
        </a:xfrm>
      </p:grpSpPr>
      <p:sp>
        <p:nvSpPr>
          <p:cNvPr id="3691" name="Google Shape;3691;g2a2728b6dab_1_4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2" name="Google Shape;3692;g2a2728b6dab_1_4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a2728b6dab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a2728b6dab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3" name="Shape 3733"/>
        <p:cNvGrpSpPr/>
        <p:nvPr/>
      </p:nvGrpSpPr>
      <p:grpSpPr>
        <a:xfrm>
          <a:off x="0" y="0"/>
          <a:ext cx="0" cy="0"/>
          <a:chOff x="0" y="0"/>
          <a:chExt cx="0" cy="0"/>
        </a:xfrm>
      </p:grpSpPr>
      <p:sp>
        <p:nvSpPr>
          <p:cNvPr id="3734" name="Google Shape;3734;g2a2728b6dab_1_4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5" name="Google Shape;3735;g2a2728b6dab_1_4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4" name="Shape 3764"/>
        <p:cNvGrpSpPr/>
        <p:nvPr/>
      </p:nvGrpSpPr>
      <p:grpSpPr>
        <a:xfrm>
          <a:off x="0" y="0"/>
          <a:ext cx="0" cy="0"/>
          <a:chOff x="0" y="0"/>
          <a:chExt cx="0" cy="0"/>
        </a:xfrm>
      </p:grpSpPr>
      <p:sp>
        <p:nvSpPr>
          <p:cNvPr id="3765" name="Google Shape;3765;g2a2728b6dab_1_4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6" name="Google Shape;3766;g2a2728b6dab_1_4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6" name="Shape 3796"/>
        <p:cNvGrpSpPr/>
        <p:nvPr/>
      </p:nvGrpSpPr>
      <p:grpSpPr>
        <a:xfrm>
          <a:off x="0" y="0"/>
          <a:ext cx="0" cy="0"/>
          <a:chOff x="0" y="0"/>
          <a:chExt cx="0" cy="0"/>
        </a:xfrm>
      </p:grpSpPr>
      <p:sp>
        <p:nvSpPr>
          <p:cNvPr id="3797" name="Google Shape;3797;g2a2728b6dab_1_5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8" name="Google Shape;3798;g2a2728b6dab_1_5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3" name="Shape 3813"/>
        <p:cNvGrpSpPr/>
        <p:nvPr/>
      </p:nvGrpSpPr>
      <p:grpSpPr>
        <a:xfrm>
          <a:off x="0" y="0"/>
          <a:ext cx="0" cy="0"/>
          <a:chOff x="0" y="0"/>
          <a:chExt cx="0" cy="0"/>
        </a:xfrm>
      </p:grpSpPr>
      <p:sp>
        <p:nvSpPr>
          <p:cNvPr id="3814" name="Google Shape;3814;g2a2728b6dab_1_5026: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15" name="Google Shape;3815;g2a2728b6dab_1_5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1" name="Shape 3821"/>
        <p:cNvGrpSpPr/>
        <p:nvPr/>
      </p:nvGrpSpPr>
      <p:grpSpPr>
        <a:xfrm>
          <a:off x="0" y="0"/>
          <a:ext cx="0" cy="0"/>
          <a:chOff x="0" y="0"/>
          <a:chExt cx="0" cy="0"/>
        </a:xfrm>
      </p:grpSpPr>
      <p:sp>
        <p:nvSpPr>
          <p:cNvPr id="3822" name="Google Shape;3822;g2a2728b6dab_1_5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3" name="Google Shape;3823;g2a2728b6dab_1_5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n-GB" sz="1200" u="sng">
                <a:solidFill>
                  <a:srgbClr val="0B5394"/>
                </a:solidFill>
                <a:latin typeface="Roboto"/>
                <a:ea typeface="Roboto"/>
                <a:cs typeface="Roboto"/>
                <a:sym typeface="Roboto"/>
                <a:hlinkClick r:id="rId2">
                  <a:extLst>
                    <a:ext uri="{A12FA001-AC4F-418D-AE19-62706E023703}">
                      <ahyp:hlinkClr val="tx"/>
                    </a:ext>
                  </a:extLst>
                </a:hlinkClick>
              </a:rPr>
              <a:t>Deep Knowledge Group</a:t>
            </a:r>
            <a:r>
              <a:rPr lang="en-GB" sz="1200">
                <a:solidFill>
                  <a:schemeClr val="dk1"/>
                </a:solidFill>
                <a:latin typeface="Roboto"/>
                <a:ea typeface="Roboto"/>
                <a:cs typeface="Roboto"/>
                <a:sym typeface="Roboto"/>
              </a:rPr>
              <a:t> is a consortium of commercial and nonprofit organisations active on multiple fronts in the realm of DeepTech and Frontier Technologies), ranging from scientific research to investment, entrepreneurship, analytics, media, philanthropy, and more. </a:t>
            </a:r>
            <a:r>
              <a:rPr lang="en-GB">
                <a:solidFill>
                  <a:schemeClr val="dk1"/>
                </a:solidFill>
                <a:latin typeface="Roboto"/>
                <a:ea typeface="Roboto"/>
                <a:cs typeface="Roboto"/>
                <a:sym typeface="Roboto"/>
              </a:rPr>
              <a:t>Deep Knowledge Group subsidiaries include </a:t>
            </a:r>
            <a:r>
              <a:rPr b="1" lang="en-GB">
                <a:solidFill>
                  <a:srgbClr val="0B5394"/>
                </a:solidFill>
                <a:latin typeface="Roboto"/>
                <a:ea typeface="Roboto"/>
                <a:cs typeface="Roboto"/>
                <a:sym typeface="Roboto"/>
              </a:rPr>
              <a:t>investments and financial vehicles </a:t>
            </a:r>
            <a:r>
              <a:rPr lang="en-GB">
                <a:solidFill>
                  <a:schemeClr val="dk1"/>
                </a:solidFill>
                <a:latin typeface="Roboto"/>
                <a:ea typeface="Roboto"/>
                <a:cs typeface="Roboto"/>
                <a:sym typeface="Roboto"/>
              </a:rPr>
              <a:t> like</a:t>
            </a:r>
            <a:r>
              <a:rPr b="1" lang="en-GB">
                <a:solidFill>
                  <a:srgbClr val="0B5394"/>
                </a:solidFill>
                <a:latin typeface="Roboto"/>
                <a:ea typeface="Roboto"/>
                <a:cs typeface="Roboto"/>
                <a:sym typeface="Roboto"/>
              </a:rPr>
              <a:t> Deep Knowledge Ventures, </a:t>
            </a:r>
            <a:r>
              <a:rPr b="1" lang="en-GB" sz="1050">
                <a:solidFill>
                  <a:srgbClr val="0B5394"/>
                </a:solidFill>
                <a:latin typeface="Roboto"/>
                <a:ea typeface="Roboto"/>
                <a:cs typeface="Roboto"/>
                <a:sym typeface="Roboto"/>
              </a:rPr>
              <a:t>analytical subsidiaries like DPI and Aging Analytics Agency, and social </a:t>
            </a:r>
            <a:r>
              <a:rPr b="1" lang="en-GB">
                <a:solidFill>
                  <a:srgbClr val="0B5394"/>
                </a:solidFill>
                <a:latin typeface="Roboto"/>
                <a:ea typeface="Roboto"/>
                <a:cs typeface="Roboto"/>
                <a:sym typeface="Roboto"/>
              </a:rPr>
              <a:t>impact projects like swiss longevity valley.</a:t>
            </a:r>
            <a:endParaRPr>
              <a:solidFill>
                <a:srgbClr val="0B5394"/>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b="1" sz="1050">
              <a:solidFill>
                <a:srgbClr val="0B5394"/>
              </a:solidFill>
              <a:latin typeface="Roboto"/>
              <a:ea typeface="Roboto"/>
              <a:cs typeface="Roboto"/>
              <a:sym typeface="Roboto"/>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2" name="Shape 3872"/>
        <p:cNvGrpSpPr/>
        <p:nvPr/>
      </p:nvGrpSpPr>
      <p:grpSpPr>
        <a:xfrm>
          <a:off x="0" y="0"/>
          <a:ext cx="0" cy="0"/>
          <a:chOff x="0" y="0"/>
          <a:chExt cx="0" cy="0"/>
        </a:xfrm>
      </p:grpSpPr>
      <p:sp>
        <p:nvSpPr>
          <p:cNvPr id="3873" name="Google Shape;3873;g2a2728b6dab_1_5912: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3874" name="Google Shape;3874;g2a2728b6dab_1_5912: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rgbClr val="0B5394"/>
                </a:solidFill>
                <a:highlight>
                  <a:schemeClr val="lt1"/>
                </a:highlight>
                <a:latin typeface="Roboto"/>
                <a:ea typeface="Roboto"/>
                <a:cs typeface="Roboto"/>
                <a:sym typeface="Roboto"/>
              </a:rPr>
              <a:t>Further exploring DPI </a:t>
            </a:r>
            <a:r>
              <a:rPr b="1" lang="en-GB" sz="1600">
                <a:solidFill>
                  <a:srgbClr val="0B5394"/>
                </a:solidFill>
                <a:latin typeface="Roboto"/>
                <a:ea typeface="Roboto"/>
                <a:cs typeface="Roboto"/>
                <a:sym typeface="Roboto"/>
              </a:rPr>
              <a:t>Solutions , it </a:t>
            </a:r>
            <a:r>
              <a:rPr lang="en-GB" sz="1500">
                <a:solidFill>
                  <a:srgbClr val="0B5394"/>
                </a:solidFill>
                <a:highlight>
                  <a:schemeClr val="lt1"/>
                </a:highlight>
                <a:latin typeface="Roboto"/>
                <a:ea typeface="Roboto"/>
                <a:cs typeface="Roboto"/>
                <a:sym typeface="Roboto"/>
              </a:rPr>
              <a:t>is a highly specialised think tank in the area of BioTech innovation profiling, market intelligence, and BioTech development advisory. </a:t>
            </a:r>
            <a:br>
              <a:rPr lang="en-GB"/>
            </a:br>
            <a:br>
              <a:rPr lang="en-GB"/>
            </a:br>
            <a:r>
              <a:rPr lang="en-GB"/>
              <a:t>Deep Pharma Inteligence provides a lot of different solutions including</a:t>
            </a:r>
            <a:endParaRPr/>
          </a:p>
          <a:p>
            <a:pPr indent="-298450" lvl="0" marL="457200" rtl="0" algn="l">
              <a:spcBef>
                <a:spcPts val="0"/>
              </a:spcBef>
              <a:spcAft>
                <a:spcPts val="0"/>
              </a:spcAft>
              <a:buSzPts val="1100"/>
              <a:buChar char="-"/>
            </a:pPr>
            <a:r>
              <a:rPr lang="en-GB"/>
              <a:t>Proprietary Analytics</a:t>
            </a:r>
            <a:endParaRPr/>
          </a:p>
          <a:p>
            <a:pPr indent="-298450" lvl="0" marL="457200" rtl="0" algn="l">
              <a:spcBef>
                <a:spcPts val="0"/>
              </a:spcBef>
              <a:spcAft>
                <a:spcPts val="0"/>
              </a:spcAft>
              <a:buSzPts val="1100"/>
              <a:buChar char="-"/>
            </a:pPr>
            <a:r>
              <a:rPr lang="en-GB"/>
              <a:t>Database of clinical trials conducted by AI for drug development companies</a:t>
            </a:r>
            <a:endParaRPr/>
          </a:p>
          <a:p>
            <a:pPr indent="-298450" lvl="0" marL="457200" rtl="0" algn="l">
              <a:spcBef>
                <a:spcPts val="0"/>
              </a:spcBef>
              <a:spcAft>
                <a:spcPts val="0"/>
              </a:spcAft>
              <a:buSzPts val="1100"/>
              <a:buChar char="-"/>
            </a:pPr>
            <a:r>
              <a:rPr lang="en-GB"/>
              <a:t>Market Intelligence</a:t>
            </a:r>
            <a:endParaRPr/>
          </a:p>
          <a:p>
            <a:pPr indent="-298450" lvl="0" marL="457200" rtl="0" algn="l">
              <a:spcBef>
                <a:spcPts val="0"/>
              </a:spcBef>
              <a:spcAft>
                <a:spcPts val="0"/>
              </a:spcAft>
              <a:buSzPts val="1100"/>
              <a:buChar char="-"/>
            </a:pPr>
            <a:r>
              <a:rPr lang="en-GB"/>
              <a:t>Big Data Analytics Systems and Dashboards</a:t>
            </a:r>
            <a:endParaRPr/>
          </a:p>
          <a:p>
            <a:pPr indent="-298450" lvl="0" marL="457200" rtl="0" algn="l">
              <a:spcBef>
                <a:spcPts val="0"/>
              </a:spcBef>
              <a:spcAft>
                <a:spcPts val="0"/>
              </a:spcAft>
              <a:buSzPts val="1100"/>
              <a:buChar char="-"/>
            </a:pPr>
            <a:r>
              <a:rPr lang="en-GB"/>
              <a:t>Dynamic Mindmaps that represents connections between companies and investors</a:t>
            </a:r>
            <a:br>
              <a:rPr lang="en-GB"/>
            </a:b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2" name="Shape 3902"/>
        <p:cNvGrpSpPr/>
        <p:nvPr/>
      </p:nvGrpSpPr>
      <p:grpSpPr>
        <a:xfrm>
          <a:off x="0" y="0"/>
          <a:ext cx="0" cy="0"/>
          <a:chOff x="0" y="0"/>
          <a:chExt cx="0" cy="0"/>
        </a:xfrm>
      </p:grpSpPr>
      <p:sp>
        <p:nvSpPr>
          <p:cNvPr id="3903" name="Google Shape;3903;g2a2728b6dab_1_5941: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3904" name="Google Shape;3904;g2a2728b6dab_1_5941: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0" name="Shape 3920"/>
        <p:cNvGrpSpPr/>
        <p:nvPr/>
      </p:nvGrpSpPr>
      <p:grpSpPr>
        <a:xfrm>
          <a:off x="0" y="0"/>
          <a:ext cx="0" cy="0"/>
          <a:chOff x="0" y="0"/>
          <a:chExt cx="0" cy="0"/>
        </a:xfrm>
      </p:grpSpPr>
      <p:sp>
        <p:nvSpPr>
          <p:cNvPr id="3921" name="Google Shape;3921;g2a2728b6dab_1_5958: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3922" name="Google Shape;3922;g2a2728b6dab_1_5958: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a:solidFill>
                  <a:schemeClr val="dk1"/>
                </a:solidFill>
              </a:rPr>
              <a:t>The dashboard 2.0 comprehensively addresses AI applications across Drug Discovery and Biopharma stages, encompassing target identification, drug design, and bioprocess optimization. It also extends coverage to biologics development, such as protein drugs, RNA vaccines, and gene therapies. Biopharmaceutical development involves not only identifying therapeutic targets but also optimizing biological systems for drug production, including cell line development, fermentation, and purification. Beyond drug development, Biopharma services encompass Manufacturing, Formulation, Regulatory Affairs, Clinical Research, Marketing, and Supply Chain Management.</a:t>
            </a:r>
            <a:endParaRPr>
              <a:solidFill>
                <a:schemeClr val="dk1"/>
              </a:solidFill>
            </a:endParaRPr>
          </a:p>
          <a:p>
            <a:pPr indent="0" lvl="0" marL="0" rtl="0" algn="l">
              <a:spcBef>
                <a:spcPts val="0"/>
              </a:spcBef>
              <a:spcAft>
                <a:spcPts val="0"/>
              </a:spcAft>
              <a:buNone/>
            </a:pPr>
            <a:br>
              <a:rPr lang="en-GB"/>
            </a:b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8" name="Shape 3948"/>
        <p:cNvGrpSpPr/>
        <p:nvPr/>
      </p:nvGrpSpPr>
      <p:grpSpPr>
        <a:xfrm>
          <a:off x="0" y="0"/>
          <a:ext cx="0" cy="0"/>
          <a:chOff x="0" y="0"/>
          <a:chExt cx="0" cy="0"/>
        </a:xfrm>
      </p:grpSpPr>
      <p:sp>
        <p:nvSpPr>
          <p:cNvPr id="3949" name="Google Shape;3949;g2a2728b6dab_1_5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0" name="Google Shape;3950;g2a2728b6dab_1_5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6" name="Shape 3956"/>
        <p:cNvGrpSpPr/>
        <p:nvPr/>
      </p:nvGrpSpPr>
      <p:grpSpPr>
        <a:xfrm>
          <a:off x="0" y="0"/>
          <a:ext cx="0" cy="0"/>
          <a:chOff x="0" y="0"/>
          <a:chExt cx="0" cy="0"/>
        </a:xfrm>
      </p:grpSpPr>
      <p:sp>
        <p:nvSpPr>
          <p:cNvPr id="3957" name="Google Shape;3957;g2a2728b6dab_1_6019:notes"/>
          <p:cNvSpPr/>
          <p:nvPr>
            <p:ph idx="2" type="sldImg"/>
          </p:nvPr>
        </p:nvSpPr>
        <p:spPr>
          <a:xfrm>
            <a:off x="345911" y="586509"/>
            <a:ext cx="5529900" cy="2932500"/>
          </a:xfrm>
          <a:custGeom>
            <a:rect b="b" l="l" r="r" t="t"/>
            <a:pathLst>
              <a:path extrusionOk="0" h="120000" w="120000">
                <a:moveTo>
                  <a:pt x="0" y="0"/>
                </a:moveTo>
                <a:lnTo>
                  <a:pt x="120000" y="0"/>
                </a:lnTo>
                <a:lnTo>
                  <a:pt x="120000" y="120000"/>
                </a:lnTo>
                <a:lnTo>
                  <a:pt x="0" y="120000"/>
                </a:lnTo>
                <a:close/>
              </a:path>
            </a:pathLst>
          </a:custGeom>
        </p:spPr>
      </p:sp>
      <p:sp>
        <p:nvSpPr>
          <p:cNvPr id="3958" name="Google Shape;3958;g2a2728b6dab_1_6019:notes"/>
          <p:cNvSpPr txBox="1"/>
          <p:nvPr>
            <p:ph idx="1" type="body"/>
          </p:nvPr>
        </p:nvSpPr>
        <p:spPr>
          <a:xfrm>
            <a:off x="622119" y="3714558"/>
            <a:ext cx="49770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50">
                <a:solidFill>
                  <a:schemeClr val="dk1"/>
                </a:solidFill>
                <a:highlight>
                  <a:srgbClr val="FFFFFF"/>
                </a:highlight>
                <a:latin typeface="Roboto"/>
                <a:ea typeface="Roboto"/>
                <a:cs typeface="Roboto"/>
                <a:sym typeface="Roboto"/>
              </a:rPr>
              <a:t>Deep Pharma Intelligence is pleased to have its Pharma AI industry analytics research featured in a recent article in</a:t>
            </a:r>
            <a:r>
              <a:rPr lang="en-GB" sz="1050">
                <a:solidFill>
                  <a:schemeClr val="dk1"/>
                </a:solidFill>
                <a:highlight>
                  <a:srgbClr val="FFFFFF"/>
                </a:highlight>
                <a:uFill>
                  <a:noFill/>
                </a:uFill>
                <a:latin typeface="Roboto"/>
                <a:ea typeface="Roboto"/>
                <a:cs typeface="Roboto"/>
                <a:sym typeface="Roboto"/>
                <a:hlinkClick r:id="rId2">
                  <a:extLst>
                    <a:ext uri="{A12FA001-AC4F-418D-AE19-62706E023703}">
                      <ahyp:hlinkClr val="tx"/>
                    </a:ext>
                  </a:extLst>
                </a:hlinkClick>
              </a:rPr>
              <a:t> </a:t>
            </a:r>
            <a:r>
              <a:rPr lang="en-GB" sz="1050" u="sng">
                <a:solidFill>
                  <a:schemeClr val="hlink"/>
                </a:solidFill>
                <a:highlight>
                  <a:srgbClr val="FFFFFF"/>
                </a:highlight>
                <a:latin typeface="Roboto"/>
                <a:ea typeface="Roboto"/>
                <a:cs typeface="Roboto"/>
                <a:sym typeface="Roboto"/>
                <a:hlinkClick r:id="rId3"/>
              </a:rPr>
              <a:t>Bloomberg</a:t>
            </a:r>
            <a:r>
              <a:rPr lang="en-GB" sz="1050">
                <a:solidFill>
                  <a:schemeClr val="dk1"/>
                </a:solidFill>
                <a:highlight>
                  <a:srgbClr val="FFFFFF"/>
                </a:highlight>
                <a:latin typeface="Roboto"/>
                <a:ea typeface="Roboto"/>
                <a:cs typeface="Roboto"/>
                <a:sym typeface="Roboto"/>
              </a:rPr>
              <a:t> by</a:t>
            </a:r>
            <a:r>
              <a:rPr lang="en-GB" sz="1050">
                <a:solidFill>
                  <a:schemeClr val="dk1"/>
                </a:solidFill>
                <a:highlight>
                  <a:srgbClr val="FFFFFF"/>
                </a:highlight>
                <a:uFill>
                  <a:noFill/>
                </a:uFill>
                <a:latin typeface="Roboto"/>
                <a:ea typeface="Roboto"/>
                <a:cs typeface="Roboto"/>
                <a:sym typeface="Roboto"/>
                <a:hlinkClick r:id="rId4">
                  <a:extLst>
                    <a:ext uri="{A12FA001-AC4F-418D-AE19-62706E023703}">
                      <ahyp:hlinkClr val="tx"/>
                    </a:ext>
                  </a:extLst>
                </a:hlinkClick>
              </a:rPr>
              <a:t> </a:t>
            </a:r>
            <a:r>
              <a:rPr lang="en-GB" u="sng">
                <a:solidFill>
                  <a:schemeClr val="hlink"/>
                </a:solidFill>
                <a:hlinkClick r:id="rId5"/>
              </a:rPr>
              <a:t>Kanoko Matsuyama</a:t>
            </a:r>
            <a:r>
              <a:rPr lang="en-GB" sz="1050">
                <a:solidFill>
                  <a:schemeClr val="dk1"/>
                </a:solidFill>
                <a:highlight>
                  <a:srgbClr val="FFFFFF"/>
                </a:highlight>
                <a:latin typeface="Roboto"/>
                <a:ea typeface="Roboto"/>
                <a:cs typeface="Roboto"/>
                <a:sym typeface="Roboto"/>
              </a:rPr>
              <a:t>, ‘Race for First Drug Discovered by AI Nears Key Milestone’, on</a:t>
            </a:r>
            <a:r>
              <a:rPr lang="en-GB" sz="1050">
                <a:solidFill>
                  <a:schemeClr val="dk1"/>
                </a:solidFill>
                <a:highlight>
                  <a:srgbClr val="FFFFFF"/>
                </a:highlight>
                <a:uFill>
                  <a:noFill/>
                </a:uFill>
                <a:latin typeface="Roboto"/>
                <a:ea typeface="Roboto"/>
                <a:cs typeface="Roboto"/>
                <a:sym typeface="Roboto"/>
                <a:hlinkClick r:id="rId6">
                  <a:extLst>
                    <a:ext uri="{A12FA001-AC4F-418D-AE19-62706E023703}">
                      <ahyp:hlinkClr val="tx"/>
                    </a:ext>
                  </a:extLst>
                </a:hlinkClick>
              </a:rPr>
              <a:t> </a:t>
            </a:r>
            <a:r>
              <a:rPr lang="en-GB" sz="1050" u="sng">
                <a:solidFill>
                  <a:schemeClr val="hlink"/>
                </a:solidFill>
                <a:highlight>
                  <a:srgbClr val="FFFFFF"/>
                </a:highlight>
                <a:latin typeface="Roboto"/>
                <a:ea typeface="Roboto"/>
                <a:cs typeface="Roboto"/>
                <a:sym typeface="Roboto"/>
                <a:hlinkClick r:id="rId7"/>
              </a:rPr>
              <a:t>Insilico Medicine</a:t>
            </a:r>
            <a:r>
              <a:rPr lang="en-GB" sz="1050">
                <a:solidFill>
                  <a:schemeClr val="dk1"/>
                </a:solidFill>
                <a:highlight>
                  <a:srgbClr val="FFFFFF"/>
                </a:highlight>
                <a:latin typeface="Roboto"/>
                <a:ea typeface="Roboto"/>
                <a:cs typeface="Roboto"/>
                <a:sym typeface="Roboto"/>
              </a:rPr>
              <a:t>’s recent progress in bringing an AI-discovered drug for idiopathic pulmonary fibrosis to mid-stage trials in China and the US.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1050">
                <a:solidFill>
                  <a:schemeClr val="dk1"/>
                </a:solidFill>
                <a:highlight>
                  <a:srgbClr val="FFFFFF"/>
                </a:highlight>
                <a:latin typeface="Roboto"/>
                <a:ea typeface="Roboto"/>
                <a:cs typeface="Roboto"/>
                <a:sym typeface="Roboto"/>
              </a:rPr>
              <a:t>“The results of Insilico’s trials are being closely watched in the drug industry because the company used AI to identify a new approach to fight against the deadly disease and produce a novel molecule to treat it. UK-based researcher Deep Pharma Intelligence says that the Insilico therapy is the global industry’s first fully AI-based preclinical candidate.”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50">
                <a:solidFill>
                  <a:schemeClr val="dk1"/>
                </a:solidFill>
                <a:highlight>
                  <a:srgbClr val="FFFFFF"/>
                </a:highlight>
                <a:latin typeface="Roboto"/>
                <a:ea typeface="Roboto"/>
                <a:cs typeface="Roboto"/>
                <a:sym typeface="Roboto"/>
              </a:rPr>
              <a:t>“Insilico says the steps from finding a novel target to designing a medicine to make it ready for human testing took just about 18 months at a budget of around $2.7 million. That’s roughly a third of the time and a 10th of the cost it might have taken without algorithms.”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a2728b6dab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a2728b6dab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3" name="Shape 3973"/>
        <p:cNvGrpSpPr/>
        <p:nvPr/>
      </p:nvGrpSpPr>
      <p:grpSpPr>
        <a:xfrm>
          <a:off x="0" y="0"/>
          <a:ext cx="0" cy="0"/>
          <a:chOff x="0" y="0"/>
          <a:chExt cx="0" cy="0"/>
        </a:xfrm>
      </p:grpSpPr>
      <p:sp>
        <p:nvSpPr>
          <p:cNvPr id="3974" name="Google Shape;3974;g2a2728b6dab_1_6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5" name="Google Shape;3975;g2a2728b6dab_1_6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6" name="Shape 3986"/>
        <p:cNvGrpSpPr/>
        <p:nvPr/>
      </p:nvGrpSpPr>
      <p:grpSpPr>
        <a:xfrm>
          <a:off x="0" y="0"/>
          <a:ext cx="0" cy="0"/>
          <a:chOff x="0" y="0"/>
          <a:chExt cx="0" cy="0"/>
        </a:xfrm>
      </p:grpSpPr>
      <p:sp>
        <p:nvSpPr>
          <p:cNvPr id="3987" name="Google Shape;3987;g2a2728b6dab_1_5120:notes"/>
          <p:cNvSpPr/>
          <p:nvPr>
            <p:ph idx="2" type="sldImg"/>
          </p:nvPr>
        </p:nvSpPr>
        <p:spPr>
          <a:xfrm>
            <a:off x="381300"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8" name="Google Shape;3988;g2a2728b6dab_1_5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0" name="Shape 50"/>
        <p:cNvGrpSpPr/>
        <p:nvPr/>
      </p:nvGrpSpPr>
      <p:grpSpPr>
        <a:xfrm>
          <a:off x="0" y="0"/>
          <a:ext cx="0" cy="0"/>
          <a:chOff x="0" y="0"/>
          <a:chExt cx="0" cy="0"/>
        </a:xfrm>
      </p:grpSpPr>
      <p:sp>
        <p:nvSpPr>
          <p:cNvPr id="51" name="Google Shape;51;p13"/>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52" name="Google Shape;52;p13"/>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53" name="Google Shape;53;p13"/>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54" name="Google Shape;54;p13"/>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55" name="Google Shape;55;p13"/>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56" name="Shape 56"/>
        <p:cNvGrpSpPr/>
        <p:nvPr/>
      </p:nvGrpSpPr>
      <p:grpSpPr>
        <a:xfrm>
          <a:off x="0" y="0"/>
          <a:ext cx="0" cy="0"/>
          <a:chOff x="0" y="0"/>
          <a:chExt cx="0" cy="0"/>
        </a:xfrm>
      </p:grpSpPr>
      <p:sp>
        <p:nvSpPr>
          <p:cNvPr id="57" name="Google Shape;57;p14"/>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59" name="Google Shape;59;p14"/>
          <p:cNvGrpSpPr/>
          <p:nvPr/>
        </p:nvGrpSpPr>
        <p:grpSpPr>
          <a:xfrm>
            <a:off x="0" y="450188"/>
            <a:ext cx="4564675" cy="46813"/>
            <a:chOff x="0" y="450188"/>
            <a:chExt cx="4564675" cy="46813"/>
          </a:xfrm>
        </p:grpSpPr>
        <p:sp>
          <p:nvSpPr>
            <p:cNvPr id="60" name="Google Shape;60;p14"/>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2" name="Shape 6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spTree>
      <p:nvGrpSpPr>
        <p:cNvPr id="63" name="Shape 63"/>
        <p:cNvGrpSpPr/>
        <p:nvPr/>
      </p:nvGrpSpPr>
      <p:grpSpPr>
        <a:xfrm>
          <a:off x="0" y="0"/>
          <a:ext cx="0" cy="0"/>
          <a:chOff x="0" y="0"/>
          <a:chExt cx="0" cy="0"/>
        </a:xfrm>
      </p:grpSpPr>
      <p:sp>
        <p:nvSpPr>
          <p:cNvPr id="64" name="Google Shape;64;p16"/>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66" name="Google Shape;66;p16"/>
          <p:cNvGrpSpPr/>
          <p:nvPr/>
        </p:nvGrpSpPr>
        <p:grpSpPr>
          <a:xfrm>
            <a:off x="0" y="450188"/>
            <a:ext cx="4564675" cy="46813"/>
            <a:chOff x="0" y="450188"/>
            <a:chExt cx="4564675" cy="46813"/>
          </a:xfrm>
        </p:grpSpPr>
        <p:sp>
          <p:nvSpPr>
            <p:cNvPr id="67" name="Google Shape;67;p16"/>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spTree>
      <p:nvGrpSpPr>
        <p:cNvPr id="69" name="Shape 69"/>
        <p:cNvGrpSpPr/>
        <p:nvPr/>
      </p:nvGrpSpPr>
      <p:grpSpPr>
        <a:xfrm>
          <a:off x="0" y="0"/>
          <a:ext cx="0" cy="0"/>
          <a:chOff x="0" y="0"/>
          <a:chExt cx="0" cy="0"/>
        </a:xfrm>
      </p:grpSpPr>
      <p:sp>
        <p:nvSpPr>
          <p:cNvPr id="70" name="Google Shape;70;p17"/>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71" name="Google Shape;7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72" name="Google Shape;72;p17"/>
          <p:cNvGrpSpPr/>
          <p:nvPr/>
        </p:nvGrpSpPr>
        <p:grpSpPr>
          <a:xfrm>
            <a:off x="0" y="450188"/>
            <a:ext cx="4564675" cy="46813"/>
            <a:chOff x="0" y="450188"/>
            <a:chExt cx="4564675" cy="46813"/>
          </a:xfrm>
        </p:grpSpPr>
        <p:sp>
          <p:nvSpPr>
            <p:cNvPr id="73" name="Google Shape;73;p17"/>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7"/>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5">
    <p:spTree>
      <p:nvGrpSpPr>
        <p:cNvPr id="75" name="Shape 75"/>
        <p:cNvGrpSpPr/>
        <p:nvPr/>
      </p:nvGrpSpPr>
      <p:grpSpPr>
        <a:xfrm>
          <a:off x="0" y="0"/>
          <a:ext cx="0" cy="0"/>
          <a:chOff x="0" y="0"/>
          <a:chExt cx="0" cy="0"/>
        </a:xfrm>
      </p:grpSpPr>
      <p:sp>
        <p:nvSpPr>
          <p:cNvPr id="76" name="Google Shape;76;p18"/>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78" name="Google Shape;78;p18"/>
          <p:cNvGrpSpPr/>
          <p:nvPr/>
        </p:nvGrpSpPr>
        <p:grpSpPr>
          <a:xfrm>
            <a:off x="0" y="450188"/>
            <a:ext cx="4564675" cy="46813"/>
            <a:chOff x="0" y="450188"/>
            <a:chExt cx="4564675" cy="46813"/>
          </a:xfrm>
        </p:grpSpPr>
        <p:sp>
          <p:nvSpPr>
            <p:cNvPr id="79" name="Google Shape;79;p18"/>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_AND_BODY_6">
    <p:spTree>
      <p:nvGrpSpPr>
        <p:cNvPr id="81" name="Shape 81"/>
        <p:cNvGrpSpPr/>
        <p:nvPr/>
      </p:nvGrpSpPr>
      <p:grpSpPr>
        <a:xfrm>
          <a:off x="0" y="0"/>
          <a:ext cx="0" cy="0"/>
          <a:chOff x="0" y="0"/>
          <a:chExt cx="0" cy="0"/>
        </a:xfrm>
      </p:grpSpPr>
      <p:sp>
        <p:nvSpPr>
          <p:cNvPr id="82" name="Google Shape;82;p19"/>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83" name="Google Shape;8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84" name="Google Shape;84;p19"/>
          <p:cNvGrpSpPr/>
          <p:nvPr/>
        </p:nvGrpSpPr>
        <p:grpSpPr>
          <a:xfrm>
            <a:off x="0" y="450188"/>
            <a:ext cx="4564675" cy="46813"/>
            <a:chOff x="0" y="450188"/>
            <a:chExt cx="4564675" cy="46813"/>
          </a:xfrm>
        </p:grpSpPr>
        <p:sp>
          <p:nvSpPr>
            <p:cNvPr id="85" name="Google Shape;85;p19"/>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9"/>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7">
    <p:spTree>
      <p:nvGrpSpPr>
        <p:cNvPr id="87" name="Shape 87"/>
        <p:cNvGrpSpPr/>
        <p:nvPr/>
      </p:nvGrpSpPr>
      <p:grpSpPr>
        <a:xfrm>
          <a:off x="0" y="0"/>
          <a:ext cx="0" cy="0"/>
          <a:chOff x="0" y="0"/>
          <a:chExt cx="0" cy="0"/>
        </a:xfrm>
      </p:grpSpPr>
      <p:sp>
        <p:nvSpPr>
          <p:cNvPr id="88" name="Google Shape;88;p20"/>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89" name="Google Shape;8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90" name="Google Shape;90;p20"/>
          <p:cNvGrpSpPr/>
          <p:nvPr/>
        </p:nvGrpSpPr>
        <p:grpSpPr>
          <a:xfrm>
            <a:off x="0" y="450188"/>
            <a:ext cx="4564675" cy="46813"/>
            <a:chOff x="0" y="450188"/>
            <a:chExt cx="4564675" cy="46813"/>
          </a:xfrm>
        </p:grpSpPr>
        <p:sp>
          <p:nvSpPr>
            <p:cNvPr id="91" name="Google Shape;91;p20"/>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0"/>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_AND_BODY_8">
    <p:spTree>
      <p:nvGrpSpPr>
        <p:cNvPr id="93" name="Shape 93"/>
        <p:cNvGrpSpPr/>
        <p:nvPr/>
      </p:nvGrpSpPr>
      <p:grpSpPr>
        <a:xfrm>
          <a:off x="0" y="0"/>
          <a:ext cx="0" cy="0"/>
          <a:chOff x="0" y="0"/>
          <a:chExt cx="0" cy="0"/>
        </a:xfrm>
      </p:grpSpPr>
      <p:sp>
        <p:nvSpPr>
          <p:cNvPr id="94" name="Google Shape;94;p21"/>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95" name="Google Shape;9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96" name="Google Shape;96;p21"/>
          <p:cNvGrpSpPr/>
          <p:nvPr/>
        </p:nvGrpSpPr>
        <p:grpSpPr>
          <a:xfrm>
            <a:off x="0" y="450188"/>
            <a:ext cx="4564675" cy="46813"/>
            <a:chOff x="0" y="450188"/>
            <a:chExt cx="4564675" cy="46813"/>
          </a:xfrm>
        </p:grpSpPr>
        <p:sp>
          <p:nvSpPr>
            <p:cNvPr id="97" name="Google Shape;97;p21"/>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1"/>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3">
  <p:cSld name="Blank_4">
    <p:spTree>
      <p:nvGrpSpPr>
        <p:cNvPr id="99" name="Shape 99"/>
        <p:cNvGrpSpPr/>
        <p:nvPr/>
      </p:nvGrpSpPr>
      <p:grpSpPr>
        <a:xfrm>
          <a:off x="0" y="0"/>
          <a:ext cx="0" cy="0"/>
          <a:chOff x="0" y="0"/>
          <a:chExt cx="0" cy="0"/>
        </a:xfrm>
      </p:grpSpPr>
      <p:sp>
        <p:nvSpPr>
          <p:cNvPr id="100" name="Google Shape;100;p22"/>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1" name="Google Shape;101;p22"/>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2" name="Google Shape;102;p22"/>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 name="Shape 107"/>
        <p:cNvGrpSpPr/>
        <p:nvPr/>
      </p:nvGrpSpPr>
      <p:grpSpPr>
        <a:xfrm>
          <a:off x="0" y="0"/>
          <a:ext cx="0" cy="0"/>
          <a:chOff x="0" y="0"/>
          <a:chExt cx="0" cy="0"/>
        </a:xfrm>
      </p:grpSpPr>
      <p:sp>
        <p:nvSpPr>
          <p:cNvPr id="108" name="Google Shape;108;p24"/>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9" name="Google Shape;109;p24"/>
          <p:cNvSpPr txBox="1"/>
          <p:nvPr>
            <p:ph idx="1" type="subTitle"/>
          </p:nvPr>
        </p:nvSpPr>
        <p:spPr>
          <a:xfrm>
            <a:off x="311700" y="2834125"/>
            <a:ext cx="8520600" cy="792600"/>
          </a:xfrm>
          <a:prstGeom prst="rect">
            <a:avLst/>
          </a:prstGeom>
        </p:spPr>
        <p:txBody>
          <a:bodyPr anchorCtr="0" anchor="t" bIns="91450" lIns="91450" spcFirstLastPara="1" rIns="91450" wrap="square" tIns="9145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0" name="Google Shape;110;p24"/>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1" name="Shape 111"/>
        <p:cNvGrpSpPr/>
        <p:nvPr/>
      </p:nvGrpSpPr>
      <p:grpSpPr>
        <a:xfrm>
          <a:off x="0" y="0"/>
          <a:ext cx="0" cy="0"/>
          <a:chOff x="0" y="0"/>
          <a:chExt cx="0" cy="0"/>
        </a:xfrm>
      </p:grpSpPr>
      <p:sp>
        <p:nvSpPr>
          <p:cNvPr id="112" name="Google Shape;112;p25"/>
          <p:cNvSpPr txBox="1"/>
          <p:nvPr>
            <p:ph type="title"/>
          </p:nvPr>
        </p:nvSpPr>
        <p:spPr>
          <a:xfrm>
            <a:off x="311700" y="2150850"/>
            <a:ext cx="8520600" cy="841800"/>
          </a:xfrm>
          <a:prstGeom prst="rect">
            <a:avLst/>
          </a:prstGeom>
        </p:spPr>
        <p:txBody>
          <a:bodyPr anchorCtr="0" anchor="ctr"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3" name="Google Shape;113;p25"/>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4" name="Shape 114"/>
        <p:cNvGrpSpPr/>
        <p:nvPr/>
      </p:nvGrpSpPr>
      <p:grpSpPr>
        <a:xfrm>
          <a:off x="0" y="0"/>
          <a:ext cx="0" cy="0"/>
          <a:chOff x="0" y="0"/>
          <a:chExt cx="0" cy="0"/>
        </a:xfrm>
      </p:grpSpPr>
      <p:sp>
        <p:nvSpPr>
          <p:cNvPr id="115" name="Google Shape;115;p26"/>
          <p:cNvSpPr txBox="1"/>
          <p:nvPr>
            <p:ph type="title"/>
          </p:nvPr>
        </p:nvSpPr>
        <p:spPr>
          <a:xfrm>
            <a:off x="224400" y="0"/>
            <a:ext cx="8695200" cy="4539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b="1"/>
            </a:lvl1pPr>
            <a:lvl2pPr lvl="1" rtl="0">
              <a:spcBef>
                <a:spcPts val="0"/>
              </a:spcBef>
              <a:spcAft>
                <a:spcPts val="0"/>
              </a:spcAft>
              <a:buSzPts val="1600"/>
              <a:buNone/>
              <a:defRPr b="1"/>
            </a:lvl2pPr>
            <a:lvl3pPr lvl="2" rtl="0">
              <a:spcBef>
                <a:spcPts val="0"/>
              </a:spcBef>
              <a:spcAft>
                <a:spcPts val="0"/>
              </a:spcAft>
              <a:buSzPts val="1600"/>
              <a:buNone/>
              <a:defRPr b="1"/>
            </a:lvl3pPr>
            <a:lvl4pPr lvl="3" rtl="0">
              <a:spcBef>
                <a:spcPts val="0"/>
              </a:spcBef>
              <a:spcAft>
                <a:spcPts val="0"/>
              </a:spcAft>
              <a:buSzPts val="1600"/>
              <a:buNone/>
              <a:defRPr b="1"/>
            </a:lvl4pPr>
            <a:lvl5pPr lvl="4" rtl="0">
              <a:spcBef>
                <a:spcPts val="0"/>
              </a:spcBef>
              <a:spcAft>
                <a:spcPts val="0"/>
              </a:spcAft>
              <a:buSzPts val="1600"/>
              <a:buNone/>
              <a:defRPr b="1"/>
            </a:lvl5pPr>
            <a:lvl6pPr lvl="5" rtl="0">
              <a:spcBef>
                <a:spcPts val="0"/>
              </a:spcBef>
              <a:spcAft>
                <a:spcPts val="0"/>
              </a:spcAft>
              <a:buSzPts val="1600"/>
              <a:buNone/>
              <a:defRPr b="1"/>
            </a:lvl6pPr>
            <a:lvl7pPr lvl="6" rtl="0">
              <a:spcBef>
                <a:spcPts val="0"/>
              </a:spcBef>
              <a:spcAft>
                <a:spcPts val="0"/>
              </a:spcAft>
              <a:buSzPts val="1600"/>
              <a:buNone/>
              <a:defRPr b="1"/>
            </a:lvl7pPr>
            <a:lvl8pPr lvl="7" rtl="0">
              <a:spcBef>
                <a:spcPts val="0"/>
              </a:spcBef>
              <a:spcAft>
                <a:spcPts val="0"/>
              </a:spcAft>
              <a:buSzPts val="1600"/>
              <a:buNone/>
              <a:defRPr b="1"/>
            </a:lvl8pPr>
            <a:lvl9pPr lvl="8" rtl="0">
              <a:spcBef>
                <a:spcPts val="0"/>
              </a:spcBef>
              <a:spcAft>
                <a:spcPts val="0"/>
              </a:spcAft>
              <a:buSzPts val="1600"/>
              <a:buNone/>
              <a:defRPr b="1"/>
            </a:lvl9pPr>
          </a:lstStyle>
          <a:p/>
        </p:txBody>
      </p:sp>
      <p:sp>
        <p:nvSpPr>
          <p:cNvPr id="116" name="Google Shape;116;p26"/>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117" name="Google Shape;117;p26"/>
          <p:cNvGrpSpPr/>
          <p:nvPr/>
        </p:nvGrpSpPr>
        <p:grpSpPr>
          <a:xfrm>
            <a:off x="0" y="450188"/>
            <a:ext cx="4564675" cy="46813"/>
            <a:chOff x="0" y="450188"/>
            <a:chExt cx="4564675" cy="46813"/>
          </a:xfrm>
        </p:grpSpPr>
        <p:sp>
          <p:nvSpPr>
            <p:cNvPr id="118" name="Google Shape;118;p26"/>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6"/>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0" name="Shape 120"/>
        <p:cNvGrpSpPr/>
        <p:nvPr/>
      </p:nvGrpSpPr>
      <p:grpSpPr>
        <a:xfrm>
          <a:off x="0" y="0"/>
          <a:ext cx="0" cy="0"/>
          <a:chOff x="0" y="0"/>
          <a:chExt cx="0" cy="0"/>
        </a:xfrm>
      </p:grpSpPr>
      <p:sp>
        <p:nvSpPr>
          <p:cNvPr id="121" name="Google Shape;121;p27"/>
          <p:cNvSpPr txBox="1"/>
          <p:nvPr>
            <p:ph type="title"/>
          </p:nvPr>
        </p:nvSpPr>
        <p:spPr>
          <a:xfrm>
            <a:off x="311700" y="277475"/>
            <a:ext cx="8520600" cy="4539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2" name="Google Shape;122;p27"/>
          <p:cNvSpPr txBox="1"/>
          <p:nvPr>
            <p:ph idx="1" type="body"/>
          </p:nvPr>
        </p:nvSpPr>
        <p:spPr>
          <a:xfrm>
            <a:off x="311700" y="1152475"/>
            <a:ext cx="3999900" cy="3416400"/>
          </a:xfrm>
          <a:prstGeom prst="rect">
            <a:avLst/>
          </a:prstGeom>
        </p:spPr>
        <p:txBody>
          <a:bodyPr anchorCtr="0" anchor="t" bIns="91450" lIns="91450" spcFirstLastPara="1" rIns="91450" wrap="square" tIns="91450">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3" name="Google Shape;123;p27"/>
          <p:cNvSpPr txBox="1"/>
          <p:nvPr>
            <p:ph idx="2" type="body"/>
          </p:nvPr>
        </p:nvSpPr>
        <p:spPr>
          <a:xfrm>
            <a:off x="4832400" y="1152475"/>
            <a:ext cx="3999900" cy="3416400"/>
          </a:xfrm>
          <a:prstGeom prst="rect">
            <a:avLst/>
          </a:prstGeom>
        </p:spPr>
        <p:txBody>
          <a:bodyPr anchorCtr="0" anchor="t" bIns="91450" lIns="91450" spcFirstLastPara="1" rIns="91450" wrap="square" tIns="91450">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4" name="Google Shape;124;p27"/>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8"/>
          <p:cNvSpPr txBox="1"/>
          <p:nvPr>
            <p:ph type="title"/>
          </p:nvPr>
        </p:nvSpPr>
        <p:spPr>
          <a:xfrm>
            <a:off x="311700" y="277475"/>
            <a:ext cx="8520600" cy="4539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7" name="Google Shape;127;p28"/>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8" name="Shape 128"/>
        <p:cNvGrpSpPr/>
        <p:nvPr/>
      </p:nvGrpSpPr>
      <p:grpSpPr>
        <a:xfrm>
          <a:off x="0" y="0"/>
          <a:ext cx="0" cy="0"/>
          <a:chOff x="0" y="0"/>
          <a:chExt cx="0" cy="0"/>
        </a:xfrm>
      </p:grpSpPr>
      <p:sp>
        <p:nvSpPr>
          <p:cNvPr id="129" name="Google Shape;129;p29"/>
          <p:cNvSpPr txBox="1"/>
          <p:nvPr>
            <p:ph type="title"/>
          </p:nvPr>
        </p:nvSpPr>
        <p:spPr>
          <a:xfrm>
            <a:off x="311700" y="555600"/>
            <a:ext cx="2808000" cy="755700"/>
          </a:xfrm>
          <a:prstGeom prst="rect">
            <a:avLst/>
          </a:prstGeom>
        </p:spPr>
        <p:txBody>
          <a:bodyPr anchorCtr="0" anchor="b"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0" name="Google Shape;130;p29"/>
          <p:cNvSpPr txBox="1"/>
          <p:nvPr>
            <p:ph idx="1" type="body"/>
          </p:nvPr>
        </p:nvSpPr>
        <p:spPr>
          <a:xfrm>
            <a:off x="311700" y="1389600"/>
            <a:ext cx="2808000" cy="3179400"/>
          </a:xfrm>
          <a:prstGeom prst="rect">
            <a:avLst/>
          </a:prstGeom>
        </p:spPr>
        <p:txBody>
          <a:bodyPr anchorCtr="0" anchor="t" bIns="91450" lIns="91450" spcFirstLastPara="1" rIns="91450" wrap="square" tIns="91450">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1" name="Google Shape;131;p29"/>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2" name="Shape 132"/>
        <p:cNvGrpSpPr/>
        <p:nvPr/>
      </p:nvGrpSpPr>
      <p:grpSpPr>
        <a:xfrm>
          <a:off x="0" y="0"/>
          <a:ext cx="0" cy="0"/>
          <a:chOff x="0" y="0"/>
          <a:chExt cx="0" cy="0"/>
        </a:xfrm>
      </p:grpSpPr>
      <p:sp>
        <p:nvSpPr>
          <p:cNvPr id="133" name="Google Shape;133;p30"/>
          <p:cNvSpPr txBox="1"/>
          <p:nvPr>
            <p:ph type="title"/>
          </p:nvPr>
        </p:nvSpPr>
        <p:spPr>
          <a:xfrm>
            <a:off x="490250" y="450150"/>
            <a:ext cx="6367800" cy="4090800"/>
          </a:xfrm>
          <a:prstGeom prst="rect">
            <a:avLst/>
          </a:prstGeom>
        </p:spPr>
        <p:txBody>
          <a:bodyPr anchorCtr="0" anchor="ctr"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4" name="Google Shape;134;p30"/>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5" name="Shape 135"/>
        <p:cNvGrpSpPr/>
        <p:nvPr/>
      </p:nvGrpSpPr>
      <p:grpSpPr>
        <a:xfrm>
          <a:off x="0" y="0"/>
          <a:ext cx="0" cy="0"/>
          <a:chOff x="0" y="0"/>
          <a:chExt cx="0" cy="0"/>
        </a:xfrm>
      </p:grpSpPr>
      <p:sp>
        <p:nvSpPr>
          <p:cNvPr id="136" name="Google Shape;136;p31"/>
          <p:cNvSpPr/>
          <p:nvPr/>
        </p:nvSpPr>
        <p:spPr>
          <a:xfrm>
            <a:off x="4572000" y="-125"/>
            <a:ext cx="4572000" cy="5143500"/>
          </a:xfrm>
          <a:prstGeom prst="rect">
            <a:avLst/>
          </a:prstGeom>
          <a:solidFill>
            <a:schemeClr val="l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37" name="Google Shape;137;p31"/>
          <p:cNvSpPr txBox="1"/>
          <p:nvPr>
            <p:ph type="title"/>
          </p:nvPr>
        </p:nvSpPr>
        <p:spPr>
          <a:xfrm>
            <a:off x="265500" y="1233175"/>
            <a:ext cx="4045200" cy="1482300"/>
          </a:xfrm>
          <a:prstGeom prst="rect">
            <a:avLst/>
          </a:prstGeom>
        </p:spPr>
        <p:txBody>
          <a:bodyPr anchorCtr="0" anchor="b" bIns="0" lIns="0" spcFirstLastPara="1" rIns="0" wrap="square" tIns="0">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8" name="Google Shape;138;p31"/>
          <p:cNvSpPr txBox="1"/>
          <p:nvPr>
            <p:ph idx="1" type="subTitle"/>
          </p:nvPr>
        </p:nvSpPr>
        <p:spPr>
          <a:xfrm>
            <a:off x="265500" y="2803075"/>
            <a:ext cx="4045200" cy="1235100"/>
          </a:xfrm>
          <a:prstGeom prst="rect">
            <a:avLst/>
          </a:prstGeom>
        </p:spPr>
        <p:txBody>
          <a:bodyPr anchorCtr="0" anchor="t" bIns="91450" lIns="91450" spcFirstLastPara="1" rIns="91450" wrap="square" tIns="9145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9" name="Google Shape;139;p31"/>
          <p:cNvSpPr txBox="1"/>
          <p:nvPr>
            <p:ph idx="2" type="body"/>
          </p:nvPr>
        </p:nvSpPr>
        <p:spPr>
          <a:xfrm>
            <a:off x="4939500" y="724075"/>
            <a:ext cx="3837000" cy="3695100"/>
          </a:xfrm>
          <a:prstGeom prst="rect">
            <a:avLst/>
          </a:prstGeom>
        </p:spPr>
        <p:txBody>
          <a:bodyPr anchorCtr="0" anchor="ctr"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40" name="Google Shape;140;p31"/>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1" name="Shape 141"/>
        <p:cNvGrpSpPr/>
        <p:nvPr/>
      </p:nvGrpSpPr>
      <p:grpSpPr>
        <a:xfrm>
          <a:off x="0" y="0"/>
          <a:ext cx="0" cy="0"/>
          <a:chOff x="0" y="0"/>
          <a:chExt cx="0" cy="0"/>
        </a:xfrm>
      </p:grpSpPr>
      <p:sp>
        <p:nvSpPr>
          <p:cNvPr id="142" name="Google Shape;142;p32"/>
          <p:cNvSpPr txBox="1"/>
          <p:nvPr>
            <p:ph idx="1" type="body"/>
          </p:nvPr>
        </p:nvSpPr>
        <p:spPr>
          <a:xfrm>
            <a:off x="311700" y="4230575"/>
            <a:ext cx="5998800" cy="605100"/>
          </a:xfrm>
          <a:prstGeom prst="rect">
            <a:avLst/>
          </a:prstGeom>
        </p:spPr>
        <p:txBody>
          <a:bodyPr anchorCtr="0" anchor="ctr" bIns="91450" lIns="91450" spcFirstLastPara="1" rIns="91450" wrap="square" tIns="91450">
            <a:noAutofit/>
          </a:bodyPr>
          <a:lstStyle>
            <a:lvl1pPr indent="-228600" lvl="0" marL="457200" rtl="0">
              <a:lnSpc>
                <a:spcPct val="100000"/>
              </a:lnSpc>
              <a:spcBef>
                <a:spcPts val="0"/>
              </a:spcBef>
              <a:spcAft>
                <a:spcPts val="0"/>
              </a:spcAft>
              <a:buSzPts val="1000"/>
              <a:buNone/>
              <a:defRPr/>
            </a:lvl1pPr>
          </a:lstStyle>
          <a:p/>
        </p:txBody>
      </p:sp>
      <p:sp>
        <p:nvSpPr>
          <p:cNvPr id="143" name="Google Shape;143;p32"/>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4" name="Shape 144"/>
        <p:cNvGrpSpPr/>
        <p:nvPr/>
      </p:nvGrpSpPr>
      <p:grpSpPr>
        <a:xfrm>
          <a:off x="0" y="0"/>
          <a:ext cx="0" cy="0"/>
          <a:chOff x="0" y="0"/>
          <a:chExt cx="0" cy="0"/>
        </a:xfrm>
      </p:grpSpPr>
      <p:sp>
        <p:nvSpPr>
          <p:cNvPr id="145" name="Google Shape;145;p33"/>
          <p:cNvSpPr txBox="1"/>
          <p:nvPr>
            <p:ph hasCustomPrompt="1" type="title"/>
          </p:nvPr>
        </p:nvSpPr>
        <p:spPr>
          <a:xfrm>
            <a:off x="311700" y="1106125"/>
            <a:ext cx="8520600" cy="1963500"/>
          </a:xfrm>
          <a:prstGeom prst="rect">
            <a:avLst/>
          </a:prstGeom>
        </p:spPr>
        <p:txBody>
          <a:bodyPr anchorCtr="0" anchor="b" bIns="0" lIns="0" spcFirstLastPara="1" rIns="0" wrap="square" tIns="0">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6" name="Google Shape;146;p33"/>
          <p:cNvSpPr txBox="1"/>
          <p:nvPr>
            <p:ph idx="1" type="body"/>
          </p:nvPr>
        </p:nvSpPr>
        <p:spPr>
          <a:xfrm>
            <a:off x="311700" y="3152225"/>
            <a:ext cx="8520600" cy="1300800"/>
          </a:xfrm>
          <a:prstGeom prst="rect">
            <a:avLst/>
          </a:prstGeom>
        </p:spPr>
        <p:txBody>
          <a:bodyPr anchorCtr="0" anchor="t" bIns="91450" lIns="91450" spcFirstLastPara="1" rIns="91450" wrap="square" tIns="91450">
            <a:noAutofit/>
          </a:bodyPr>
          <a:lstStyle>
            <a:lvl1pPr indent="-292100" lvl="0" marL="457200" rtl="0" algn="ctr">
              <a:spcBef>
                <a:spcPts val="0"/>
              </a:spcBef>
              <a:spcAft>
                <a:spcPts val="0"/>
              </a:spcAft>
              <a:buSzPts val="1000"/>
              <a:buChar char="●"/>
              <a:defRPr/>
            </a:lvl1pPr>
            <a:lvl2pPr indent="-292100" lvl="1" marL="914400" rtl="0" algn="ctr">
              <a:spcBef>
                <a:spcPts val="1600"/>
              </a:spcBef>
              <a:spcAft>
                <a:spcPts val="0"/>
              </a:spcAft>
              <a:buSzPts val="1000"/>
              <a:buChar char="○"/>
              <a:defRPr/>
            </a:lvl2pPr>
            <a:lvl3pPr indent="-292100" lvl="2" marL="1371600" rtl="0" algn="ctr">
              <a:spcBef>
                <a:spcPts val="1600"/>
              </a:spcBef>
              <a:spcAft>
                <a:spcPts val="0"/>
              </a:spcAft>
              <a:buSzPts val="1000"/>
              <a:buChar char="■"/>
              <a:defRPr/>
            </a:lvl3pPr>
            <a:lvl4pPr indent="-292100" lvl="3" marL="1828800" rtl="0" algn="ctr">
              <a:spcBef>
                <a:spcPts val="1600"/>
              </a:spcBef>
              <a:spcAft>
                <a:spcPts val="0"/>
              </a:spcAft>
              <a:buSzPts val="1000"/>
              <a:buChar char="●"/>
              <a:defRPr/>
            </a:lvl4pPr>
            <a:lvl5pPr indent="-292100" lvl="4" marL="2286000" rtl="0" algn="ctr">
              <a:spcBef>
                <a:spcPts val="1600"/>
              </a:spcBef>
              <a:spcAft>
                <a:spcPts val="0"/>
              </a:spcAft>
              <a:buSzPts val="1000"/>
              <a:buChar char="○"/>
              <a:defRPr/>
            </a:lvl5pPr>
            <a:lvl6pPr indent="-292100" lvl="5" marL="2743200" rtl="0" algn="ctr">
              <a:spcBef>
                <a:spcPts val="1600"/>
              </a:spcBef>
              <a:spcAft>
                <a:spcPts val="0"/>
              </a:spcAft>
              <a:buSzPts val="1000"/>
              <a:buChar char="■"/>
              <a:defRPr/>
            </a:lvl6pPr>
            <a:lvl7pPr indent="-292100" lvl="6" marL="3200400" rtl="0" algn="ctr">
              <a:spcBef>
                <a:spcPts val="1600"/>
              </a:spcBef>
              <a:spcAft>
                <a:spcPts val="0"/>
              </a:spcAft>
              <a:buSzPts val="1000"/>
              <a:buChar char="●"/>
              <a:defRPr/>
            </a:lvl7pPr>
            <a:lvl8pPr indent="-292100" lvl="7" marL="3657600" rtl="0" algn="ctr">
              <a:spcBef>
                <a:spcPts val="1600"/>
              </a:spcBef>
              <a:spcAft>
                <a:spcPts val="0"/>
              </a:spcAft>
              <a:buSzPts val="1000"/>
              <a:buChar char="○"/>
              <a:defRPr/>
            </a:lvl8pPr>
            <a:lvl9pPr indent="-292100" lvl="8" marL="4114800" rtl="0" algn="ctr">
              <a:spcBef>
                <a:spcPts val="1600"/>
              </a:spcBef>
              <a:spcAft>
                <a:spcPts val="1600"/>
              </a:spcAft>
              <a:buSzPts val="1000"/>
              <a:buChar char="■"/>
              <a:defRPr/>
            </a:lvl9pPr>
          </a:lstStyle>
          <a:p/>
        </p:txBody>
      </p:sp>
      <p:sp>
        <p:nvSpPr>
          <p:cNvPr id="147" name="Google Shape;147;p33"/>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8" name="Shape 148"/>
        <p:cNvGrpSpPr/>
        <p:nvPr/>
      </p:nvGrpSpPr>
      <p:grpSpPr>
        <a:xfrm>
          <a:off x="0" y="0"/>
          <a:ext cx="0" cy="0"/>
          <a:chOff x="0" y="0"/>
          <a:chExt cx="0" cy="0"/>
        </a:xfrm>
      </p:grpSpPr>
      <p:sp>
        <p:nvSpPr>
          <p:cNvPr id="149" name="Google Shape;149;p34"/>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0" name="Shape 150"/>
        <p:cNvGrpSpPr/>
        <p:nvPr/>
      </p:nvGrpSpPr>
      <p:grpSpPr>
        <a:xfrm>
          <a:off x="0" y="0"/>
          <a:ext cx="0" cy="0"/>
          <a:chOff x="0" y="0"/>
          <a:chExt cx="0" cy="0"/>
        </a:xfrm>
      </p:grpSpPr>
      <p:sp>
        <p:nvSpPr>
          <p:cNvPr id="151" name="Google Shape;151;p35"/>
          <p:cNvSpPr txBox="1"/>
          <p:nvPr>
            <p:ph type="title"/>
          </p:nvPr>
        </p:nvSpPr>
        <p:spPr>
          <a:xfrm>
            <a:off x="1803522" y="2095244"/>
            <a:ext cx="5536800" cy="927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600"/>
              <a:buNone/>
              <a:defRPr b="1" i="0" sz="2900">
                <a:solidFill>
                  <a:schemeClr val="lt1"/>
                </a:solidFill>
                <a:latin typeface="Helvetica Neue"/>
                <a:ea typeface="Helvetica Neue"/>
                <a:cs typeface="Helvetica Neue"/>
                <a:sym typeface="Helvetica Neu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52" name="Google Shape;152;p35"/>
          <p:cNvSpPr txBox="1"/>
          <p:nvPr>
            <p:ph idx="1" type="body"/>
          </p:nvPr>
        </p:nvSpPr>
        <p:spPr>
          <a:xfrm>
            <a:off x="282901" y="1418234"/>
            <a:ext cx="8578200" cy="1931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000"/>
              <a:buNone/>
              <a:defRPr b="0" i="0">
                <a:solidFill>
                  <a:schemeClr val="dk1"/>
                </a:solidFill>
              </a:defRPr>
            </a:lvl1pPr>
            <a:lvl2pPr indent="-228600" lvl="1" marL="914400" rtl="0" algn="l">
              <a:spcBef>
                <a:spcPts val="1600"/>
              </a:spcBef>
              <a:spcAft>
                <a:spcPts val="0"/>
              </a:spcAft>
              <a:buSzPts val="1000"/>
              <a:buNone/>
              <a:defRPr/>
            </a:lvl2pPr>
            <a:lvl3pPr indent="-228600" lvl="2" marL="1371600" rtl="0" algn="l">
              <a:spcBef>
                <a:spcPts val="1600"/>
              </a:spcBef>
              <a:spcAft>
                <a:spcPts val="0"/>
              </a:spcAft>
              <a:buSzPts val="1000"/>
              <a:buNone/>
              <a:defRPr/>
            </a:lvl3pPr>
            <a:lvl4pPr indent="-228600" lvl="3" marL="1828800" rtl="0" algn="l">
              <a:spcBef>
                <a:spcPts val="1600"/>
              </a:spcBef>
              <a:spcAft>
                <a:spcPts val="0"/>
              </a:spcAft>
              <a:buSzPts val="1000"/>
              <a:buNone/>
              <a:defRPr/>
            </a:lvl4pPr>
            <a:lvl5pPr indent="-228600" lvl="4" marL="2286000" rtl="0" algn="l">
              <a:spcBef>
                <a:spcPts val="1600"/>
              </a:spcBef>
              <a:spcAft>
                <a:spcPts val="0"/>
              </a:spcAft>
              <a:buSzPts val="1000"/>
              <a:buNone/>
              <a:defRPr/>
            </a:lvl5pPr>
            <a:lvl6pPr indent="-228600" lvl="5" marL="2743200" rtl="0" algn="l">
              <a:spcBef>
                <a:spcPts val="1600"/>
              </a:spcBef>
              <a:spcAft>
                <a:spcPts val="0"/>
              </a:spcAft>
              <a:buSzPts val="1000"/>
              <a:buNone/>
              <a:defRPr/>
            </a:lvl6pPr>
            <a:lvl7pPr indent="-228600" lvl="6" marL="3200400" rtl="0" algn="l">
              <a:spcBef>
                <a:spcPts val="1600"/>
              </a:spcBef>
              <a:spcAft>
                <a:spcPts val="0"/>
              </a:spcAft>
              <a:buSzPts val="1000"/>
              <a:buNone/>
              <a:defRPr/>
            </a:lvl7pPr>
            <a:lvl8pPr indent="-228600" lvl="7" marL="3657600" rtl="0" algn="l">
              <a:spcBef>
                <a:spcPts val="1600"/>
              </a:spcBef>
              <a:spcAft>
                <a:spcPts val="0"/>
              </a:spcAft>
              <a:buSzPts val="1000"/>
              <a:buNone/>
              <a:defRPr/>
            </a:lvl8pPr>
            <a:lvl9pPr indent="-228600" lvl="8" marL="4114800" rtl="0" algn="l">
              <a:spcBef>
                <a:spcPts val="1600"/>
              </a:spcBef>
              <a:spcAft>
                <a:spcPts val="1600"/>
              </a:spcAft>
              <a:buSzPts val="1000"/>
              <a:buNone/>
              <a:defRPr/>
            </a:lvl9pPr>
          </a:lstStyle>
          <a:p/>
        </p:txBody>
      </p:sp>
      <p:sp>
        <p:nvSpPr>
          <p:cNvPr id="153" name="Google Shape;153;p35"/>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35"/>
          <p:cNvSpPr txBox="1"/>
          <p:nvPr>
            <p:ph idx="10" type="dt"/>
          </p:nvPr>
        </p:nvSpPr>
        <p:spPr>
          <a:xfrm>
            <a:off x="457200" y="4783455"/>
            <a:ext cx="2103300" cy="257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p35"/>
          <p:cNvSpPr txBox="1"/>
          <p:nvPr>
            <p:ph idx="12" type="sldNum"/>
          </p:nvPr>
        </p:nvSpPr>
        <p:spPr>
          <a:xfrm>
            <a:off x="6583680" y="4783455"/>
            <a:ext cx="2103300" cy="2571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b="0" i="0" sz="1400" u="none" cap="none" strike="noStrike">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56" name="Shape 156"/>
        <p:cNvGrpSpPr/>
        <p:nvPr/>
      </p:nvGrpSpPr>
      <p:grpSpPr>
        <a:xfrm>
          <a:off x="0" y="0"/>
          <a:ext cx="0" cy="0"/>
          <a:chOff x="0" y="0"/>
          <a:chExt cx="0" cy="0"/>
        </a:xfrm>
      </p:grpSpPr>
      <p:sp>
        <p:nvSpPr>
          <p:cNvPr id="157" name="Google Shape;157;p36"/>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58" name="Google Shape;158;p36"/>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59" name="Google Shape;159;p36"/>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60" name="Google Shape;160;p36"/>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61" name="Google Shape;161;p36"/>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OBJECT_1">
    <p:spTree>
      <p:nvGrpSpPr>
        <p:cNvPr id="162" name="Shape 162"/>
        <p:cNvGrpSpPr/>
        <p:nvPr/>
      </p:nvGrpSpPr>
      <p:grpSpPr>
        <a:xfrm>
          <a:off x="0" y="0"/>
          <a:ext cx="0" cy="0"/>
          <a:chOff x="0" y="0"/>
          <a:chExt cx="0" cy="0"/>
        </a:xfrm>
      </p:grpSpPr>
      <p:sp>
        <p:nvSpPr>
          <p:cNvPr id="163" name="Google Shape;163;p3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4" name="Google Shape;164;p3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5" name="Google Shape;165;p37"/>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solidFill>
                <a:schemeClr val="dk2"/>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OBJECT_2">
    <p:spTree>
      <p:nvGrpSpPr>
        <p:cNvPr id="166" name="Shape 166"/>
        <p:cNvGrpSpPr/>
        <p:nvPr/>
      </p:nvGrpSpPr>
      <p:grpSpPr>
        <a:xfrm>
          <a:off x="0" y="0"/>
          <a:ext cx="0" cy="0"/>
          <a:chOff x="0" y="0"/>
          <a:chExt cx="0" cy="0"/>
        </a:xfrm>
      </p:grpSpPr>
      <p:sp>
        <p:nvSpPr>
          <p:cNvPr id="167" name="Google Shape;167;p38"/>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p3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9" name="Google Shape;169;p38"/>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solidFill>
                <a:schemeClr val="dk2"/>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170" name="Shape 170"/>
        <p:cNvGrpSpPr/>
        <p:nvPr/>
      </p:nvGrpSpPr>
      <p:grpSpPr>
        <a:xfrm>
          <a:off x="0" y="0"/>
          <a:ext cx="0" cy="0"/>
          <a:chOff x="0" y="0"/>
          <a:chExt cx="0" cy="0"/>
        </a:xfrm>
      </p:grpSpPr>
      <p:sp>
        <p:nvSpPr>
          <p:cNvPr id="171" name="Google Shape;171;p39"/>
          <p:cNvSpPr txBox="1"/>
          <p:nvPr>
            <p:ph type="title"/>
          </p:nvPr>
        </p:nvSpPr>
        <p:spPr>
          <a:xfrm>
            <a:off x="311700" y="277475"/>
            <a:ext cx="8520600" cy="4539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600"/>
              <a:buNone/>
              <a:defRPr/>
            </a:lvl1pPr>
            <a:lvl2pPr lvl="1" rtl="0" algn="l">
              <a:lnSpc>
                <a:spcPct val="100000"/>
              </a:lnSpc>
              <a:spcBef>
                <a:spcPts val="0"/>
              </a:spcBef>
              <a:spcAft>
                <a:spcPts val="0"/>
              </a:spcAft>
              <a:buSzPts val="1600"/>
              <a:buNone/>
              <a:defRPr/>
            </a:lvl2pPr>
            <a:lvl3pPr lvl="2" rtl="0" algn="l">
              <a:lnSpc>
                <a:spcPct val="100000"/>
              </a:lnSpc>
              <a:spcBef>
                <a:spcPts val="0"/>
              </a:spcBef>
              <a:spcAft>
                <a:spcPts val="0"/>
              </a:spcAft>
              <a:buSzPts val="1600"/>
              <a:buNone/>
              <a:defRPr/>
            </a:lvl3pPr>
            <a:lvl4pPr lvl="3" rtl="0" algn="l">
              <a:lnSpc>
                <a:spcPct val="100000"/>
              </a:lnSpc>
              <a:spcBef>
                <a:spcPts val="0"/>
              </a:spcBef>
              <a:spcAft>
                <a:spcPts val="0"/>
              </a:spcAft>
              <a:buSzPts val="1600"/>
              <a:buNone/>
              <a:defRPr/>
            </a:lvl4pPr>
            <a:lvl5pPr lvl="4" rtl="0" algn="l">
              <a:lnSpc>
                <a:spcPct val="100000"/>
              </a:lnSpc>
              <a:spcBef>
                <a:spcPts val="0"/>
              </a:spcBef>
              <a:spcAft>
                <a:spcPts val="0"/>
              </a:spcAft>
              <a:buSzPts val="1600"/>
              <a:buNone/>
              <a:defRPr/>
            </a:lvl5pPr>
            <a:lvl6pPr lvl="5" rtl="0" algn="l">
              <a:lnSpc>
                <a:spcPct val="100000"/>
              </a:lnSpc>
              <a:spcBef>
                <a:spcPts val="0"/>
              </a:spcBef>
              <a:spcAft>
                <a:spcPts val="0"/>
              </a:spcAft>
              <a:buSzPts val="1600"/>
              <a:buNone/>
              <a:defRPr/>
            </a:lvl6pPr>
            <a:lvl7pPr lvl="6" rtl="0" algn="l">
              <a:lnSpc>
                <a:spcPct val="100000"/>
              </a:lnSpc>
              <a:spcBef>
                <a:spcPts val="0"/>
              </a:spcBef>
              <a:spcAft>
                <a:spcPts val="0"/>
              </a:spcAft>
              <a:buSzPts val="1600"/>
              <a:buNone/>
              <a:defRPr/>
            </a:lvl7pPr>
            <a:lvl8pPr lvl="7" rtl="0" algn="l">
              <a:lnSpc>
                <a:spcPct val="100000"/>
              </a:lnSpc>
              <a:spcBef>
                <a:spcPts val="0"/>
              </a:spcBef>
              <a:spcAft>
                <a:spcPts val="0"/>
              </a:spcAft>
              <a:buSzPts val="1600"/>
              <a:buNone/>
              <a:defRPr/>
            </a:lvl8pPr>
            <a:lvl9pPr lvl="8" rtl="0" algn="l">
              <a:lnSpc>
                <a:spcPct val="100000"/>
              </a:lnSpc>
              <a:spcBef>
                <a:spcPts val="0"/>
              </a:spcBef>
              <a:spcAft>
                <a:spcPts val="0"/>
              </a:spcAft>
              <a:buSzPts val="1600"/>
              <a:buNone/>
              <a:defRPr/>
            </a:lvl9pPr>
          </a:lstStyle>
          <a:p/>
        </p:txBody>
      </p:sp>
      <p:sp>
        <p:nvSpPr>
          <p:cNvPr id="172" name="Google Shape;172;p39"/>
          <p:cNvSpPr txBox="1"/>
          <p:nvPr>
            <p:ph idx="1" type="body"/>
          </p:nvPr>
        </p:nvSpPr>
        <p:spPr>
          <a:xfrm>
            <a:off x="311700" y="1017725"/>
            <a:ext cx="8520600" cy="3551100"/>
          </a:xfrm>
          <a:prstGeom prst="rect">
            <a:avLst/>
          </a:prstGeom>
          <a:noFill/>
          <a:ln>
            <a:noFill/>
          </a:ln>
        </p:spPr>
        <p:txBody>
          <a:bodyPr anchorCtr="0" anchor="t" bIns="91450" lIns="91450" spcFirstLastPara="1" rIns="91450" wrap="square" tIns="91450">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1600"/>
              </a:spcBef>
              <a:spcAft>
                <a:spcPts val="0"/>
              </a:spcAft>
              <a:buSzPts val="1000"/>
              <a:buChar char="○"/>
              <a:defRPr/>
            </a:lvl2pPr>
            <a:lvl3pPr indent="-292100" lvl="2" marL="1371600" rtl="0" algn="l">
              <a:lnSpc>
                <a:spcPct val="115000"/>
              </a:lnSpc>
              <a:spcBef>
                <a:spcPts val="1600"/>
              </a:spcBef>
              <a:spcAft>
                <a:spcPts val="0"/>
              </a:spcAft>
              <a:buSzPts val="1000"/>
              <a:buChar char="■"/>
              <a:defRPr/>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173" name="Google Shape;173;p39"/>
          <p:cNvSpPr txBox="1"/>
          <p:nvPr>
            <p:ph idx="12" type="sldNum"/>
          </p:nvPr>
        </p:nvSpPr>
        <p:spPr>
          <a:xfrm>
            <a:off x="8472458" y="4663217"/>
            <a:ext cx="548700" cy="393600"/>
          </a:xfrm>
          <a:prstGeom prst="rect">
            <a:avLst/>
          </a:prstGeom>
          <a:noFill/>
          <a:ln>
            <a:noFill/>
          </a:ln>
        </p:spPr>
        <p:txBody>
          <a:bodyPr anchorCtr="0" anchor="ctr" bIns="91450" lIns="91450" spcFirstLastPara="1" rIns="91450" wrap="square" tIns="9145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1">
  <p:cSld name="TITLE_AND_BODY_2_1">
    <p:spTree>
      <p:nvGrpSpPr>
        <p:cNvPr id="174" name="Shape 174"/>
        <p:cNvGrpSpPr/>
        <p:nvPr/>
      </p:nvGrpSpPr>
      <p:grpSpPr>
        <a:xfrm>
          <a:off x="0" y="0"/>
          <a:ext cx="0" cy="0"/>
          <a:chOff x="0" y="0"/>
          <a:chExt cx="0" cy="0"/>
        </a:xfrm>
      </p:grpSpPr>
      <p:sp>
        <p:nvSpPr>
          <p:cNvPr id="175" name="Google Shape;175;p40"/>
          <p:cNvSpPr txBox="1"/>
          <p:nvPr>
            <p:ph type="title"/>
          </p:nvPr>
        </p:nvSpPr>
        <p:spPr>
          <a:xfrm>
            <a:off x="349250" y="214400"/>
            <a:ext cx="8483100" cy="243000"/>
          </a:xfrm>
          <a:prstGeom prst="rect">
            <a:avLst/>
          </a:prstGeom>
        </p:spPr>
        <p:txBody>
          <a:bodyPr anchorCtr="0" anchor="ctr" bIns="0" lIns="0" spcFirstLastPara="1" rIns="0" wrap="square" tIns="0">
            <a:noAutofit/>
          </a:bodyPr>
          <a:lstStyle>
            <a:lvl1pPr lvl="0" rtl="0">
              <a:spcBef>
                <a:spcPts val="0"/>
              </a:spcBef>
              <a:spcAft>
                <a:spcPts val="0"/>
              </a:spcAft>
              <a:buSzPts val="1600"/>
              <a:buFont typeface="Roboto"/>
              <a:buNone/>
              <a:defRPr/>
            </a:lvl1pPr>
            <a:lvl2pPr lvl="1" rtl="0">
              <a:spcBef>
                <a:spcPts val="0"/>
              </a:spcBef>
              <a:spcAft>
                <a:spcPts val="0"/>
              </a:spcAft>
              <a:buSzPts val="1600"/>
              <a:buFont typeface="Roboto"/>
              <a:buNone/>
              <a:defRPr>
                <a:latin typeface="Roboto"/>
                <a:ea typeface="Roboto"/>
                <a:cs typeface="Roboto"/>
                <a:sym typeface="Roboto"/>
              </a:defRPr>
            </a:lvl2pPr>
            <a:lvl3pPr lvl="2" rtl="0">
              <a:spcBef>
                <a:spcPts val="0"/>
              </a:spcBef>
              <a:spcAft>
                <a:spcPts val="0"/>
              </a:spcAft>
              <a:buSzPts val="1600"/>
              <a:buFont typeface="Roboto"/>
              <a:buNone/>
              <a:defRPr>
                <a:latin typeface="Roboto"/>
                <a:ea typeface="Roboto"/>
                <a:cs typeface="Roboto"/>
                <a:sym typeface="Roboto"/>
              </a:defRPr>
            </a:lvl3pPr>
            <a:lvl4pPr lvl="3" rtl="0">
              <a:spcBef>
                <a:spcPts val="0"/>
              </a:spcBef>
              <a:spcAft>
                <a:spcPts val="0"/>
              </a:spcAft>
              <a:buSzPts val="1600"/>
              <a:buFont typeface="Roboto"/>
              <a:buNone/>
              <a:defRPr>
                <a:latin typeface="Roboto"/>
                <a:ea typeface="Roboto"/>
                <a:cs typeface="Roboto"/>
                <a:sym typeface="Roboto"/>
              </a:defRPr>
            </a:lvl4pPr>
            <a:lvl5pPr lvl="4" rtl="0">
              <a:spcBef>
                <a:spcPts val="0"/>
              </a:spcBef>
              <a:spcAft>
                <a:spcPts val="0"/>
              </a:spcAft>
              <a:buSzPts val="1600"/>
              <a:buFont typeface="Roboto"/>
              <a:buNone/>
              <a:defRPr>
                <a:latin typeface="Roboto"/>
                <a:ea typeface="Roboto"/>
                <a:cs typeface="Roboto"/>
                <a:sym typeface="Roboto"/>
              </a:defRPr>
            </a:lvl5pPr>
            <a:lvl6pPr lvl="5" rtl="0">
              <a:spcBef>
                <a:spcPts val="0"/>
              </a:spcBef>
              <a:spcAft>
                <a:spcPts val="0"/>
              </a:spcAft>
              <a:buSzPts val="1600"/>
              <a:buFont typeface="Roboto"/>
              <a:buNone/>
              <a:defRPr>
                <a:latin typeface="Roboto"/>
                <a:ea typeface="Roboto"/>
                <a:cs typeface="Roboto"/>
                <a:sym typeface="Roboto"/>
              </a:defRPr>
            </a:lvl6pPr>
            <a:lvl7pPr lvl="6" rtl="0">
              <a:spcBef>
                <a:spcPts val="0"/>
              </a:spcBef>
              <a:spcAft>
                <a:spcPts val="0"/>
              </a:spcAft>
              <a:buSzPts val="1600"/>
              <a:buFont typeface="Roboto"/>
              <a:buNone/>
              <a:defRPr>
                <a:latin typeface="Roboto"/>
                <a:ea typeface="Roboto"/>
                <a:cs typeface="Roboto"/>
                <a:sym typeface="Roboto"/>
              </a:defRPr>
            </a:lvl7pPr>
            <a:lvl8pPr lvl="7" rtl="0">
              <a:spcBef>
                <a:spcPts val="0"/>
              </a:spcBef>
              <a:spcAft>
                <a:spcPts val="0"/>
              </a:spcAft>
              <a:buSzPts val="1600"/>
              <a:buFont typeface="Roboto"/>
              <a:buNone/>
              <a:defRPr>
                <a:latin typeface="Roboto"/>
                <a:ea typeface="Roboto"/>
                <a:cs typeface="Roboto"/>
                <a:sym typeface="Roboto"/>
              </a:defRPr>
            </a:lvl8pPr>
            <a:lvl9pPr lvl="8" rtl="0">
              <a:spcBef>
                <a:spcPts val="0"/>
              </a:spcBef>
              <a:spcAft>
                <a:spcPts val="0"/>
              </a:spcAft>
              <a:buSzPts val="1600"/>
              <a:buFont typeface="Roboto"/>
              <a:buNone/>
              <a:defRPr>
                <a:latin typeface="Roboto"/>
                <a:ea typeface="Roboto"/>
                <a:cs typeface="Roboto"/>
                <a:sym typeface="Roboto"/>
              </a:defRPr>
            </a:lvl9pPr>
          </a:lstStyle>
          <a:p/>
        </p:txBody>
      </p:sp>
      <p:sp>
        <p:nvSpPr>
          <p:cNvPr id="176" name="Google Shape;176;p40"/>
          <p:cNvSpPr txBox="1"/>
          <p:nvPr>
            <p:ph idx="12" type="sldNum"/>
          </p:nvPr>
        </p:nvSpPr>
        <p:spPr>
          <a:xfrm>
            <a:off x="8472450" y="4907125"/>
            <a:ext cx="322200" cy="123000"/>
          </a:xfrm>
          <a:prstGeom prst="rect">
            <a:avLst/>
          </a:prstGeom>
        </p:spPr>
        <p:txBody>
          <a:bodyPr anchorCtr="0" anchor="ctr" bIns="0" lIns="0" spcFirstLastPara="1" rIns="0" wrap="square" tIns="0">
            <a:noAutofit/>
          </a:bodyPr>
          <a:lstStyle>
            <a:lvl1pPr lvl="0" rtl="0" algn="r">
              <a:buNone/>
              <a:defRPr/>
            </a:lvl1pPr>
            <a:lvl2pPr lvl="1" rtl="0" algn="r">
              <a:buNone/>
              <a:defRPr/>
            </a:lvl2pPr>
            <a:lvl3pPr lvl="2" rtl="0" algn="r">
              <a:buNone/>
              <a:defRPr/>
            </a:lvl3pPr>
            <a:lvl4pPr lvl="3" rtl="0" algn="r">
              <a:buNone/>
              <a:defRPr/>
            </a:lvl4pPr>
            <a:lvl5pPr lvl="4" rtl="0" algn="r">
              <a:buNone/>
              <a:defRPr/>
            </a:lvl5pPr>
            <a:lvl6pPr lvl="5" rtl="0" algn="r">
              <a:buNone/>
              <a:defRPr/>
            </a:lvl6pPr>
            <a:lvl7pPr lvl="6" rtl="0" algn="r">
              <a:buNone/>
              <a:defRPr/>
            </a:lvl7pPr>
            <a:lvl8pPr lvl="7" rtl="0" algn="r">
              <a:buNone/>
              <a:defRPr/>
            </a:lvl8pPr>
            <a:lvl9pPr lvl="8" rtl="0" algn="r">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1_Agenda">
    <p:spTree>
      <p:nvGrpSpPr>
        <p:cNvPr id="177" name="Shape 177"/>
        <p:cNvGrpSpPr/>
        <p:nvPr/>
      </p:nvGrpSpPr>
      <p:grpSpPr>
        <a:xfrm>
          <a:off x="0" y="0"/>
          <a:ext cx="0" cy="0"/>
          <a:chOff x="0" y="0"/>
          <a:chExt cx="0" cy="0"/>
        </a:xfrm>
      </p:grpSpPr>
      <p:sp>
        <p:nvSpPr>
          <p:cNvPr id="178" name="Google Shape;178;p41"/>
          <p:cNvSpPr txBox="1"/>
          <p:nvPr>
            <p:ph idx="1" type="body"/>
          </p:nvPr>
        </p:nvSpPr>
        <p:spPr>
          <a:xfrm>
            <a:off x="349249" y="4705273"/>
            <a:ext cx="8442300" cy="195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800" u="none" cap="none" strike="noStrike">
                <a:solidFill>
                  <a:srgbClr val="A5A5A5"/>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Roboto"/>
                <a:ea typeface="Roboto"/>
                <a:cs typeface="Roboto"/>
                <a:sym typeface="Roboto"/>
              </a:defRPr>
            </a:lvl9pPr>
          </a:lstStyle>
          <a:p/>
        </p:txBody>
      </p:sp>
      <p:sp>
        <p:nvSpPr>
          <p:cNvPr id="179" name="Google Shape;179;p41" title="Click to edit title"/>
          <p:cNvSpPr txBox="1"/>
          <p:nvPr>
            <p:ph type="title"/>
          </p:nvPr>
        </p:nvSpPr>
        <p:spPr>
          <a:xfrm>
            <a:off x="349250" y="214401"/>
            <a:ext cx="8445600" cy="2430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rgbClr val="1C4587"/>
              </a:buClr>
              <a:buSzPts val="2000"/>
              <a:buFont typeface="Arial"/>
              <a:buNone/>
              <a:defRPr b="1" i="0" sz="2000" u="none" cap="none" strike="noStrike">
                <a:solidFill>
                  <a:srgbClr val="1C4587"/>
                </a:solidFill>
                <a:latin typeface="Roboto"/>
                <a:ea typeface="Roboto"/>
                <a:cs typeface="Roboto"/>
                <a:sym typeface="Roboto"/>
              </a:defRPr>
            </a:lvl1pPr>
            <a:lvl2pPr lvl="1"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2pPr>
            <a:lvl3pPr lvl="2"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3pPr>
            <a:lvl4pPr lvl="3"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4pPr>
            <a:lvl5pPr lvl="4"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5pPr>
            <a:lvl6pPr lvl="5"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6pPr>
            <a:lvl7pPr lvl="6"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7pPr>
            <a:lvl8pPr lvl="7"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8pPr>
            <a:lvl9pPr lvl="8" marR="0" rtl="0" algn="l">
              <a:lnSpc>
                <a:spcPct val="100000"/>
              </a:lnSpc>
              <a:spcBef>
                <a:spcPts val="0"/>
              </a:spcBef>
              <a:spcAft>
                <a:spcPts val="0"/>
              </a:spcAft>
              <a:buClr>
                <a:srgbClr val="1C4587"/>
              </a:buClr>
              <a:buSzPts val="2000"/>
              <a:buFont typeface="Arial"/>
              <a:buNone/>
              <a:defRPr b="0" i="0" sz="2000" u="none" cap="none" strike="noStrike">
                <a:solidFill>
                  <a:srgbClr val="1C4587"/>
                </a:solidFill>
                <a:latin typeface="Arial"/>
                <a:ea typeface="Arial"/>
                <a:cs typeface="Arial"/>
                <a:sym typeface="Arial"/>
              </a:defRPr>
            </a:lvl9pPr>
          </a:lstStyle>
          <a:p/>
        </p:txBody>
      </p:sp>
      <p:sp>
        <p:nvSpPr>
          <p:cNvPr id="180" name="Google Shape;180;p41"/>
          <p:cNvSpPr txBox="1"/>
          <p:nvPr>
            <p:ph idx="12" type="sldNum"/>
          </p:nvPr>
        </p:nvSpPr>
        <p:spPr>
          <a:xfrm>
            <a:off x="8562625" y="4905850"/>
            <a:ext cx="240300" cy="123000"/>
          </a:xfrm>
          <a:prstGeom prst="rect">
            <a:avLst/>
          </a:prstGeom>
          <a:noFill/>
          <a:ln>
            <a:noFill/>
          </a:ln>
        </p:spPr>
        <p:txBody>
          <a:bodyPr anchorCtr="0" anchor="t" bIns="0" lIns="0" spcFirstLastPara="1" rIns="0" wrap="square" tIns="0">
            <a:spAutoFit/>
          </a:bodyPr>
          <a:lstStyle>
            <a:lvl1pPr indent="0" lvl="0"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1pPr>
            <a:lvl2pPr indent="0" lvl="1"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2pPr>
            <a:lvl3pPr indent="0" lvl="2"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3pPr>
            <a:lvl4pPr indent="0" lvl="3"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4pPr>
            <a:lvl5pPr indent="0" lvl="4"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5pPr>
            <a:lvl6pPr indent="0" lvl="5"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6pPr>
            <a:lvl7pPr indent="0" lvl="6"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7pPr>
            <a:lvl8pPr indent="0" lvl="7"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8pPr>
            <a:lvl9pPr indent="0" lvl="8" marL="0" marR="0" rtl="0" algn="r">
              <a:spcBef>
                <a:spcPts val="0"/>
              </a:spcBef>
              <a:spcAft>
                <a:spcPts val="0"/>
              </a:spcAft>
              <a:buClr>
                <a:srgbClr val="000000"/>
              </a:buClr>
              <a:buSzPts val="800"/>
              <a:buFont typeface="Arial"/>
              <a:buNone/>
              <a:defRPr b="0" i="0" sz="800" u="none" cap="none" strike="noStrike">
                <a:solidFill>
                  <a:srgbClr val="A5A5A5"/>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1622">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spTree>
      <p:nvGrpSpPr>
        <p:cNvPr id="181" name="Shape 181"/>
        <p:cNvGrpSpPr/>
        <p:nvPr/>
      </p:nvGrpSpPr>
      <p:grpSpPr>
        <a:xfrm>
          <a:off x="0" y="0"/>
          <a:ext cx="0" cy="0"/>
          <a:chOff x="0" y="0"/>
          <a:chExt cx="0" cy="0"/>
        </a:xfrm>
      </p:grpSpPr>
      <p:sp>
        <p:nvSpPr>
          <p:cNvPr id="182" name="Google Shape;182;p42"/>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3" name="Google Shape;183;p42"/>
          <p:cNvSpPr txBox="1"/>
          <p:nvPr>
            <p:ph idx="1" type="body"/>
          </p:nvPr>
        </p:nvSpPr>
        <p:spPr>
          <a:xfrm>
            <a:off x="311700" y="1152475"/>
            <a:ext cx="8520600" cy="34164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84" name="Google Shape;184;p42"/>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spTree>
      <p:nvGrpSpPr>
        <p:cNvPr id="185" name="Shape 185"/>
        <p:cNvGrpSpPr/>
        <p:nvPr/>
      </p:nvGrpSpPr>
      <p:grpSpPr>
        <a:xfrm>
          <a:off x="0" y="0"/>
          <a:ext cx="0" cy="0"/>
          <a:chOff x="0" y="0"/>
          <a:chExt cx="0" cy="0"/>
        </a:xfrm>
      </p:grpSpPr>
      <p:sp>
        <p:nvSpPr>
          <p:cNvPr id="186" name="Google Shape;186;p43"/>
          <p:cNvSpPr txBox="1"/>
          <p:nvPr>
            <p:ph type="title"/>
          </p:nvPr>
        </p:nvSpPr>
        <p:spPr>
          <a:xfrm>
            <a:off x="311700" y="0"/>
            <a:ext cx="8520600" cy="4896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7" name="Google Shape;187;p43"/>
          <p:cNvSpPr txBox="1"/>
          <p:nvPr>
            <p:ph idx="1" type="body"/>
          </p:nvPr>
        </p:nvSpPr>
        <p:spPr>
          <a:xfrm>
            <a:off x="311700" y="688575"/>
            <a:ext cx="8520600" cy="38802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88" name="Google Shape;188;p43"/>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5">
    <p:spTree>
      <p:nvGrpSpPr>
        <p:cNvPr id="189" name="Shape 189"/>
        <p:cNvGrpSpPr/>
        <p:nvPr/>
      </p:nvGrpSpPr>
      <p:grpSpPr>
        <a:xfrm>
          <a:off x="0" y="0"/>
          <a:ext cx="0" cy="0"/>
          <a:chOff x="0" y="0"/>
          <a:chExt cx="0" cy="0"/>
        </a:xfrm>
      </p:grpSpPr>
      <p:sp>
        <p:nvSpPr>
          <p:cNvPr id="190" name="Google Shape;190;p44"/>
          <p:cNvSpPr txBox="1"/>
          <p:nvPr>
            <p:ph type="title"/>
          </p:nvPr>
        </p:nvSpPr>
        <p:spPr>
          <a:xfrm>
            <a:off x="311700" y="0"/>
            <a:ext cx="8520600" cy="4896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1" name="Google Shape;191;p44"/>
          <p:cNvSpPr txBox="1"/>
          <p:nvPr>
            <p:ph idx="1" type="body"/>
          </p:nvPr>
        </p:nvSpPr>
        <p:spPr>
          <a:xfrm>
            <a:off x="311700" y="688575"/>
            <a:ext cx="8520600" cy="38802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92" name="Google Shape;192;p44"/>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_AND_BODY_6">
    <p:spTree>
      <p:nvGrpSpPr>
        <p:cNvPr id="193" name="Shape 193"/>
        <p:cNvGrpSpPr/>
        <p:nvPr/>
      </p:nvGrpSpPr>
      <p:grpSpPr>
        <a:xfrm>
          <a:off x="0" y="0"/>
          <a:ext cx="0" cy="0"/>
          <a:chOff x="0" y="0"/>
          <a:chExt cx="0" cy="0"/>
        </a:xfrm>
      </p:grpSpPr>
      <p:sp>
        <p:nvSpPr>
          <p:cNvPr id="194" name="Google Shape;194;p45"/>
          <p:cNvSpPr txBox="1"/>
          <p:nvPr>
            <p:ph type="title"/>
          </p:nvPr>
        </p:nvSpPr>
        <p:spPr>
          <a:xfrm>
            <a:off x="311700" y="0"/>
            <a:ext cx="8520600" cy="4896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5" name="Google Shape;195;p45"/>
          <p:cNvSpPr txBox="1"/>
          <p:nvPr>
            <p:ph idx="1" type="body"/>
          </p:nvPr>
        </p:nvSpPr>
        <p:spPr>
          <a:xfrm>
            <a:off x="311700" y="688575"/>
            <a:ext cx="8520600" cy="38802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96" name="Google Shape;196;p45"/>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7">
    <p:spTree>
      <p:nvGrpSpPr>
        <p:cNvPr id="197" name="Shape 197"/>
        <p:cNvGrpSpPr/>
        <p:nvPr/>
      </p:nvGrpSpPr>
      <p:grpSpPr>
        <a:xfrm>
          <a:off x="0" y="0"/>
          <a:ext cx="0" cy="0"/>
          <a:chOff x="0" y="0"/>
          <a:chExt cx="0" cy="0"/>
        </a:xfrm>
      </p:grpSpPr>
      <p:sp>
        <p:nvSpPr>
          <p:cNvPr id="198" name="Google Shape;198;p46"/>
          <p:cNvSpPr txBox="1"/>
          <p:nvPr>
            <p:ph type="title"/>
          </p:nvPr>
        </p:nvSpPr>
        <p:spPr>
          <a:xfrm>
            <a:off x="311700" y="0"/>
            <a:ext cx="8520600" cy="4896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9" name="Google Shape;199;p46"/>
          <p:cNvSpPr txBox="1"/>
          <p:nvPr>
            <p:ph idx="1" type="body"/>
          </p:nvPr>
        </p:nvSpPr>
        <p:spPr>
          <a:xfrm>
            <a:off x="311700" y="688575"/>
            <a:ext cx="8520600" cy="38802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00" name="Google Shape;200;p46"/>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_AND_BODY_8">
    <p:spTree>
      <p:nvGrpSpPr>
        <p:cNvPr id="201" name="Shape 201"/>
        <p:cNvGrpSpPr/>
        <p:nvPr/>
      </p:nvGrpSpPr>
      <p:grpSpPr>
        <a:xfrm>
          <a:off x="0" y="0"/>
          <a:ext cx="0" cy="0"/>
          <a:chOff x="0" y="0"/>
          <a:chExt cx="0" cy="0"/>
        </a:xfrm>
      </p:grpSpPr>
      <p:sp>
        <p:nvSpPr>
          <p:cNvPr id="202" name="Google Shape;202;p47"/>
          <p:cNvSpPr txBox="1"/>
          <p:nvPr>
            <p:ph type="title"/>
          </p:nvPr>
        </p:nvSpPr>
        <p:spPr>
          <a:xfrm>
            <a:off x="311700" y="0"/>
            <a:ext cx="8520600" cy="4896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3" name="Google Shape;203;p47"/>
          <p:cNvSpPr txBox="1"/>
          <p:nvPr>
            <p:ph idx="1" type="body"/>
          </p:nvPr>
        </p:nvSpPr>
        <p:spPr>
          <a:xfrm>
            <a:off x="311700" y="688575"/>
            <a:ext cx="8520600" cy="38802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04" name="Google Shape;204;p47"/>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5" name="Shape 205"/>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CUSTOM">
    <p:spTree>
      <p:nvGrpSpPr>
        <p:cNvPr id="206" name="Shape 206"/>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p:cSld name="TITLE_AND_BODY_2_1_1">
    <p:spTree>
      <p:nvGrpSpPr>
        <p:cNvPr id="207" name="Shape 207"/>
        <p:cNvGrpSpPr/>
        <p:nvPr/>
      </p:nvGrpSpPr>
      <p:grpSpPr>
        <a:xfrm>
          <a:off x="0" y="0"/>
          <a:ext cx="0" cy="0"/>
          <a:chOff x="0" y="0"/>
          <a:chExt cx="0" cy="0"/>
        </a:xfrm>
      </p:grpSpPr>
      <p:sp>
        <p:nvSpPr>
          <p:cNvPr id="208" name="Google Shape;208;p50"/>
          <p:cNvSpPr txBox="1"/>
          <p:nvPr>
            <p:ph idx="12" type="sldNum"/>
          </p:nvPr>
        </p:nvSpPr>
        <p:spPr>
          <a:xfrm>
            <a:off x="4484637" y="4905375"/>
            <a:ext cx="170100" cy="172800"/>
          </a:xfrm>
          <a:prstGeom prst="rect">
            <a:avLst/>
          </a:prstGeom>
          <a:noFill/>
          <a:ln>
            <a:noFill/>
          </a:ln>
        </p:spPr>
        <p:txBody>
          <a:bodyPr anchorCtr="0" anchor="t" bIns="19200" lIns="19200" spcFirstLastPara="1" rIns="19200" wrap="square" tIns="19200">
            <a:normAutofit lnSpcReduction="10000"/>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9">
  <p:cSld name="TITLE_AND_BODY_9">
    <p:spTree>
      <p:nvGrpSpPr>
        <p:cNvPr id="209" name="Shape 209"/>
        <p:cNvGrpSpPr/>
        <p:nvPr/>
      </p:nvGrpSpPr>
      <p:grpSpPr>
        <a:xfrm>
          <a:off x="0" y="0"/>
          <a:ext cx="0" cy="0"/>
          <a:chOff x="0" y="0"/>
          <a:chExt cx="0" cy="0"/>
        </a:xfrm>
      </p:grpSpPr>
      <p:sp>
        <p:nvSpPr>
          <p:cNvPr id="210" name="Google Shape;210;p51"/>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11" name="Google Shape;211;p51"/>
          <p:cNvSpPr txBox="1"/>
          <p:nvPr>
            <p:ph idx="1" type="body"/>
          </p:nvPr>
        </p:nvSpPr>
        <p:spPr>
          <a:xfrm>
            <a:off x="311700" y="1152475"/>
            <a:ext cx="8520600" cy="34164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12" name="Google Shape;212;p51"/>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3" name="Shape 213"/>
        <p:cNvGrpSpPr/>
        <p:nvPr/>
      </p:nvGrpSpPr>
      <p:grpSpPr>
        <a:xfrm>
          <a:off x="0" y="0"/>
          <a:ext cx="0" cy="0"/>
          <a:chOff x="0" y="0"/>
          <a:chExt cx="0" cy="0"/>
        </a:xfrm>
      </p:grpSpPr>
      <p:sp>
        <p:nvSpPr>
          <p:cNvPr id="214" name="Google Shape;214;p52"/>
          <p:cNvSpPr txBox="1"/>
          <p:nvPr>
            <p:ph type="title"/>
          </p:nvPr>
        </p:nvSpPr>
        <p:spPr>
          <a:xfrm>
            <a:off x="1340197" y="143768"/>
            <a:ext cx="6463500" cy="515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600"/>
              <a:buNone/>
              <a:defRPr b="1" i="0" sz="3800">
                <a:solidFill>
                  <a:srgbClr val="0B5394"/>
                </a:solidFill>
                <a:latin typeface="Helvetica Neue"/>
                <a:ea typeface="Helvetica Neue"/>
                <a:cs typeface="Helvetica Neue"/>
                <a:sym typeface="Helvetica Neu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15" name="Google Shape;215;p52"/>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16" name="Google Shape;216;p52"/>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17" name="Google Shape;217;p52"/>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sz="1400">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0">
  <p:cSld name="TITLE_AND_BODY_10">
    <p:spTree>
      <p:nvGrpSpPr>
        <p:cNvPr id="218" name="Shape 218"/>
        <p:cNvGrpSpPr/>
        <p:nvPr/>
      </p:nvGrpSpPr>
      <p:grpSpPr>
        <a:xfrm>
          <a:off x="0" y="0"/>
          <a:ext cx="0" cy="0"/>
          <a:chOff x="0" y="0"/>
          <a:chExt cx="0" cy="0"/>
        </a:xfrm>
      </p:grpSpPr>
      <p:sp>
        <p:nvSpPr>
          <p:cNvPr id="219" name="Google Shape;219;p53"/>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20" name="Google Shape;220;p53"/>
          <p:cNvSpPr txBox="1"/>
          <p:nvPr>
            <p:ph idx="1" type="body"/>
          </p:nvPr>
        </p:nvSpPr>
        <p:spPr>
          <a:xfrm>
            <a:off x="311700" y="1152475"/>
            <a:ext cx="8520600" cy="34164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21" name="Google Shape;221;p53"/>
          <p:cNvSpPr txBox="1"/>
          <p:nvPr>
            <p:ph idx="12" type="sldNum"/>
          </p:nvPr>
        </p:nvSpPr>
        <p:spPr>
          <a:xfrm>
            <a:off x="8472458" y="4663217"/>
            <a:ext cx="548700" cy="2154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1">
  <p:cSld name="TITLE_AND_BODY_6_1">
    <p:spTree>
      <p:nvGrpSpPr>
        <p:cNvPr id="222" name="Shape 222"/>
        <p:cNvGrpSpPr/>
        <p:nvPr/>
      </p:nvGrpSpPr>
      <p:grpSpPr>
        <a:xfrm>
          <a:off x="0" y="0"/>
          <a:ext cx="0" cy="0"/>
          <a:chOff x="0" y="0"/>
          <a:chExt cx="0" cy="0"/>
        </a:xfrm>
      </p:grpSpPr>
      <p:sp>
        <p:nvSpPr>
          <p:cNvPr id="223" name="Google Shape;223;p54"/>
          <p:cNvSpPr txBox="1"/>
          <p:nvPr>
            <p:ph type="title"/>
          </p:nvPr>
        </p:nvSpPr>
        <p:spPr>
          <a:xfrm>
            <a:off x="224400" y="0"/>
            <a:ext cx="8695200" cy="4539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b="1"/>
            </a:lvl1pPr>
            <a:lvl2pPr lvl="1" rtl="0">
              <a:spcBef>
                <a:spcPts val="0"/>
              </a:spcBef>
              <a:spcAft>
                <a:spcPts val="0"/>
              </a:spcAft>
              <a:buSzPts val="1600"/>
              <a:buNone/>
              <a:defRPr b="1"/>
            </a:lvl2pPr>
            <a:lvl3pPr lvl="2" rtl="0">
              <a:spcBef>
                <a:spcPts val="0"/>
              </a:spcBef>
              <a:spcAft>
                <a:spcPts val="0"/>
              </a:spcAft>
              <a:buSzPts val="1600"/>
              <a:buNone/>
              <a:defRPr b="1"/>
            </a:lvl3pPr>
            <a:lvl4pPr lvl="3" rtl="0">
              <a:spcBef>
                <a:spcPts val="0"/>
              </a:spcBef>
              <a:spcAft>
                <a:spcPts val="0"/>
              </a:spcAft>
              <a:buSzPts val="1600"/>
              <a:buNone/>
              <a:defRPr b="1"/>
            </a:lvl4pPr>
            <a:lvl5pPr lvl="4" rtl="0">
              <a:spcBef>
                <a:spcPts val="0"/>
              </a:spcBef>
              <a:spcAft>
                <a:spcPts val="0"/>
              </a:spcAft>
              <a:buSzPts val="1600"/>
              <a:buNone/>
              <a:defRPr b="1"/>
            </a:lvl5pPr>
            <a:lvl6pPr lvl="5" rtl="0">
              <a:spcBef>
                <a:spcPts val="0"/>
              </a:spcBef>
              <a:spcAft>
                <a:spcPts val="0"/>
              </a:spcAft>
              <a:buSzPts val="1600"/>
              <a:buNone/>
              <a:defRPr b="1"/>
            </a:lvl6pPr>
            <a:lvl7pPr lvl="6" rtl="0">
              <a:spcBef>
                <a:spcPts val="0"/>
              </a:spcBef>
              <a:spcAft>
                <a:spcPts val="0"/>
              </a:spcAft>
              <a:buSzPts val="1600"/>
              <a:buNone/>
              <a:defRPr b="1"/>
            </a:lvl7pPr>
            <a:lvl8pPr lvl="7" rtl="0">
              <a:spcBef>
                <a:spcPts val="0"/>
              </a:spcBef>
              <a:spcAft>
                <a:spcPts val="0"/>
              </a:spcAft>
              <a:buSzPts val="1600"/>
              <a:buNone/>
              <a:defRPr b="1"/>
            </a:lvl8pPr>
            <a:lvl9pPr lvl="8" rtl="0">
              <a:spcBef>
                <a:spcPts val="0"/>
              </a:spcBef>
              <a:spcAft>
                <a:spcPts val="0"/>
              </a:spcAft>
              <a:buSzPts val="1600"/>
              <a:buNone/>
              <a:defRPr b="1"/>
            </a:lvl9pPr>
          </a:lstStyle>
          <a:p/>
        </p:txBody>
      </p:sp>
      <p:sp>
        <p:nvSpPr>
          <p:cNvPr id="224" name="Google Shape;224;p54"/>
          <p:cNvSpPr txBox="1"/>
          <p:nvPr>
            <p:ph idx="12" type="sldNum"/>
          </p:nvPr>
        </p:nvSpPr>
        <p:spPr>
          <a:xfrm>
            <a:off x="8472458" y="4663217"/>
            <a:ext cx="548700" cy="2154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225" name="Google Shape;225;p54"/>
          <p:cNvGrpSpPr/>
          <p:nvPr/>
        </p:nvGrpSpPr>
        <p:grpSpPr>
          <a:xfrm>
            <a:off x="0" y="450188"/>
            <a:ext cx="4564675" cy="46813"/>
            <a:chOff x="0" y="450188"/>
            <a:chExt cx="4564675" cy="46813"/>
          </a:xfrm>
        </p:grpSpPr>
        <p:sp>
          <p:nvSpPr>
            <p:cNvPr id="226" name="Google Shape;226;p54"/>
            <p:cNvSpPr/>
            <p:nvPr/>
          </p:nvSpPr>
          <p:spPr>
            <a:xfrm>
              <a:off x="226375" y="450188"/>
              <a:ext cx="4338300" cy="46800"/>
            </a:xfrm>
            <a:prstGeom prst="roundRect">
              <a:avLst>
                <a:gd fmla="val 50000" name="adj"/>
              </a:avLst>
            </a:prstGeom>
            <a:gradFill>
              <a:gsLst>
                <a:gs pos="0">
                  <a:srgbClr val="0B5394"/>
                </a:gs>
                <a:gs pos="0">
                  <a:srgbClr val="3D85C6"/>
                </a:gs>
                <a:gs pos="100000">
                  <a:srgbClr val="1C4587"/>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54"/>
            <p:cNvSpPr/>
            <p:nvPr/>
          </p:nvSpPr>
          <p:spPr>
            <a:xfrm>
              <a:off x="0" y="450200"/>
              <a:ext cx="252600" cy="46800"/>
            </a:xfrm>
            <a:prstGeom prst="roundRect">
              <a:avLst>
                <a:gd fmla="val 0" name="adj"/>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1">
  <p:cSld name="TITLE_AND_BODY_11">
    <p:spTree>
      <p:nvGrpSpPr>
        <p:cNvPr id="228" name="Shape 228"/>
        <p:cNvGrpSpPr/>
        <p:nvPr/>
      </p:nvGrpSpPr>
      <p:grpSpPr>
        <a:xfrm>
          <a:off x="0" y="0"/>
          <a:ext cx="0" cy="0"/>
          <a:chOff x="0" y="0"/>
          <a:chExt cx="0" cy="0"/>
        </a:xfrm>
      </p:grpSpPr>
      <p:sp>
        <p:nvSpPr>
          <p:cNvPr id="229" name="Google Shape;229;p55"/>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30" name="Google Shape;230;p55"/>
          <p:cNvSpPr txBox="1"/>
          <p:nvPr>
            <p:ph idx="1" type="body"/>
          </p:nvPr>
        </p:nvSpPr>
        <p:spPr>
          <a:xfrm>
            <a:off x="311700" y="1152475"/>
            <a:ext cx="8520600" cy="34164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31" name="Google Shape;231;p55"/>
          <p:cNvSpPr txBox="1"/>
          <p:nvPr>
            <p:ph idx="12" type="sldNum"/>
          </p:nvPr>
        </p:nvSpPr>
        <p:spPr>
          <a:xfrm>
            <a:off x="8472458" y="4663217"/>
            <a:ext cx="548700" cy="2154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2">
  <p:cSld name="TITLE_AND_BODY_12">
    <p:spTree>
      <p:nvGrpSpPr>
        <p:cNvPr id="232" name="Shape 232"/>
        <p:cNvGrpSpPr/>
        <p:nvPr/>
      </p:nvGrpSpPr>
      <p:grpSpPr>
        <a:xfrm>
          <a:off x="0" y="0"/>
          <a:ext cx="0" cy="0"/>
          <a:chOff x="0" y="0"/>
          <a:chExt cx="0" cy="0"/>
        </a:xfrm>
      </p:grpSpPr>
      <p:sp>
        <p:nvSpPr>
          <p:cNvPr id="233" name="Google Shape;233;p56"/>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34" name="Google Shape;234;p56"/>
          <p:cNvSpPr txBox="1"/>
          <p:nvPr>
            <p:ph idx="1" type="body"/>
          </p:nvPr>
        </p:nvSpPr>
        <p:spPr>
          <a:xfrm>
            <a:off x="311700" y="1152475"/>
            <a:ext cx="8520600" cy="34164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35" name="Google Shape;235;p56"/>
          <p:cNvSpPr txBox="1"/>
          <p:nvPr>
            <p:ph idx="12" type="sldNum"/>
          </p:nvPr>
        </p:nvSpPr>
        <p:spPr>
          <a:xfrm>
            <a:off x="8472458" y="4663217"/>
            <a:ext cx="548700" cy="2154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3">
  <p:cSld name="Blank_4">
    <p:spTree>
      <p:nvGrpSpPr>
        <p:cNvPr id="236" name="Shape 236"/>
        <p:cNvGrpSpPr/>
        <p:nvPr/>
      </p:nvGrpSpPr>
      <p:grpSpPr>
        <a:xfrm>
          <a:off x="0" y="0"/>
          <a:ext cx="0" cy="0"/>
          <a:chOff x="0" y="0"/>
          <a:chExt cx="0" cy="0"/>
        </a:xfrm>
      </p:grpSpPr>
      <p:sp>
        <p:nvSpPr>
          <p:cNvPr id="237" name="Google Shape;237;p5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8" name="Google Shape;238;p57"/>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9" name="Google Shape;239;p57"/>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chemeClr val="dk2"/>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3">
  <p:cSld name="TITLE_AND_BODY_13">
    <p:spTree>
      <p:nvGrpSpPr>
        <p:cNvPr id="240" name="Shape 240"/>
        <p:cNvGrpSpPr/>
        <p:nvPr/>
      </p:nvGrpSpPr>
      <p:grpSpPr>
        <a:xfrm>
          <a:off x="0" y="0"/>
          <a:ext cx="0" cy="0"/>
          <a:chOff x="0" y="0"/>
          <a:chExt cx="0" cy="0"/>
        </a:xfrm>
      </p:grpSpPr>
      <p:sp>
        <p:nvSpPr>
          <p:cNvPr id="241" name="Google Shape;241;p58"/>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42" name="Google Shape;242;p58"/>
          <p:cNvSpPr txBox="1"/>
          <p:nvPr>
            <p:ph idx="1" type="body"/>
          </p:nvPr>
        </p:nvSpPr>
        <p:spPr>
          <a:xfrm>
            <a:off x="311700" y="1152475"/>
            <a:ext cx="8520600" cy="34164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43" name="Google Shape;243;p58"/>
          <p:cNvSpPr txBox="1"/>
          <p:nvPr>
            <p:ph idx="12" type="sldNum"/>
          </p:nvPr>
        </p:nvSpPr>
        <p:spPr>
          <a:xfrm>
            <a:off x="8472458" y="4663217"/>
            <a:ext cx="548700" cy="2154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4">
  <p:cSld name="TITLE_AND_BODY_14">
    <p:spTree>
      <p:nvGrpSpPr>
        <p:cNvPr id="244" name="Shape 244"/>
        <p:cNvGrpSpPr/>
        <p:nvPr/>
      </p:nvGrpSpPr>
      <p:grpSpPr>
        <a:xfrm>
          <a:off x="0" y="0"/>
          <a:ext cx="0" cy="0"/>
          <a:chOff x="0" y="0"/>
          <a:chExt cx="0" cy="0"/>
        </a:xfrm>
      </p:grpSpPr>
      <p:sp>
        <p:nvSpPr>
          <p:cNvPr id="245" name="Google Shape;245;p59"/>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46" name="Google Shape;246;p59"/>
          <p:cNvSpPr txBox="1"/>
          <p:nvPr>
            <p:ph idx="1" type="body"/>
          </p:nvPr>
        </p:nvSpPr>
        <p:spPr>
          <a:xfrm>
            <a:off x="311700" y="1152475"/>
            <a:ext cx="8520600" cy="3416400"/>
          </a:xfrm>
          <a:prstGeom prst="rect">
            <a:avLst/>
          </a:prstGeom>
        </p:spPr>
        <p:txBody>
          <a:bodyPr anchorCtr="0" anchor="t" bIns="91450" lIns="91450" spcFirstLastPara="1" rIns="91450" wrap="square" tIns="9145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47" name="Google Shape;247;p59"/>
          <p:cNvSpPr txBox="1"/>
          <p:nvPr>
            <p:ph idx="12" type="sldNum"/>
          </p:nvPr>
        </p:nvSpPr>
        <p:spPr>
          <a:xfrm>
            <a:off x="8472458" y="4663217"/>
            <a:ext cx="548700" cy="393600"/>
          </a:xfrm>
          <a:prstGeom prst="rect">
            <a:avLst/>
          </a:prstGeom>
        </p:spPr>
        <p:txBody>
          <a:bodyPr anchorCtr="0" anchor="ctr" bIns="91450" lIns="91450" spcFirstLastPara="1" rIns="91450" wrap="square" tIns="914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11" Type="http://schemas.openxmlformats.org/officeDocument/2006/relationships/slideLayout" Target="../slideLayouts/slideLayout32.xml"/><Relationship Id="rId33" Type="http://schemas.openxmlformats.org/officeDocument/2006/relationships/slideLayout" Target="../slideLayouts/slideLayout54.xml"/><Relationship Id="rId10" Type="http://schemas.openxmlformats.org/officeDocument/2006/relationships/slideLayout" Target="../slideLayouts/slideLayout31.xml"/><Relationship Id="rId32" Type="http://schemas.openxmlformats.org/officeDocument/2006/relationships/slideLayout" Target="../slideLayouts/slideLayout53.xml"/><Relationship Id="rId13" Type="http://schemas.openxmlformats.org/officeDocument/2006/relationships/slideLayout" Target="../slideLayouts/slideLayout34.xml"/><Relationship Id="rId35" Type="http://schemas.openxmlformats.org/officeDocument/2006/relationships/slideLayout" Target="../slideLayouts/slideLayout56.xml"/><Relationship Id="rId12" Type="http://schemas.openxmlformats.org/officeDocument/2006/relationships/slideLayout" Target="../slideLayouts/slideLayout33.xml"/><Relationship Id="rId34" Type="http://schemas.openxmlformats.org/officeDocument/2006/relationships/slideLayout" Target="../slideLayouts/slideLayout55.xml"/><Relationship Id="rId15" Type="http://schemas.openxmlformats.org/officeDocument/2006/relationships/slideLayout" Target="../slideLayouts/slideLayout36.xml"/><Relationship Id="rId37" Type="http://schemas.openxmlformats.org/officeDocument/2006/relationships/theme" Target="../theme/theme3.xml"/><Relationship Id="rId14" Type="http://schemas.openxmlformats.org/officeDocument/2006/relationships/slideLayout" Target="../slideLayouts/slideLayout35.xml"/><Relationship Id="rId36" Type="http://schemas.openxmlformats.org/officeDocument/2006/relationships/slideLayout" Target="../slideLayouts/slideLayout57.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3" name="Shape 103"/>
        <p:cNvGrpSpPr/>
        <p:nvPr/>
      </p:nvGrpSpPr>
      <p:grpSpPr>
        <a:xfrm>
          <a:off x="0" y="0"/>
          <a:ext cx="0" cy="0"/>
          <a:chOff x="0" y="0"/>
          <a:chExt cx="0" cy="0"/>
        </a:xfrm>
      </p:grpSpPr>
      <p:sp>
        <p:nvSpPr>
          <p:cNvPr id="104" name="Google Shape;104;p23"/>
          <p:cNvSpPr txBox="1"/>
          <p:nvPr>
            <p:ph type="title"/>
          </p:nvPr>
        </p:nvSpPr>
        <p:spPr>
          <a:xfrm>
            <a:off x="311700" y="277475"/>
            <a:ext cx="8520600" cy="453900"/>
          </a:xfrm>
          <a:prstGeom prst="rect">
            <a:avLst/>
          </a:prstGeom>
          <a:noFill/>
          <a:ln>
            <a:noFill/>
          </a:ln>
        </p:spPr>
        <p:txBody>
          <a:bodyPr anchorCtr="0" anchor="ctr" bIns="0" lIns="0" spcFirstLastPara="1" rIns="0" wrap="square" tIns="0">
            <a:noAutofit/>
          </a:bodyPr>
          <a:lstStyle>
            <a:lvl1pPr lvl="0"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1pPr>
            <a:lvl2pPr lvl="1"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2pPr>
            <a:lvl3pPr lvl="2"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3pPr>
            <a:lvl4pPr lvl="3"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4pPr>
            <a:lvl5pPr lvl="4"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5pPr>
            <a:lvl6pPr lvl="5"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6pPr>
            <a:lvl7pPr lvl="6"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7pPr>
            <a:lvl8pPr lvl="7"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8pPr>
            <a:lvl9pPr lvl="8" rtl="0">
              <a:spcBef>
                <a:spcPts val="0"/>
              </a:spcBef>
              <a:spcAft>
                <a:spcPts val="0"/>
              </a:spcAft>
              <a:buClr>
                <a:srgbClr val="0B5394"/>
              </a:buClr>
              <a:buSzPts val="1600"/>
              <a:buFont typeface="Roboto"/>
              <a:buNone/>
              <a:defRPr sz="1600">
                <a:solidFill>
                  <a:srgbClr val="0B5394"/>
                </a:solidFill>
                <a:latin typeface="Roboto"/>
                <a:ea typeface="Roboto"/>
                <a:cs typeface="Roboto"/>
                <a:sym typeface="Roboto"/>
              </a:defRPr>
            </a:lvl9pPr>
          </a:lstStyle>
          <a:p/>
        </p:txBody>
      </p:sp>
      <p:sp>
        <p:nvSpPr>
          <p:cNvPr id="105" name="Google Shape;105;p23"/>
          <p:cNvSpPr txBox="1"/>
          <p:nvPr>
            <p:ph idx="1" type="body"/>
          </p:nvPr>
        </p:nvSpPr>
        <p:spPr>
          <a:xfrm>
            <a:off x="311700" y="1017725"/>
            <a:ext cx="8520600" cy="3551100"/>
          </a:xfrm>
          <a:prstGeom prst="rect">
            <a:avLst/>
          </a:prstGeom>
          <a:noFill/>
          <a:ln>
            <a:noFill/>
          </a:ln>
        </p:spPr>
        <p:txBody>
          <a:bodyPr anchorCtr="0" anchor="t" bIns="91450" lIns="91450" spcFirstLastPara="1" rIns="91450" wrap="square" tIns="91450">
            <a:noAutofit/>
          </a:bodyPr>
          <a:lstStyle>
            <a:lvl1pPr indent="-292100" lvl="0" marL="457200" rtl="0">
              <a:lnSpc>
                <a:spcPct val="115000"/>
              </a:lnSpc>
              <a:spcBef>
                <a:spcPts val="0"/>
              </a:spcBef>
              <a:spcAft>
                <a:spcPts val="0"/>
              </a:spcAft>
              <a:buClr>
                <a:schemeClr val="dk1"/>
              </a:buClr>
              <a:buSzPts val="1000"/>
              <a:buFont typeface="Roboto"/>
              <a:buChar char="●"/>
              <a:defRPr sz="1000">
                <a:solidFill>
                  <a:schemeClr val="dk1"/>
                </a:solidFill>
                <a:latin typeface="Roboto"/>
                <a:ea typeface="Roboto"/>
                <a:cs typeface="Roboto"/>
                <a:sym typeface="Roboto"/>
              </a:defRPr>
            </a:lvl1pPr>
            <a:lvl2pPr indent="-292100" lvl="1" marL="914400" rtl="0">
              <a:lnSpc>
                <a:spcPct val="115000"/>
              </a:lnSpc>
              <a:spcBef>
                <a:spcPts val="1600"/>
              </a:spcBef>
              <a:spcAft>
                <a:spcPts val="0"/>
              </a:spcAft>
              <a:buClr>
                <a:schemeClr val="dk1"/>
              </a:buClr>
              <a:buSzPts val="1000"/>
              <a:buFont typeface="Roboto"/>
              <a:buChar char="○"/>
              <a:defRPr sz="1000">
                <a:solidFill>
                  <a:schemeClr val="dk1"/>
                </a:solidFill>
                <a:latin typeface="Roboto"/>
                <a:ea typeface="Roboto"/>
                <a:cs typeface="Roboto"/>
                <a:sym typeface="Roboto"/>
              </a:defRPr>
            </a:lvl2pPr>
            <a:lvl3pPr indent="-292100" lvl="2" marL="1371600" rtl="0">
              <a:lnSpc>
                <a:spcPct val="115000"/>
              </a:lnSpc>
              <a:spcBef>
                <a:spcPts val="1600"/>
              </a:spcBef>
              <a:spcAft>
                <a:spcPts val="0"/>
              </a:spcAft>
              <a:buClr>
                <a:schemeClr val="dk1"/>
              </a:buClr>
              <a:buSzPts val="1000"/>
              <a:buFont typeface="Roboto"/>
              <a:buChar char="■"/>
              <a:defRPr sz="1000">
                <a:solidFill>
                  <a:schemeClr val="dk1"/>
                </a:solidFill>
                <a:latin typeface="Roboto"/>
                <a:ea typeface="Roboto"/>
                <a:cs typeface="Roboto"/>
                <a:sym typeface="Roboto"/>
              </a:defRPr>
            </a:lvl3pPr>
            <a:lvl4pPr indent="-292100" lvl="3" marL="1828800" rtl="0">
              <a:lnSpc>
                <a:spcPct val="115000"/>
              </a:lnSpc>
              <a:spcBef>
                <a:spcPts val="1600"/>
              </a:spcBef>
              <a:spcAft>
                <a:spcPts val="0"/>
              </a:spcAft>
              <a:buClr>
                <a:schemeClr val="dk1"/>
              </a:buClr>
              <a:buSzPts val="1000"/>
              <a:buFont typeface="Roboto"/>
              <a:buChar char="●"/>
              <a:defRPr sz="1000">
                <a:solidFill>
                  <a:schemeClr val="dk1"/>
                </a:solidFill>
                <a:latin typeface="Roboto"/>
                <a:ea typeface="Roboto"/>
                <a:cs typeface="Roboto"/>
                <a:sym typeface="Roboto"/>
              </a:defRPr>
            </a:lvl4pPr>
            <a:lvl5pPr indent="-292100" lvl="4" marL="2286000" rtl="0">
              <a:lnSpc>
                <a:spcPct val="115000"/>
              </a:lnSpc>
              <a:spcBef>
                <a:spcPts val="1600"/>
              </a:spcBef>
              <a:spcAft>
                <a:spcPts val="0"/>
              </a:spcAft>
              <a:buClr>
                <a:schemeClr val="dk1"/>
              </a:buClr>
              <a:buSzPts val="1000"/>
              <a:buFont typeface="Roboto"/>
              <a:buChar char="○"/>
              <a:defRPr sz="1000">
                <a:solidFill>
                  <a:schemeClr val="dk1"/>
                </a:solidFill>
                <a:latin typeface="Roboto"/>
                <a:ea typeface="Roboto"/>
                <a:cs typeface="Roboto"/>
                <a:sym typeface="Roboto"/>
              </a:defRPr>
            </a:lvl5pPr>
            <a:lvl6pPr indent="-292100" lvl="5" marL="2743200" rtl="0">
              <a:lnSpc>
                <a:spcPct val="115000"/>
              </a:lnSpc>
              <a:spcBef>
                <a:spcPts val="1600"/>
              </a:spcBef>
              <a:spcAft>
                <a:spcPts val="0"/>
              </a:spcAft>
              <a:buClr>
                <a:schemeClr val="dk1"/>
              </a:buClr>
              <a:buSzPts val="1000"/>
              <a:buFont typeface="Roboto"/>
              <a:buChar char="■"/>
              <a:defRPr sz="1000">
                <a:solidFill>
                  <a:schemeClr val="dk1"/>
                </a:solidFill>
                <a:latin typeface="Roboto"/>
                <a:ea typeface="Roboto"/>
                <a:cs typeface="Roboto"/>
                <a:sym typeface="Roboto"/>
              </a:defRPr>
            </a:lvl6pPr>
            <a:lvl7pPr indent="-292100" lvl="6" marL="3200400" rtl="0">
              <a:lnSpc>
                <a:spcPct val="115000"/>
              </a:lnSpc>
              <a:spcBef>
                <a:spcPts val="1600"/>
              </a:spcBef>
              <a:spcAft>
                <a:spcPts val="0"/>
              </a:spcAft>
              <a:buClr>
                <a:schemeClr val="dk1"/>
              </a:buClr>
              <a:buSzPts val="1000"/>
              <a:buFont typeface="Roboto"/>
              <a:buChar char="●"/>
              <a:defRPr sz="1000">
                <a:solidFill>
                  <a:schemeClr val="dk1"/>
                </a:solidFill>
                <a:latin typeface="Roboto"/>
                <a:ea typeface="Roboto"/>
                <a:cs typeface="Roboto"/>
                <a:sym typeface="Roboto"/>
              </a:defRPr>
            </a:lvl7pPr>
            <a:lvl8pPr indent="-292100" lvl="7" marL="3657600" rtl="0">
              <a:lnSpc>
                <a:spcPct val="115000"/>
              </a:lnSpc>
              <a:spcBef>
                <a:spcPts val="1600"/>
              </a:spcBef>
              <a:spcAft>
                <a:spcPts val="0"/>
              </a:spcAft>
              <a:buClr>
                <a:schemeClr val="dk1"/>
              </a:buClr>
              <a:buSzPts val="1000"/>
              <a:buFont typeface="Roboto"/>
              <a:buChar char="○"/>
              <a:defRPr sz="1000">
                <a:solidFill>
                  <a:schemeClr val="dk1"/>
                </a:solidFill>
                <a:latin typeface="Roboto"/>
                <a:ea typeface="Roboto"/>
                <a:cs typeface="Roboto"/>
                <a:sym typeface="Roboto"/>
              </a:defRPr>
            </a:lvl8pPr>
            <a:lvl9pPr indent="-292100" lvl="8" marL="4114800" rtl="0">
              <a:lnSpc>
                <a:spcPct val="115000"/>
              </a:lnSpc>
              <a:spcBef>
                <a:spcPts val="1600"/>
              </a:spcBef>
              <a:spcAft>
                <a:spcPts val="1600"/>
              </a:spcAft>
              <a:buClr>
                <a:schemeClr val="dk1"/>
              </a:buClr>
              <a:buSzPts val="1000"/>
              <a:buFont typeface="Roboto"/>
              <a:buChar char="■"/>
              <a:defRPr sz="1000">
                <a:solidFill>
                  <a:schemeClr val="dk1"/>
                </a:solidFill>
                <a:latin typeface="Roboto"/>
                <a:ea typeface="Roboto"/>
                <a:cs typeface="Roboto"/>
                <a:sym typeface="Roboto"/>
              </a:defRPr>
            </a:lvl9pPr>
          </a:lstStyle>
          <a:p/>
        </p:txBody>
      </p:sp>
      <p:sp>
        <p:nvSpPr>
          <p:cNvPr id="106" name="Google Shape;106;p23"/>
          <p:cNvSpPr txBox="1"/>
          <p:nvPr>
            <p:ph idx="12" type="sldNum"/>
          </p:nvPr>
        </p:nvSpPr>
        <p:spPr>
          <a:xfrm>
            <a:off x="8472458" y="4663217"/>
            <a:ext cx="548700" cy="393600"/>
          </a:xfrm>
          <a:prstGeom prst="rect">
            <a:avLst/>
          </a:prstGeom>
          <a:noFill/>
          <a:ln>
            <a:noFill/>
          </a:ln>
        </p:spPr>
        <p:txBody>
          <a:bodyPr anchorCtr="0" anchor="ctr" bIns="91450" lIns="91450" spcFirstLastPara="1" rIns="91450" wrap="square" tIns="91450">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1">
          <p15:clr>
            <a:srgbClr val="EA4335"/>
          </p15:clr>
        </p15:guide>
        <p15:guide id="2" pos="5619">
          <p15:clr>
            <a:srgbClr val="EA4335"/>
          </p15:clr>
        </p15:guide>
        <p15:guide id="3" pos="2880">
          <p15:clr>
            <a:srgbClr val="EA4335"/>
          </p15:clr>
        </p15:guide>
        <p15:guide id="4" pos="2778">
          <p15:clr>
            <a:srgbClr val="0000FF"/>
          </p15:clr>
        </p15:guide>
        <p15:guide id="5" pos="2976">
          <p15:clr>
            <a:srgbClr val="0000FF"/>
          </p15:clr>
        </p15:guide>
        <p15:guide id="6" orient="horz" pos="3065">
          <p15:clr>
            <a:srgbClr val="EA4335"/>
          </p15:clr>
        </p15:guide>
        <p15:guide id="7" orient="horz" pos="175">
          <p15:clr>
            <a:srgbClr val="EA4335"/>
          </p15:clr>
        </p15:guide>
        <p15:guide id="8" orient="horz" pos="391">
          <p15:clr>
            <a:srgbClr val="EA4335"/>
          </p15:clr>
        </p15:guide>
        <p15:guide id="9" orient="horz" pos="31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hyperlink" Target="https://www.deep-pharma.tech/" TargetMode="External"/><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hyperlink" Target="https://insilico.com/blog/pcc" TargetMode="External"/><Relationship Id="rId5" Type="http://schemas.openxmlformats.org/officeDocument/2006/relationships/hyperlink" Target="https://insilico.com/blog/pc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hyperlink" Target="https://www.ncbi.nlm.nih.gov/pmc/articles/PMC5725545/" TargetMode="External"/><Relationship Id="rId8" Type="http://schemas.openxmlformats.org/officeDocument/2006/relationships/image" Target="../media/image41.png"/><Relationship Id="rId11" Type="http://schemas.openxmlformats.org/officeDocument/2006/relationships/image" Target="../media/image32.png"/><Relationship Id="rId10" Type="http://schemas.openxmlformats.org/officeDocument/2006/relationships/image" Target="../media/image42.png"/><Relationship Id="rId12"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s://www.ncbi.nlm.nih.gov/pmc/articles/PMC572554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0" Type="http://schemas.openxmlformats.org/officeDocument/2006/relationships/image" Target="../media/image39.png"/><Relationship Id="rId22" Type="http://schemas.openxmlformats.org/officeDocument/2006/relationships/image" Target="../media/image1.png"/><Relationship Id="rId21"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comments" Target="../comments/comment5.xml"/><Relationship Id="rId4" Type="http://schemas.openxmlformats.org/officeDocument/2006/relationships/image" Target="../media/image22.png"/><Relationship Id="rId9"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24.png"/><Relationship Id="rId11" Type="http://schemas.openxmlformats.org/officeDocument/2006/relationships/image" Target="../media/image25.png"/><Relationship Id="rId10" Type="http://schemas.openxmlformats.org/officeDocument/2006/relationships/image" Target="../media/image31.png"/><Relationship Id="rId13" Type="http://schemas.openxmlformats.org/officeDocument/2006/relationships/image" Target="../media/image34.png"/><Relationship Id="rId12" Type="http://schemas.openxmlformats.org/officeDocument/2006/relationships/image" Target="../media/image35.png"/><Relationship Id="rId15" Type="http://schemas.openxmlformats.org/officeDocument/2006/relationships/image" Target="../media/image36.png"/><Relationship Id="rId14" Type="http://schemas.openxmlformats.org/officeDocument/2006/relationships/image" Target="../media/image40.png"/><Relationship Id="rId17" Type="http://schemas.openxmlformats.org/officeDocument/2006/relationships/image" Target="../media/image43.png"/><Relationship Id="rId16" Type="http://schemas.openxmlformats.org/officeDocument/2006/relationships/image" Target="../media/image37.png"/><Relationship Id="rId19" Type="http://schemas.openxmlformats.org/officeDocument/2006/relationships/image" Target="../media/image46.png"/><Relationship Id="rId18"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comments" Target="../comments/comment6.xml"/><Relationship Id="rId4" Type="http://schemas.openxmlformats.org/officeDocument/2006/relationships/image" Target="../media/image75.jpg"/><Relationship Id="rId5"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53.png"/><Relationship Id="rId9" Type="http://schemas.openxmlformats.org/officeDocument/2006/relationships/image" Target="../media/image60.png"/><Relationship Id="rId5" Type="http://schemas.openxmlformats.org/officeDocument/2006/relationships/image" Target="../media/image47.png"/><Relationship Id="rId6" Type="http://schemas.openxmlformats.org/officeDocument/2006/relationships/image" Target="../media/image45.png"/><Relationship Id="rId7" Type="http://schemas.openxmlformats.org/officeDocument/2006/relationships/image" Target="../media/image51.png"/><Relationship Id="rId8" Type="http://schemas.openxmlformats.org/officeDocument/2006/relationships/image" Target="../media/image64.png"/><Relationship Id="rId11" Type="http://schemas.openxmlformats.org/officeDocument/2006/relationships/image" Target="../media/image56.png"/><Relationship Id="rId10" Type="http://schemas.openxmlformats.org/officeDocument/2006/relationships/image" Target="../media/image62.png"/><Relationship Id="rId13" Type="http://schemas.openxmlformats.org/officeDocument/2006/relationships/image" Target="../media/image55.png"/><Relationship Id="rId12"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comments" Target="../comments/comment7.xml"/><Relationship Id="rId4" Type="http://schemas.openxmlformats.org/officeDocument/2006/relationships/image" Target="../media/image99.png"/><Relationship Id="rId5"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comments" Target="../comments/comment8.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40" Type="http://schemas.openxmlformats.org/officeDocument/2006/relationships/image" Target="../media/image108.png"/><Relationship Id="rId20" Type="http://schemas.openxmlformats.org/officeDocument/2006/relationships/image" Target="../media/image73.png"/><Relationship Id="rId42" Type="http://schemas.openxmlformats.org/officeDocument/2006/relationships/image" Target="../media/image98.png"/><Relationship Id="rId41" Type="http://schemas.openxmlformats.org/officeDocument/2006/relationships/image" Target="../media/image104.png"/><Relationship Id="rId22" Type="http://schemas.openxmlformats.org/officeDocument/2006/relationships/image" Target="../media/image85.png"/><Relationship Id="rId21" Type="http://schemas.openxmlformats.org/officeDocument/2006/relationships/image" Target="../media/image71.png"/><Relationship Id="rId24" Type="http://schemas.openxmlformats.org/officeDocument/2006/relationships/image" Target="../media/image95.png"/><Relationship Id="rId23" Type="http://schemas.openxmlformats.org/officeDocument/2006/relationships/image" Target="../media/image89.png"/><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comments" Target="../comments/comment9.xml"/><Relationship Id="rId4" Type="http://schemas.openxmlformats.org/officeDocument/2006/relationships/image" Target="../media/image59.png"/><Relationship Id="rId9" Type="http://schemas.openxmlformats.org/officeDocument/2006/relationships/image" Target="../media/image72.png"/><Relationship Id="rId26" Type="http://schemas.openxmlformats.org/officeDocument/2006/relationships/image" Target="../media/image86.png"/><Relationship Id="rId25" Type="http://schemas.openxmlformats.org/officeDocument/2006/relationships/image" Target="../media/image83.png"/><Relationship Id="rId28" Type="http://schemas.openxmlformats.org/officeDocument/2006/relationships/image" Target="../media/image93.png"/><Relationship Id="rId27" Type="http://schemas.openxmlformats.org/officeDocument/2006/relationships/image" Target="../media/image84.png"/><Relationship Id="rId5" Type="http://schemas.openxmlformats.org/officeDocument/2006/relationships/image" Target="../media/image68.png"/><Relationship Id="rId6" Type="http://schemas.openxmlformats.org/officeDocument/2006/relationships/image" Target="../media/image76.png"/><Relationship Id="rId29" Type="http://schemas.openxmlformats.org/officeDocument/2006/relationships/image" Target="../media/image88.png"/><Relationship Id="rId7" Type="http://schemas.openxmlformats.org/officeDocument/2006/relationships/image" Target="../media/image63.png"/><Relationship Id="rId8" Type="http://schemas.openxmlformats.org/officeDocument/2006/relationships/image" Target="../media/image66.jpg"/><Relationship Id="rId31" Type="http://schemas.openxmlformats.org/officeDocument/2006/relationships/image" Target="../media/image44.png"/><Relationship Id="rId30" Type="http://schemas.openxmlformats.org/officeDocument/2006/relationships/image" Target="../media/image90.png"/><Relationship Id="rId11" Type="http://schemas.openxmlformats.org/officeDocument/2006/relationships/image" Target="../media/image67.png"/><Relationship Id="rId33" Type="http://schemas.openxmlformats.org/officeDocument/2006/relationships/image" Target="../media/image101.png"/><Relationship Id="rId10" Type="http://schemas.openxmlformats.org/officeDocument/2006/relationships/image" Target="../media/image65.png"/><Relationship Id="rId32" Type="http://schemas.openxmlformats.org/officeDocument/2006/relationships/image" Target="../media/image100.png"/><Relationship Id="rId13" Type="http://schemas.openxmlformats.org/officeDocument/2006/relationships/image" Target="../media/image74.png"/><Relationship Id="rId35" Type="http://schemas.openxmlformats.org/officeDocument/2006/relationships/image" Target="../media/image103.png"/><Relationship Id="rId12" Type="http://schemas.openxmlformats.org/officeDocument/2006/relationships/image" Target="../media/image81.png"/><Relationship Id="rId34" Type="http://schemas.openxmlformats.org/officeDocument/2006/relationships/image" Target="../media/image107.png"/><Relationship Id="rId15" Type="http://schemas.openxmlformats.org/officeDocument/2006/relationships/image" Target="../media/image78.png"/><Relationship Id="rId37" Type="http://schemas.openxmlformats.org/officeDocument/2006/relationships/image" Target="../media/image96.png"/><Relationship Id="rId14" Type="http://schemas.openxmlformats.org/officeDocument/2006/relationships/image" Target="../media/image87.png"/><Relationship Id="rId36" Type="http://schemas.openxmlformats.org/officeDocument/2006/relationships/image" Target="../media/image92.png"/><Relationship Id="rId17" Type="http://schemas.openxmlformats.org/officeDocument/2006/relationships/image" Target="../media/image70.png"/><Relationship Id="rId39" Type="http://schemas.openxmlformats.org/officeDocument/2006/relationships/image" Target="../media/image91.png"/><Relationship Id="rId16" Type="http://schemas.openxmlformats.org/officeDocument/2006/relationships/image" Target="../media/image82.png"/><Relationship Id="rId38" Type="http://schemas.openxmlformats.org/officeDocument/2006/relationships/image" Target="../media/image94.png"/><Relationship Id="rId19" Type="http://schemas.openxmlformats.org/officeDocument/2006/relationships/image" Target="../media/image79.png"/><Relationship Id="rId18" Type="http://schemas.openxmlformats.org/officeDocument/2006/relationships/image" Target="../media/image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comments" Target="../comments/comment10.xml"/><Relationship Id="rId4" Type="http://schemas.openxmlformats.org/officeDocument/2006/relationships/image" Target="../media/image105.png"/><Relationship Id="rId9" Type="http://schemas.openxmlformats.org/officeDocument/2006/relationships/image" Target="../media/image111.png"/><Relationship Id="rId5" Type="http://schemas.openxmlformats.org/officeDocument/2006/relationships/image" Target="../media/image102.png"/><Relationship Id="rId6" Type="http://schemas.openxmlformats.org/officeDocument/2006/relationships/image" Target="../media/image97.png"/><Relationship Id="rId7" Type="http://schemas.openxmlformats.org/officeDocument/2006/relationships/image" Target="../media/image109.png"/><Relationship Id="rId8" Type="http://schemas.openxmlformats.org/officeDocument/2006/relationships/image" Target="../media/image106.png"/><Relationship Id="rId11" Type="http://schemas.openxmlformats.org/officeDocument/2006/relationships/image" Target="../media/image117.png"/><Relationship Id="rId10" Type="http://schemas.openxmlformats.org/officeDocument/2006/relationships/image" Target="../media/image1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112.png"/><Relationship Id="rId4" Type="http://schemas.openxmlformats.org/officeDocument/2006/relationships/image" Target="../media/image120.png"/><Relationship Id="rId9" Type="http://schemas.openxmlformats.org/officeDocument/2006/relationships/image" Target="../media/image110.png"/><Relationship Id="rId5" Type="http://schemas.openxmlformats.org/officeDocument/2006/relationships/image" Target="../media/image118.gif"/><Relationship Id="rId6" Type="http://schemas.openxmlformats.org/officeDocument/2006/relationships/image" Target="../media/image119.png"/><Relationship Id="rId7" Type="http://schemas.openxmlformats.org/officeDocument/2006/relationships/image" Target="../media/image116.png"/><Relationship Id="rId8" Type="http://schemas.openxmlformats.org/officeDocument/2006/relationships/image" Target="../media/image113.png"/><Relationship Id="rId11" Type="http://schemas.openxmlformats.org/officeDocument/2006/relationships/image" Target="../media/image128.png"/><Relationship Id="rId10" Type="http://schemas.openxmlformats.org/officeDocument/2006/relationships/image" Target="../media/image115.png"/><Relationship Id="rId12" Type="http://schemas.openxmlformats.org/officeDocument/2006/relationships/image" Target="../media/image122.png"/></Relationships>
</file>

<file path=ppt/slides/_rels/slide26.xml.rels><?xml version="1.0" encoding="UTF-8" standalone="yes"?><Relationships xmlns="http://schemas.openxmlformats.org/package/2006/relationships"><Relationship Id="rId20" Type="http://schemas.openxmlformats.org/officeDocument/2006/relationships/image" Target="../media/image158.png"/><Relationship Id="rId22" Type="http://schemas.openxmlformats.org/officeDocument/2006/relationships/image" Target="../media/image159.png"/><Relationship Id="rId21" Type="http://schemas.openxmlformats.org/officeDocument/2006/relationships/image" Target="../media/image138.png"/><Relationship Id="rId24" Type="http://schemas.openxmlformats.org/officeDocument/2006/relationships/image" Target="../media/image143.png"/><Relationship Id="rId23" Type="http://schemas.openxmlformats.org/officeDocument/2006/relationships/image" Target="../media/image147.png"/><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comments" Target="../comments/comment11.xml"/><Relationship Id="rId4" Type="http://schemas.openxmlformats.org/officeDocument/2006/relationships/image" Target="../media/image121.png"/><Relationship Id="rId9" Type="http://schemas.openxmlformats.org/officeDocument/2006/relationships/image" Target="../media/image129.png"/><Relationship Id="rId5" Type="http://schemas.openxmlformats.org/officeDocument/2006/relationships/image" Target="../media/image114.png"/><Relationship Id="rId6" Type="http://schemas.openxmlformats.org/officeDocument/2006/relationships/image" Target="../media/image125.png"/><Relationship Id="rId7" Type="http://schemas.openxmlformats.org/officeDocument/2006/relationships/image" Target="../media/image124.png"/><Relationship Id="rId8" Type="http://schemas.openxmlformats.org/officeDocument/2006/relationships/image" Target="../media/image123.png"/><Relationship Id="rId11" Type="http://schemas.openxmlformats.org/officeDocument/2006/relationships/image" Target="../media/image132.png"/><Relationship Id="rId10" Type="http://schemas.openxmlformats.org/officeDocument/2006/relationships/image" Target="../media/image127.png"/><Relationship Id="rId13" Type="http://schemas.openxmlformats.org/officeDocument/2006/relationships/image" Target="../media/image137.png"/><Relationship Id="rId12" Type="http://schemas.openxmlformats.org/officeDocument/2006/relationships/image" Target="../media/image126.png"/><Relationship Id="rId15" Type="http://schemas.openxmlformats.org/officeDocument/2006/relationships/image" Target="../media/image133.png"/><Relationship Id="rId14" Type="http://schemas.openxmlformats.org/officeDocument/2006/relationships/image" Target="../media/image131.png"/><Relationship Id="rId17" Type="http://schemas.openxmlformats.org/officeDocument/2006/relationships/image" Target="../media/image136.png"/><Relationship Id="rId16" Type="http://schemas.openxmlformats.org/officeDocument/2006/relationships/image" Target="../media/image130.png"/><Relationship Id="rId19" Type="http://schemas.openxmlformats.org/officeDocument/2006/relationships/image" Target="../media/image145.png"/><Relationship Id="rId18" Type="http://schemas.openxmlformats.org/officeDocument/2006/relationships/image" Target="../media/image1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comments" Target="../comments/comment12.xml"/><Relationship Id="rId4" Type="http://schemas.openxmlformats.org/officeDocument/2006/relationships/image" Target="../media/image141.png"/><Relationship Id="rId9" Type="http://schemas.openxmlformats.org/officeDocument/2006/relationships/image" Target="../media/image146.png"/><Relationship Id="rId5" Type="http://schemas.openxmlformats.org/officeDocument/2006/relationships/image" Target="../media/image140.png"/><Relationship Id="rId6" Type="http://schemas.openxmlformats.org/officeDocument/2006/relationships/image" Target="../media/image142.png"/><Relationship Id="rId7" Type="http://schemas.openxmlformats.org/officeDocument/2006/relationships/image" Target="../media/image148.png"/><Relationship Id="rId8" Type="http://schemas.openxmlformats.org/officeDocument/2006/relationships/image" Target="../media/image150.png"/><Relationship Id="rId11" Type="http://schemas.openxmlformats.org/officeDocument/2006/relationships/image" Target="../media/image149.png"/><Relationship Id="rId10" Type="http://schemas.openxmlformats.org/officeDocument/2006/relationships/image" Target="../media/image157.png"/><Relationship Id="rId13" Type="http://schemas.openxmlformats.org/officeDocument/2006/relationships/image" Target="../media/image156.png"/><Relationship Id="rId12" Type="http://schemas.openxmlformats.org/officeDocument/2006/relationships/image" Target="../media/image151.png"/><Relationship Id="rId15" Type="http://schemas.openxmlformats.org/officeDocument/2006/relationships/image" Target="../media/image163.png"/><Relationship Id="rId14" Type="http://schemas.openxmlformats.org/officeDocument/2006/relationships/image" Target="../media/image1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comments" Target="../comments/commen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0" Type="http://schemas.openxmlformats.org/officeDocument/2006/relationships/image" Target="../media/image171.png"/><Relationship Id="rId22" Type="http://schemas.openxmlformats.org/officeDocument/2006/relationships/image" Target="../media/image172.png"/><Relationship Id="rId21" Type="http://schemas.openxmlformats.org/officeDocument/2006/relationships/image" Target="../media/image174.png"/><Relationship Id="rId23" Type="http://schemas.openxmlformats.org/officeDocument/2006/relationships/image" Target="../media/image175.png"/><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60.png"/><Relationship Id="rId4" Type="http://schemas.openxmlformats.org/officeDocument/2006/relationships/image" Target="../media/image155.png"/><Relationship Id="rId9" Type="http://schemas.openxmlformats.org/officeDocument/2006/relationships/image" Target="../media/image154.png"/><Relationship Id="rId5" Type="http://schemas.openxmlformats.org/officeDocument/2006/relationships/image" Target="../media/image152.png"/><Relationship Id="rId6" Type="http://schemas.openxmlformats.org/officeDocument/2006/relationships/image" Target="../media/image164.png"/><Relationship Id="rId7" Type="http://schemas.openxmlformats.org/officeDocument/2006/relationships/image" Target="../media/image153.png"/><Relationship Id="rId8" Type="http://schemas.openxmlformats.org/officeDocument/2006/relationships/image" Target="../media/image161.png"/><Relationship Id="rId11" Type="http://schemas.openxmlformats.org/officeDocument/2006/relationships/image" Target="../media/image170.png"/><Relationship Id="rId10" Type="http://schemas.openxmlformats.org/officeDocument/2006/relationships/image" Target="../media/image162.png"/><Relationship Id="rId13" Type="http://schemas.openxmlformats.org/officeDocument/2006/relationships/image" Target="../media/image169.png"/><Relationship Id="rId12" Type="http://schemas.openxmlformats.org/officeDocument/2006/relationships/image" Target="../media/image177.png"/><Relationship Id="rId15" Type="http://schemas.openxmlformats.org/officeDocument/2006/relationships/image" Target="../media/image167.png"/><Relationship Id="rId14" Type="http://schemas.openxmlformats.org/officeDocument/2006/relationships/image" Target="../media/image168.png"/><Relationship Id="rId17" Type="http://schemas.openxmlformats.org/officeDocument/2006/relationships/image" Target="../media/image166.png"/><Relationship Id="rId16" Type="http://schemas.openxmlformats.org/officeDocument/2006/relationships/image" Target="../media/image165.png"/><Relationship Id="rId19" Type="http://schemas.openxmlformats.org/officeDocument/2006/relationships/image" Target="../media/image179.png"/><Relationship Id="rId18" Type="http://schemas.openxmlformats.org/officeDocument/2006/relationships/image" Target="../media/image1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comments" Target="../comments/comment13.xml"/><Relationship Id="rId4" Type="http://schemas.openxmlformats.org/officeDocument/2006/relationships/image" Target="../media/image75.jpg"/><Relationship Id="rId5"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40" Type="http://schemas.openxmlformats.org/officeDocument/2006/relationships/image" Target="../media/image226.png"/><Relationship Id="rId42" Type="http://schemas.openxmlformats.org/officeDocument/2006/relationships/image" Target="../media/image218.jpg"/><Relationship Id="rId41" Type="http://schemas.openxmlformats.org/officeDocument/2006/relationships/image" Target="../media/image222.png"/><Relationship Id="rId44" Type="http://schemas.openxmlformats.org/officeDocument/2006/relationships/image" Target="../media/image221.jpg"/><Relationship Id="rId43" Type="http://schemas.openxmlformats.org/officeDocument/2006/relationships/image" Target="../media/image216.png"/><Relationship Id="rId46" Type="http://schemas.openxmlformats.org/officeDocument/2006/relationships/image" Target="../media/image223.png"/><Relationship Id="rId45" Type="http://schemas.openxmlformats.org/officeDocument/2006/relationships/image" Target="../media/image229.jpg"/><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76.png"/><Relationship Id="rId4" Type="http://schemas.openxmlformats.org/officeDocument/2006/relationships/image" Target="../media/image180.jpg"/><Relationship Id="rId9" Type="http://schemas.openxmlformats.org/officeDocument/2006/relationships/image" Target="../media/image183.png"/><Relationship Id="rId48" Type="http://schemas.openxmlformats.org/officeDocument/2006/relationships/image" Target="../media/image219.png"/><Relationship Id="rId47" Type="http://schemas.openxmlformats.org/officeDocument/2006/relationships/image" Target="../media/image220.png"/><Relationship Id="rId49" Type="http://schemas.openxmlformats.org/officeDocument/2006/relationships/image" Target="../media/image232.png"/><Relationship Id="rId5" Type="http://schemas.openxmlformats.org/officeDocument/2006/relationships/image" Target="../media/image178.png"/><Relationship Id="rId6" Type="http://schemas.openxmlformats.org/officeDocument/2006/relationships/image" Target="../media/image182.png"/><Relationship Id="rId7" Type="http://schemas.openxmlformats.org/officeDocument/2006/relationships/image" Target="../media/image188.png"/><Relationship Id="rId8" Type="http://schemas.openxmlformats.org/officeDocument/2006/relationships/image" Target="../media/image185.png"/><Relationship Id="rId31" Type="http://schemas.openxmlformats.org/officeDocument/2006/relationships/image" Target="../media/image214.png"/><Relationship Id="rId30" Type="http://schemas.openxmlformats.org/officeDocument/2006/relationships/image" Target="../media/image206.png"/><Relationship Id="rId33" Type="http://schemas.openxmlformats.org/officeDocument/2006/relationships/image" Target="../media/image205.gif"/><Relationship Id="rId32" Type="http://schemas.openxmlformats.org/officeDocument/2006/relationships/image" Target="../media/image207.png"/><Relationship Id="rId35" Type="http://schemas.openxmlformats.org/officeDocument/2006/relationships/image" Target="../media/image203.png"/><Relationship Id="rId34" Type="http://schemas.openxmlformats.org/officeDocument/2006/relationships/image" Target="../media/image209.png"/><Relationship Id="rId37" Type="http://schemas.openxmlformats.org/officeDocument/2006/relationships/image" Target="../media/image204.png"/><Relationship Id="rId36" Type="http://schemas.openxmlformats.org/officeDocument/2006/relationships/image" Target="../media/image215.png"/><Relationship Id="rId39" Type="http://schemas.openxmlformats.org/officeDocument/2006/relationships/image" Target="../media/image217.png"/><Relationship Id="rId38" Type="http://schemas.openxmlformats.org/officeDocument/2006/relationships/image" Target="../media/image211.png"/><Relationship Id="rId20" Type="http://schemas.openxmlformats.org/officeDocument/2006/relationships/image" Target="../media/image193.png"/><Relationship Id="rId22" Type="http://schemas.openxmlformats.org/officeDocument/2006/relationships/image" Target="../media/image191.png"/><Relationship Id="rId21" Type="http://schemas.openxmlformats.org/officeDocument/2006/relationships/image" Target="../media/image210.png"/><Relationship Id="rId24" Type="http://schemas.openxmlformats.org/officeDocument/2006/relationships/image" Target="../media/image198.png"/><Relationship Id="rId23" Type="http://schemas.openxmlformats.org/officeDocument/2006/relationships/image" Target="../media/image200.png"/><Relationship Id="rId26" Type="http://schemas.openxmlformats.org/officeDocument/2006/relationships/image" Target="../media/image199.png"/><Relationship Id="rId25" Type="http://schemas.openxmlformats.org/officeDocument/2006/relationships/image" Target="../media/image212.png"/><Relationship Id="rId28" Type="http://schemas.openxmlformats.org/officeDocument/2006/relationships/image" Target="../media/image213.png"/><Relationship Id="rId27" Type="http://schemas.openxmlformats.org/officeDocument/2006/relationships/image" Target="../media/image201.png"/><Relationship Id="rId29" Type="http://schemas.openxmlformats.org/officeDocument/2006/relationships/image" Target="../media/image208.png"/><Relationship Id="rId51" Type="http://schemas.openxmlformats.org/officeDocument/2006/relationships/image" Target="../media/image228.png"/><Relationship Id="rId50" Type="http://schemas.openxmlformats.org/officeDocument/2006/relationships/image" Target="../media/image224.png"/><Relationship Id="rId53" Type="http://schemas.openxmlformats.org/officeDocument/2006/relationships/image" Target="../media/image240.jpg"/><Relationship Id="rId52" Type="http://schemas.openxmlformats.org/officeDocument/2006/relationships/image" Target="../media/image227.png"/><Relationship Id="rId11" Type="http://schemas.openxmlformats.org/officeDocument/2006/relationships/image" Target="../media/image184.png"/><Relationship Id="rId55" Type="http://schemas.openxmlformats.org/officeDocument/2006/relationships/image" Target="../media/image231.png"/><Relationship Id="rId10" Type="http://schemas.openxmlformats.org/officeDocument/2006/relationships/image" Target="../media/image181.png"/><Relationship Id="rId54" Type="http://schemas.openxmlformats.org/officeDocument/2006/relationships/image" Target="../media/image225.png"/><Relationship Id="rId13" Type="http://schemas.openxmlformats.org/officeDocument/2006/relationships/image" Target="../media/image197.png"/><Relationship Id="rId57" Type="http://schemas.openxmlformats.org/officeDocument/2006/relationships/image" Target="../media/image233.jpg"/><Relationship Id="rId12" Type="http://schemas.openxmlformats.org/officeDocument/2006/relationships/image" Target="../media/image192.jpg"/><Relationship Id="rId56" Type="http://schemas.openxmlformats.org/officeDocument/2006/relationships/image" Target="../media/image230.jpg"/><Relationship Id="rId15" Type="http://schemas.openxmlformats.org/officeDocument/2006/relationships/image" Target="../media/image196.png"/><Relationship Id="rId59" Type="http://schemas.openxmlformats.org/officeDocument/2006/relationships/image" Target="../media/image235.png"/><Relationship Id="rId14" Type="http://schemas.openxmlformats.org/officeDocument/2006/relationships/image" Target="../media/image187.png"/><Relationship Id="rId58" Type="http://schemas.openxmlformats.org/officeDocument/2006/relationships/image" Target="../media/image242.jpg"/><Relationship Id="rId17" Type="http://schemas.openxmlformats.org/officeDocument/2006/relationships/image" Target="../media/image189.png"/><Relationship Id="rId16" Type="http://schemas.openxmlformats.org/officeDocument/2006/relationships/image" Target="../media/image190.png"/><Relationship Id="rId19" Type="http://schemas.openxmlformats.org/officeDocument/2006/relationships/image" Target="../media/image195.png"/><Relationship Id="rId18" Type="http://schemas.openxmlformats.org/officeDocument/2006/relationships/image" Target="../media/image1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s://www.deep-pharma.tech/investment-digest-ai-in-pharma-q3"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s://www.crunchbase.com/organization/asimov-2" TargetMode="External"/><Relationship Id="rId4" Type="http://schemas.openxmlformats.org/officeDocument/2006/relationships/image" Target="../media/image243.png"/><Relationship Id="rId9" Type="http://schemas.openxmlformats.org/officeDocument/2006/relationships/image" Target="../media/image180.jpg"/><Relationship Id="rId5" Type="http://schemas.openxmlformats.org/officeDocument/2006/relationships/image" Target="../media/image238.png"/><Relationship Id="rId6" Type="http://schemas.openxmlformats.org/officeDocument/2006/relationships/image" Target="../media/image237.png"/><Relationship Id="rId7" Type="http://schemas.openxmlformats.org/officeDocument/2006/relationships/image" Target="../media/image234.png"/><Relationship Id="rId8" Type="http://schemas.openxmlformats.org/officeDocument/2006/relationships/image" Target="../media/image197.png"/><Relationship Id="rId11" Type="http://schemas.openxmlformats.org/officeDocument/2006/relationships/image" Target="../media/image215.png"/><Relationship Id="rId10" Type="http://schemas.openxmlformats.org/officeDocument/2006/relationships/image" Target="../media/image236.jpg"/><Relationship Id="rId13" Type="http://schemas.openxmlformats.org/officeDocument/2006/relationships/image" Target="../media/image247.jpg"/><Relationship Id="rId12" Type="http://schemas.openxmlformats.org/officeDocument/2006/relationships/image" Target="../media/image2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44.png"/><Relationship Id="rId4" Type="http://schemas.openxmlformats.org/officeDocument/2006/relationships/image" Target="../media/image206.png"/><Relationship Id="rId9" Type="http://schemas.openxmlformats.org/officeDocument/2006/relationships/image" Target="../media/image255.png"/><Relationship Id="rId5" Type="http://schemas.openxmlformats.org/officeDocument/2006/relationships/image" Target="../media/image249.png"/><Relationship Id="rId6" Type="http://schemas.openxmlformats.org/officeDocument/2006/relationships/image" Target="../media/image248.png"/><Relationship Id="rId7" Type="http://schemas.openxmlformats.org/officeDocument/2006/relationships/image" Target="../media/image260.png"/><Relationship Id="rId8" Type="http://schemas.openxmlformats.org/officeDocument/2006/relationships/image" Target="../media/image198.png"/><Relationship Id="rId11" Type="http://schemas.openxmlformats.org/officeDocument/2006/relationships/image" Target="../media/image251.png"/><Relationship Id="rId10" Type="http://schemas.openxmlformats.org/officeDocument/2006/relationships/image" Target="../media/image259.png"/><Relationship Id="rId12" Type="http://schemas.openxmlformats.org/officeDocument/2006/relationships/image" Target="../media/image2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hyperlink" Target="http://unlearn.ai/" TargetMode="External"/><Relationship Id="rId4" Type="http://schemas.openxmlformats.org/officeDocument/2006/relationships/image" Target="../media/image178.png"/><Relationship Id="rId9" Type="http://schemas.openxmlformats.org/officeDocument/2006/relationships/image" Target="../media/image269.png"/><Relationship Id="rId5" Type="http://schemas.openxmlformats.org/officeDocument/2006/relationships/image" Target="../media/image254.png"/><Relationship Id="rId6" Type="http://schemas.openxmlformats.org/officeDocument/2006/relationships/image" Target="../media/image256.png"/><Relationship Id="rId7" Type="http://schemas.openxmlformats.org/officeDocument/2006/relationships/image" Target="../media/image268.png"/><Relationship Id="rId8" Type="http://schemas.openxmlformats.org/officeDocument/2006/relationships/image" Target="../media/image265.png"/><Relationship Id="rId11" Type="http://schemas.openxmlformats.org/officeDocument/2006/relationships/image" Target="../media/image188.png"/><Relationship Id="rId10" Type="http://schemas.openxmlformats.org/officeDocument/2006/relationships/image" Target="../media/image271.png"/><Relationship Id="rId13" Type="http://schemas.openxmlformats.org/officeDocument/2006/relationships/image" Target="../media/image272.jpg"/><Relationship Id="rId12" Type="http://schemas.openxmlformats.org/officeDocument/2006/relationships/image" Target="../media/image2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262.png"/><Relationship Id="rId4" Type="http://schemas.openxmlformats.org/officeDocument/2006/relationships/image" Target="../media/image270.png"/><Relationship Id="rId9" Type="http://schemas.openxmlformats.org/officeDocument/2006/relationships/image" Target="../media/image266.png"/><Relationship Id="rId5" Type="http://schemas.openxmlformats.org/officeDocument/2006/relationships/image" Target="../media/image264.png"/><Relationship Id="rId6" Type="http://schemas.openxmlformats.org/officeDocument/2006/relationships/image" Target="../media/image267.png"/><Relationship Id="rId7" Type="http://schemas.openxmlformats.org/officeDocument/2006/relationships/image" Target="../media/image280.png"/><Relationship Id="rId8" Type="http://schemas.openxmlformats.org/officeDocument/2006/relationships/image" Target="../media/image273.jpg"/><Relationship Id="rId11" Type="http://schemas.openxmlformats.org/officeDocument/2006/relationships/image" Target="../media/image205.gif"/><Relationship Id="rId10" Type="http://schemas.openxmlformats.org/officeDocument/2006/relationships/image" Target="../media/image274.png"/><Relationship Id="rId12" Type="http://schemas.openxmlformats.org/officeDocument/2006/relationships/image" Target="../media/image2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83.png"/><Relationship Id="rId4" Type="http://schemas.openxmlformats.org/officeDocument/2006/relationships/image" Target="../media/image277.png"/><Relationship Id="rId9" Type="http://schemas.openxmlformats.org/officeDocument/2006/relationships/image" Target="../media/image287.png"/><Relationship Id="rId5" Type="http://schemas.openxmlformats.org/officeDocument/2006/relationships/image" Target="../media/image275.png"/><Relationship Id="rId6" Type="http://schemas.openxmlformats.org/officeDocument/2006/relationships/image" Target="../media/image284.png"/><Relationship Id="rId7" Type="http://schemas.openxmlformats.org/officeDocument/2006/relationships/image" Target="../media/image279.png"/><Relationship Id="rId8" Type="http://schemas.openxmlformats.org/officeDocument/2006/relationships/image" Target="../media/image293.png"/><Relationship Id="rId11" Type="http://schemas.openxmlformats.org/officeDocument/2006/relationships/image" Target="../media/image285.png"/><Relationship Id="rId10" Type="http://schemas.openxmlformats.org/officeDocument/2006/relationships/image" Target="../media/image276.png"/><Relationship Id="rId12" Type="http://schemas.openxmlformats.org/officeDocument/2006/relationships/image" Target="../media/image2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292.png"/><Relationship Id="rId4" Type="http://schemas.openxmlformats.org/officeDocument/2006/relationships/image" Target="../media/image152.png"/><Relationship Id="rId5" Type="http://schemas.openxmlformats.org/officeDocument/2006/relationships/image" Target="../media/image164.png"/><Relationship Id="rId6" Type="http://schemas.openxmlformats.org/officeDocument/2006/relationships/image" Target="../media/image153.png"/><Relationship Id="rId7" Type="http://schemas.openxmlformats.org/officeDocument/2006/relationships/image" Target="../media/image161.png"/><Relationship Id="rId8" Type="http://schemas.openxmlformats.org/officeDocument/2006/relationships/image" Target="../media/image1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comments" Target="../comments/comment14.xml"/><Relationship Id="rId4" Type="http://schemas.openxmlformats.org/officeDocument/2006/relationships/image" Target="../media/image75.jpg"/><Relationship Id="rId5"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291.png"/><Relationship Id="rId4" Type="http://schemas.openxmlformats.org/officeDocument/2006/relationships/image" Target="../media/image2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comments" Target="../comments/comment15.xml"/><Relationship Id="rId4" Type="http://schemas.openxmlformats.org/officeDocument/2006/relationships/image" Target="../media/image281.png"/><Relationship Id="rId5" Type="http://schemas.openxmlformats.org/officeDocument/2006/relationships/image" Target="../media/image2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3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hyperlink" Target="https://alector.com/" TargetMode="External"/><Relationship Id="rId4" Type="http://schemas.openxmlformats.org/officeDocument/2006/relationships/image" Target="../media/image286.png"/><Relationship Id="rId9" Type="http://schemas.openxmlformats.org/officeDocument/2006/relationships/image" Target="../media/image298.png"/><Relationship Id="rId5" Type="http://schemas.openxmlformats.org/officeDocument/2006/relationships/image" Target="../media/image289.png"/><Relationship Id="rId6" Type="http://schemas.openxmlformats.org/officeDocument/2006/relationships/hyperlink" Target="https://www.schrodinger.com/" TargetMode="External"/><Relationship Id="rId7" Type="http://schemas.openxmlformats.org/officeDocument/2006/relationships/image" Target="../media/image294.png"/><Relationship Id="rId8" Type="http://schemas.openxmlformats.org/officeDocument/2006/relationships/hyperlink" Target="https://abcellera.com/" TargetMode="External"/><Relationship Id="rId20" Type="http://schemas.openxmlformats.org/officeDocument/2006/relationships/hyperlink" Target="https://www.roivant.com/" TargetMode="External"/><Relationship Id="rId22" Type="http://schemas.openxmlformats.org/officeDocument/2006/relationships/hyperlink" Target="https://www.evotec.com/en" TargetMode="External"/><Relationship Id="rId21" Type="http://schemas.openxmlformats.org/officeDocument/2006/relationships/image" Target="../media/image296.png"/><Relationship Id="rId23" Type="http://schemas.openxmlformats.org/officeDocument/2006/relationships/image" Target="../media/image300.png"/><Relationship Id="rId11" Type="http://schemas.openxmlformats.org/officeDocument/2006/relationships/image" Target="../media/image295.png"/><Relationship Id="rId10" Type="http://schemas.openxmlformats.org/officeDocument/2006/relationships/image" Target="../media/image305.png"/><Relationship Id="rId13" Type="http://schemas.openxmlformats.org/officeDocument/2006/relationships/image" Target="../media/image297.png"/><Relationship Id="rId12" Type="http://schemas.openxmlformats.org/officeDocument/2006/relationships/hyperlink" Target="https://www.simulations-plus.com/" TargetMode="External"/><Relationship Id="rId15" Type="http://schemas.openxmlformats.org/officeDocument/2006/relationships/image" Target="../media/image316.png"/><Relationship Id="rId14" Type="http://schemas.openxmlformats.org/officeDocument/2006/relationships/hyperlink" Target="https://www.exscientia.ai/" TargetMode="External"/><Relationship Id="rId17" Type="http://schemas.openxmlformats.org/officeDocument/2006/relationships/image" Target="../media/image308.png"/><Relationship Id="rId16" Type="http://schemas.openxmlformats.org/officeDocument/2006/relationships/hyperlink" Target="https://www.recursion.com/" TargetMode="External"/><Relationship Id="rId19" Type="http://schemas.openxmlformats.org/officeDocument/2006/relationships/image" Target="../media/image304.png"/><Relationship Id="rId18" Type="http://schemas.openxmlformats.org/officeDocument/2006/relationships/hyperlink" Target="https://relaytx.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303.png"/><Relationship Id="rId4" Type="http://schemas.openxmlformats.org/officeDocument/2006/relationships/hyperlink" Target="http://www.bms.com" TargetMode="External"/><Relationship Id="rId9" Type="http://schemas.openxmlformats.org/officeDocument/2006/relationships/image" Target="../media/image315.png"/><Relationship Id="rId5" Type="http://schemas.openxmlformats.org/officeDocument/2006/relationships/image" Target="../media/image301.png"/><Relationship Id="rId6" Type="http://schemas.openxmlformats.org/officeDocument/2006/relationships/hyperlink" Target="http://www.vrtx.com" TargetMode="External"/><Relationship Id="rId7" Type="http://schemas.openxmlformats.org/officeDocument/2006/relationships/image" Target="../media/image307.png"/><Relationship Id="rId8" Type="http://schemas.openxmlformats.org/officeDocument/2006/relationships/hyperlink" Target="https://www.iqvia.com" TargetMode="External"/><Relationship Id="rId20" Type="http://schemas.openxmlformats.org/officeDocument/2006/relationships/hyperlink" Target="https://www.roivant.com/" TargetMode="External"/><Relationship Id="rId22" Type="http://schemas.openxmlformats.org/officeDocument/2006/relationships/hyperlink" Target="https://www.ionispharma.com/" TargetMode="External"/><Relationship Id="rId21" Type="http://schemas.openxmlformats.org/officeDocument/2006/relationships/image" Target="../media/image306.png"/><Relationship Id="rId23" Type="http://schemas.openxmlformats.org/officeDocument/2006/relationships/image" Target="../media/image302.png"/><Relationship Id="rId11" Type="http://schemas.openxmlformats.org/officeDocument/2006/relationships/image" Target="../media/image299.png"/><Relationship Id="rId10" Type="http://schemas.openxmlformats.org/officeDocument/2006/relationships/hyperlink" Target="https://www.wuxiapptec.com" TargetMode="External"/><Relationship Id="rId13" Type="http://schemas.openxmlformats.org/officeDocument/2006/relationships/image" Target="../media/image309.png"/><Relationship Id="rId12" Type="http://schemas.openxmlformats.org/officeDocument/2006/relationships/hyperlink" Target="https://www.astellas.com/en/" TargetMode="External"/><Relationship Id="rId15" Type="http://schemas.openxmlformats.org/officeDocument/2006/relationships/image" Target="../media/image313.png"/><Relationship Id="rId14" Type="http://schemas.openxmlformats.org/officeDocument/2006/relationships/hyperlink" Target="https://www.eisai.co.jp/index.html" TargetMode="External"/><Relationship Id="rId17" Type="http://schemas.openxmlformats.org/officeDocument/2006/relationships/image" Target="../media/image317.png"/><Relationship Id="rId16" Type="http://schemas.openxmlformats.org/officeDocument/2006/relationships/hyperlink" Target="https://www.criver.com" TargetMode="External"/><Relationship Id="rId19" Type="http://schemas.openxmlformats.org/officeDocument/2006/relationships/image" Target="../media/image311.png"/><Relationship Id="rId18" Type="http://schemas.openxmlformats.org/officeDocument/2006/relationships/hyperlink" Target="https://www.ipsen.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comments" Target="../comments/comment3.xml"/><Relationship Id="rId4" Type="http://schemas.openxmlformats.org/officeDocument/2006/relationships/image" Target="../media/image75.jpg"/><Relationship Id="rId5" Type="http://schemas.openxmlformats.org/officeDocument/2006/relationships/image" Target="../media/image4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3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3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3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3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3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https://www.frameworks.technology/ai-in-drug-discover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comments" Target="../comments/comment16.xml"/><Relationship Id="rId4" Type="http://schemas.openxmlformats.org/officeDocument/2006/relationships/image" Target="../media/image75.jpg"/><Relationship Id="rId5"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24.png"/><Relationship Id="rId8" Type="http://schemas.openxmlformats.org/officeDocument/2006/relationships/image" Target="../media/image23.png"/><Relationship Id="rId20" Type="http://schemas.openxmlformats.org/officeDocument/2006/relationships/image" Target="../media/image44.png"/><Relationship Id="rId21" Type="http://schemas.openxmlformats.org/officeDocument/2006/relationships/image" Target="../media/image1.png"/><Relationship Id="rId11" Type="http://schemas.openxmlformats.org/officeDocument/2006/relationships/image" Target="../media/image35.png"/><Relationship Id="rId10" Type="http://schemas.openxmlformats.org/officeDocument/2006/relationships/image" Target="../media/image25.png"/><Relationship Id="rId13" Type="http://schemas.openxmlformats.org/officeDocument/2006/relationships/image" Target="../media/image40.png"/><Relationship Id="rId12" Type="http://schemas.openxmlformats.org/officeDocument/2006/relationships/image" Target="../media/image34.png"/><Relationship Id="rId15" Type="http://schemas.openxmlformats.org/officeDocument/2006/relationships/image" Target="../media/image37.png"/><Relationship Id="rId14" Type="http://schemas.openxmlformats.org/officeDocument/2006/relationships/image" Target="../media/image36.png"/><Relationship Id="rId17" Type="http://schemas.openxmlformats.org/officeDocument/2006/relationships/image" Target="../media/image61.png"/><Relationship Id="rId16" Type="http://schemas.openxmlformats.org/officeDocument/2006/relationships/image" Target="../media/image43.png"/><Relationship Id="rId19" Type="http://schemas.openxmlformats.org/officeDocument/2006/relationships/image" Target="../media/image39.png"/><Relationship Id="rId18"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3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hyperlink" Target="https://www.pharmaceutical-business-review.com/news/amgen-generate-protein-therapeutics/" TargetMode="External"/><Relationship Id="rId4" Type="http://schemas.openxmlformats.org/officeDocument/2006/relationships/hyperlink" Target="https://sciencebusiness.net/network-updates/bayer-aalto-and-hus-expand-collaboration-artificial-intelligence-support-clinical" TargetMode="External"/><Relationship Id="rId9" Type="http://schemas.openxmlformats.org/officeDocument/2006/relationships/image" Target="../media/image321.png"/><Relationship Id="rId5" Type="http://schemas.openxmlformats.org/officeDocument/2006/relationships/hyperlink" Target="https://medcitynews.com/2022/04/takeda-returns-to-evozynes-ai-tech-seeking-novel-proteins-for-next-gen-gene-therapies/" TargetMode="External"/><Relationship Id="rId6" Type="http://schemas.openxmlformats.org/officeDocument/2006/relationships/hyperlink" Target="https://www.fiercebiotech.com/medtech/astrazeneca-collects-2nd-ai-discovered-pulmonary-fibrosis-target-benevolentai-collaboration" TargetMode="External"/><Relationship Id="rId7" Type="http://schemas.openxmlformats.org/officeDocument/2006/relationships/hyperlink" Target="https://www.linkedin.com/pulse/ai-pharma-deals-2022-marina-t-alamanou-phd/" TargetMode="External"/><Relationship Id="rId8" Type="http://schemas.openxmlformats.org/officeDocument/2006/relationships/hyperlink" Target="https://www.businesswire.com/news/home/20220615005891/en/Aqemia-Announces-an-Extension-of-Its-First-Collaboration-With-Sanofi-About-AI-and-Quantum-Physics-driven-Drug-Discovery-in-Oncology" TargetMode="External"/><Relationship Id="rId20" Type="http://schemas.openxmlformats.org/officeDocument/2006/relationships/image" Target="../media/image343.png"/><Relationship Id="rId22" Type="http://schemas.openxmlformats.org/officeDocument/2006/relationships/hyperlink" Target="https://www.fiercebiotech.com/medtech/astrazeneca-collects-2nd-ai-discovered-pulmonary-fibrosis-target-benevolentai-collaboration" TargetMode="External"/><Relationship Id="rId21" Type="http://schemas.openxmlformats.org/officeDocument/2006/relationships/image" Target="../media/image333.png"/><Relationship Id="rId24" Type="http://schemas.openxmlformats.org/officeDocument/2006/relationships/image" Target="../media/image329.png"/><Relationship Id="rId23" Type="http://schemas.openxmlformats.org/officeDocument/2006/relationships/hyperlink" Target="https://www.fiercebiotech.com/medtech/astrazeneca-collects-2nd-ai-discovered-pulmonary-fibrosis-target-benevolentai-collaboration" TargetMode="External"/><Relationship Id="rId26" Type="http://schemas.openxmlformats.org/officeDocument/2006/relationships/image" Target="../media/image320.png"/><Relationship Id="rId25" Type="http://schemas.openxmlformats.org/officeDocument/2006/relationships/image" Target="../media/image327.png"/><Relationship Id="rId27" Type="http://schemas.openxmlformats.org/officeDocument/2006/relationships/image" Target="../media/image331.png"/><Relationship Id="rId11" Type="http://schemas.openxmlformats.org/officeDocument/2006/relationships/image" Target="../media/image330.png"/><Relationship Id="rId10" Type="http://schemas.openxmlformats.org/officeDocument/2006/relationships/image" Target="../media/image326.png"/><Relationship Id="rId13" Type="http://schemas.openxmlformats.org/officeDocument/2006/relationships/image" Target="../media/image340.png"/><Relationship Id="rId12" Type="http://schemas.openxmlformats.org/officeDocument/2006/relationships/image" Target="../media/image325.png"/><Relationship Id="rId15" Type="http://schemas.openxmlformats.org/officeDocument/2006/relationships/image" Target="../media/image324.png"/><Relationship Id="rId14" Type="http://schemas.openxmlformats.org/officeDocument/2006/relationships/image" Target="../media/image332.png"/><Relationship Id="rId17" Type="http://schemas.openxmlformats.org/officeDocument/2006/relationships/hyperlink" Target="https://www.linkedin.com/pulse/ai-pharma-deals-2022-marina-t-alamanou-phd/" TargetMode="External"/><Relationship Id="rId16" Type="http://schemas.openxmlformats.org/officeDocument/2006/relationships/hyperlink" Target="https://www.linkedin.com/pulse/ai-pharma-deals-2022-marina-t-alamanou-phd/" TargetMode="External"/><Relationship Id="rId19" Type="http://schemas.openxmlformats.org/officeDocument/2006/relationships/hyperlink" Target="https://www.linkedin.com/pulse/ai-pharma-deals-2022-marina-t-alamanou-phd/" TargetMode="External"/><Relationship Id="rId18" Type="http://schemas.openxmlformats.org/officeDocument/2006/relationships/hyperlink" Target="https://www.linkedin.com/pulse/ai-pharma-deals-2022-marina-t-alamanou-phd/"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hyperlink" Target="https://www.fiercebiotech.com/medtech/roche-earlysign-expand-partnership-include-ai-powered-lung-cancer-diagnosis" TargetMode="External"/><Relationship Id="rId4" Type="http://schemas.openxmlformats.org/officeDocument/2006/relationships/hyperlink" Target="https://www.fiercebiotech.com/biotech/sanofi-signs-12b-pact-atomwise-latest-high-value-ai-drug-discovery-deal" TargetMode="External"/><Relationship Id="rId9" Type="http://schemas.openxmlformats.org/officeDocument/2006/relationships/image" Target="../media/image320.png"/><Relationship Id="rId5" Type="http://schemas.openxmlformats.org/officeDocument/2006/relationships/hyperlink" Target="https://www.insideprecisionmedicine.com/artificial-intelligence/pathai-and-bristol-myers-squibb-expand-ai-pact-in-drug-discovery-and-development/" TargetMode="External"/><Relationship Id="rId6" Type="http://schemas.openxmlformats.org/officeDocument/2006/relationships/hyperlink" Target="https://www.fiercebiotech.com/biotech/bayer-parts-ways-exscientia-leaving-one-target-ai-drug-hunters-hands" TargetMode="External"/><Relationship Id="rId7" Type="http://schemas.openxmlformats.org/officeDocument/2006/relationships/hyperlink" Target="https://www.biopharma-reporter.com/Article/2022/11/10/Sanofi-taps-into-Insilico-Medicine-s-AI-platform-in-deal-worth-up-to-1.2bn" TargetMode="External"/><Relationship Id="rId8" Type="http://schemas.openxmlformats.org/officeDocument/2006/relationships/image" Target="../media/image328.png"/><Relationship Id="rId11" Type="http://schemas.openxmlformats.org/officeDocument/2006/relationships/image" Target="../media/image326.png"/><Relationship Id="rId10" Type="http://schemas.openxmlformats.org/officeDocument/2006/relationships/image" Target="../media/image345.png"/><Relationship Id="rId13" Type="http://schemas.openxmlformats.org/officeDocument/2006/relationships/image" Target="../media/image337.png"/><Relationship Id="rId12" Type="http://schemas.openxmlformats.org/officeDocument/2006/relationships/image" Target="../media/image507.png"/><Relationship Id="rId15" Type="http://schemas.openxmlformats.org/officeDocument/2006/relationships/image" Target="../media/image95.png"/><Relationship Id="rId14" Type="http://schemas.openxmlformats.org/officeDocument/2006/relationships/image" Target="../media/image339.png"/><Relationship Id="rId17" Type="http://schemas.openxmlformats.org/officeDocument/2006/relationships/image" Target="../media/image341.png"/><Relationship Id="rId16" Type="http://schemas.openxmlformats.org/officeDocument/2006/relationships/image" Target="../media/image3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s://www.ncbi.nlm.nih.gov/books/NBK22930/" TargetMode="External"/><Relationship Id="rId4" Type="http://schemas.openxmlformats.org/officeDocument/2006/relationships/hyperlink" Target="https://www.medicinenet.com/script/main/art.asp?articlekey=9877"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 Id="rId3" Type="http://schemas.openxmlformats.org/officeDocument/2006/relationships/image" Target="../media/image329.png"/><Relationship Id="rId4" Type="http://schemas.openxmlformats.org/officeDocument/2006/relationships/image" Target="../media/image326.png"/><Relationship Id="rId9" Type="http://schemas.openxmlformats.org/officeDocument/2006/relationships/image" Target="../media/image347.png"/><Relationship Id="rId5" Type="http://schemas.openxmlformats.org/officeDocument/2006/relationships/image" Target="../media/image335.png"/><Relationship Id="rId6" Type="http://schemas.openxmlformats.org/officeDocument/2006/relationships/hyperlink" Target="https://www.businesswire.com/news/home/20220615005891/en/Aqemia-Announces-an-Extension-of-Its-First-Collaboration-With-Sanofi-About-AI-and-Quantum-Physics-driven-Drug-Discovery-in-Oncology" TargetMode="External"/><Relationship Id="rId7" Type="http://schemas.openxmlformats.org/officeDocument/2006/relationships/image" Target="../media/image344.png"/><Relationship Id="rId8" Type="http://schemas.openxmlformats.org/officeDocument/2006/relationships/image" Target="../media/image350.png"/><Relationship Id="rId11" Type="http://schemas.openxmlformats.org/officeDocument/2006/relationships/image" Target="../media/image349.png"/><Relationship Id="rId10" Type="http://schemas.openxmlformats.org/officeDocument/2006/relationships/image" Target="../media/image83.png"/><Relationship Id="rId13" Type="http://schemas.openxmlformats.org/officeDocument/2006/relationships/image" Target="../media/image346.png"/><Relationship Id="rId12" Type="http://schemas.openxmlformats.org/officeDocument/2006/relationships/image" Target="../media/image357.png"/><Relationship Id="rId14" Type="http://schemas.openxmlformats.org/officeDocument/2006/relationships/image" Target="../media/image3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1.xml"/><Relationship Id="rId3" Type="http://schemas.openxmlformats.org/officeDocument/2006/relationships/hyperlink" Target="https://www.businesswire.com/news/home/20230919210245/en/Merck-Enters-Two-Strategic-Collaborations-to-Strengthen-AI-driven-Drug-Discovery" TargetMode="External"/><Relationship Id="rId4" Type="http://schemas.openxmlformats.org/officeDocument/2006/relationships/hyperlink" Target="https://www.owkin.com/newsfeed/owkin-and-12-partners-launch-14-million-nih-project-to-allow-doctors-to-spot-cancer-depression-and-other-diseases-from-the-human-voice" TargetMode="External"/><Relationship Id="rId9" Type="http://schemas.openxmlformats.org/officeDocument/2006/relationships/image" Target="../media/image356.png"/><Relationship Id="rId5" Type="http://schemas.openxmlformats.org/officeDocument/2006/relationships/hyperlink" Target="https://www.businesswire.com/news/home/20231010485897/en/BioMap-Establishes-a-Strategic-Collaboration-with-Sanofi-to-Co-Develop-AI-Modules-to-Accelerate-Drug-Discovery-for-Biotherapeutics" TargetMode="External"/><Relationship Id="rId6" Type="http://schemas.openxmlformats.org/officeDocument/2006/relationships/image" Target="../media/image353.png"/><Relationship Id="rId7" Type="http://schemas.openxmlformats.org/officeDocument/2006/relationships/image" Target="../media/image351.png"/><Relationship Id="rId8" Type="http://schemas.openxmlformats.org/officeDocument/2006/relationships/image" Target="../media/image364.png"/><Relationship Id="rId20" Type="http://schemas.openxmlformats.org/officeDocument/2006/relationships/image" Target="../media/image369.png"/><Relationship Id="rId22" Type="http://schemas.openxmlformats.org/officeDocument/2006/relationships/image" Target="../media/image378.png"/><Relationship Id="rId21" Type="http://schemas.openxmlformats.org/officeDocument/2006/relationships/image" Target="../media/image370.png"/><Relationship Id="rId23" Type="http://schemas.openxmlformats.org/officeDocument/2006/relationships/image" Target="../media/image365.png"/><Relationship Id="rId11" Type="http://schemas.openxmlformats.org/officeDocument/2006/relationships/image" Target="../media/image355.png"/><Relationship Id="rId10" Type="http://schemas.openxmlformats.org/officeDocument/2006/relationships/image" Target="../media/image358.png"/><Relationship Id="rId13" Type="http://schemas.openxmlformats.org/officeDocument/2006/relationships/image" Target="../media/image352.png"/><Relationship Id="rId12" Type="http://schemas.openxmlformats.org/officeDocument/2006/relationships/image" Target="../media/image359.png"/><Relationship Id="rId15" Type="http://schemas.openxmlformats.org/officeDocument/2006/relationships/hyperlink" Target="https://www.quris.ai/merckkgaa-quris-ai-expand-collaboration" TargetMode="External"/><Relationship Id="rId14" Type="http://schemas.openxmlformats.org/officeDocument/2006/relationships/image" Target="../media/image360.png"/><Relationship Id="rId17" Type="http://schemas.openxmlformats.org/officeDocument/2006/relationships/image" Target="../media/image366.png"/><Relationship Id="rId16" Type="http://schemas.openxmlformats.org/officeDocument/2006/relationships/image" Target="../media/image363.png"/><Relationship Id="rId19" Type="http://schemas.openxmlformats.org/officeDocument/2006/relationships/image" Target="../media/image377.png"/><Relationship Id="rId18" Type="http://schemas.openxmlformats.org/officeDocument/2006/relationships/image" Target="../media/image3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2.xml"/><Relationship Id="rId3" Type="http://schemas.openxmlformats.org/officeDocument/2006/relationships/image" Target="../media/image371.png"/><Relationship Id="rId4" Type="http://schemas.openxmlformats.org/officeDocument/2006/relationships/image" Target="../media/image373.png"/><Relationship Id="rId9" Type="http://schemas.openxmlformats.org/officeDocument/2006/relationships/image" Target="../media/image379.png"/><Relationship Id="rId5" Type="http://schemas.openxmlformats.org/officeDocument/2006/relationships/image" Target="../media/image374.png"/><Relationship Id="rId6" Type="http://schemas.openxmlformats.org/officeDocument/2006/relationships/image" Target="../media/image375.png"/><Relationship Id="rId7" Type="http://schemas.openxmlformats.org/officeDocument/2006/relationships/image" Target="../media/image601.png"/><Relationship Id="rId8" Type="http://schemas.openxmlformats.org/officeDocument/2006/relationships/image" Target="../media/image354.png"/><Relationship Id="rId11" Type="http://schemas.openxmlformats.org/officeDocument/2006/relationships/image" Target="../media/image507.png"/><Relationship Id="rId10" Type="http://schemas.openxmlformats.org/officeDocument/2006/relationships/image" Target="../media/image372.png"/><Relationship Id="rId13" Type="http://schemas.openxmlformats.org/officeDocument/2006/relationships/image" Target="../media/image383.png"/><Relationship Id="rId12" Type="http://schemas.openxmlformats.org/officeDocument/2006/relationships/image" Target="../media/image329.png"/><Relationship Id="rId15" Type="http://schemas.openxmlformats.org/officeDocument/2006/relationships/image" Target="../media/image376.png"/><Relationship Id="rId14" Type="http://schemas.openxmlformats.org/officeDocument/2006/relationships/image" Target="../media/image343.png"/><Relationship Id="rId17" Type="http://schemas.openxmlformats.org/officeDocument/2006/relationships/image" Target="../media/image386.png"/><Relationship Id="rId16" Type="http://schemas.openxmlformats.org/officeDocument/2006/relationships/image" Target="../media/image384.png"/><Relationship Id="rId19" Type="http://schemas.openxmlformats.org/officeDocument/2006/relationships/image" Target="../media/image357.png"/><Relationship Id="rId18" Type="http://schemas.openxmlformats.org/officeDocument/2006/relationships/image" Target="../media/image388.png"/></Relationships>
</file>

<file path=ppt/slides/_rels/slide73.xml.rels><?xml version="1.0" encoding="UTF-8" standalone="yes"?><Relationships xmlns="http://schemas.openxmlformats.org/package/2006/relationships"><Relationship Id="rId40" Type="http://schemas.openxmlformats.org/officeDocument/2006/relationships/image" Target="../media/image418.png"/><Relationship Id="rId84" Type="http://schemas.openxmlformats.org/officeDocument/2006/relationships/image" Target="../media/image463.png"/><Relationship Id="rId83" Type="http://schemas.openxmlformats.org/officeDocument/2006/relationships/image" Target="../media/image479.png"/><Relationship Id="rId42" Type="http://schemas.openxmlformats.org/officeDocument/2006/relationships/image" Target="../media/image423.png"/><Relationship Id="rId86" Type="http://schemas.openxmlformats.org/officeDocument/2006/relationships/image" Target="../media/image465.png"/><Relationship Id="rId41" Type="http://schemas.openxmlformats.org/officeDocument/2006/relationships/image" Target="../media/image422.png"/><Relationship Id="rId85" Type="http://schemas.openxmlformats.org/officeDocument/2006/relationships/image" Target="../media/image480.png"/><Relationship Id="rId44" Type="http://schemas.openxmlformats.org/officeDocument/2006/relationships/image" Target="../media/image426.png"/><Relationship Id="rId88" Type="http://schemas.openxmlformats.org/officeDocument/2006/relationships/image" Target="../media/image470.png"/><Relationship Id="rId43" Type="http://schemas.openxmlformats.org/officeDocument/2006/relationships/image" Target="../media/image343.png"/><Relationship Id="rId87" Type="http://schemas.openxmlformats.org/officeDocument/2006/relationships/image" Target="../media/image467.png"/><Relationship Id="rId46" Type="http://schemas.openxmlformats.org/officeDocument/2006/relationships/image" Target="../media/image433.png"/><Relationship Id="rId45" Type="http://schemas.openxmlformats.org/officeDocument/2006/relationships/image" Target="../media/image427.png"/><Relationship Id="rId89" Type="http://schemas.openxmlformats.org/officeDocument/2006/relationships/image" Target="../media/image462.png"/><Relationship Id="rId80" Type="http://schemas.openxmlformats.org/officeDocument/2006/relationships/image" Target="../media/image487.png"/><Relationship Id="rId82" Type="http://schemas.openxmlformats.org/officeDocument/2006/relationships/image" Target="../media/image466.png"/><Relationship Id="rId81" Type="http://schemas.openxmlformats.org/officeDocument/2006/relationships/image" Target="../media/image461.png"/><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381.png"/><Relationship Id="rId4" Type="http://schemas.openxmlformats.org/officeDocument/2006/relationships/image" Target="../media/image329.png"/><Relationship Id="rId9" Type="http://schemas.openxmlformats.org/officeDocument/2006/relationships/image" Target="../media/image389.png"/><Relationship Id="rId48" Type="http://schemas.openxmlformats.org/officeDocument/2006/relationships/image" Target="../media/image430.png"/><Relationship Id="rId47" Type="http://schemas.openxmlformats.org/officeDocument/2006/relationships/image" Target="../media/image428.png"/><Relationship Id="rId49" Type="http://schemas.openxmlformats.org/officeDocument/2006/relationships/image" Target="../media/image424.png"/><Relationship Id="rId5" Type="http://schemas.openxmlformats.org/officeDocument/2006/relationships/image" Target="../media/image385.png"/><Relationship Id="rId6" Type="http://schemas.openxmlformats.org/officeDocument/2006/relationships/image" Target="../media/image390.png"/><Relationship Id="rId7" Type="http://schemas.openxmlformats.org/officeDocument/2006/relationships/image" Target="../media/image382.png"/><Relationship Id="rId8" Type="http://schemas.openxmlformats.org/officeDocument/2006/relationships/image" Target="../media/image393.png"/><Relationship Id="rId73" Type="http://schemas.openxmlformats.org/officeDocument/2006/relationships/image" Target="../media/image452.png"/><Relationship Id="rId72" Type="http://schemas.openxmlformats.org/officeDocument/2006/relationships/image" Target="../media/image450.png"/><Relationship Id="rId31" Type="http://schemas.openxmlformats.org/officeDocument/2006/relationships/image" Target="../media/image410.png"/><Relationship Id="rId75" Type="http://schemas.openxmlformats.org/officeDocument/2006/relationships/image" Target="../media/image454.png"/><Relationship Id="rId30" Type="http://schemas.openxmlformats.org/officeDocument/2006/relationships/image" Target="../media/image409.png"/><Relationship Id="rId74" Type="http://schemas.openxmlformats.org/officeDocument/2006/relationships/image" Target="../media/image455.png"/><Relationship Id="rId33" Type="http://schemas.openxmlformats.org/officeDocument/2006/relationships/image" Target="../media/image420.png"/><Relationship Id="rId77" Type="http://schemas.openxmlformats.org/officeDocument/2006/relationships/image" Target="../media/image458.png"/><Relationship Id="rId32" Type="http://schemas.openxmlformats.org/officeDocument/2006/relationships/image" Target="../media/image415.png"/><Relationship Id="rId76" Type="http://schemas.openxmlformats.org/officeDocument/2006/relationships/image" Target="../media/image449.png"/><Relationship Id="rId35" Type="http://schemas.openxmlformats.org/officeDocument/2006/relationships/image" Target="../media/image413.png"/><Relationship Id="rId79" Type="http://schemas.openxmlformats.org/officeDocument/2006/relationships/image" Target="../media/image459.png"/><Relationship Id="rId34" Type="http://schemas.openxmlformats.org/officeDocument/2006/relationships/image" Target="../media/image339.png"/><Relationship Id="rId78" Type="http://schemas.openxmlformats.org/officeDocument/2006/relationships/image" Target="../media/image472.png"/><Relationship Id="rId71" Type="http://schemas.openxmlformats.org/officeDocument/2006/relationships/image" Target="../media/image460.png"/><Relationship Id="rId70" Type="http://schemas.openxmlformats.org/officeDocument/2006/relationships/image" Target="../media/image451.png"/><Relationship Id="rId37" Type="http://schemas.openxmlformats.org/officeDocument/2006/relationships/image" Target="../media/image513.png"/><Relationship Id="rId36" Type="http://schemas.openxmlformats.org/officeDocument/2006/relationships/image" Target="../media/image425.png"/><Relationship Id="rId39" Type="http://schemas.openxmlformats.org/officeDocument/2006/relationships/image" Target="../media/image411.png"/><Relationship Id="rId38" Type="http://schemas.openxmlformats.org/officeDocument/2006/relationships/image" Target="../media/image414.png"/><Relationship Id="rId62" Type="http://schemas.openxmlformats.org/officeDocument/2006/relationships/image" Target="../media/image441.png"/><Relationship Id="rId61" Type="http://schemas.openxmlformats.org/officeDocument/2006/relationships/image" Target="../media/image437.png"/><Relationship Id="rId20" Type="http://schemas.openxmlformats.org/officeDocument/2006/relationships/image" Target="../media/image398.png"/><Relationship Id="rId64" Type="http://schemas.openxmlformats.org/officeDocument/2006/relationships/image" Target="../media/image448.png"/><Relationship Id="rId63" Type="http://schemas.openxmlformats.org/officeDocument/2006/relationships/image" Target="../media/image456.png"/><Relationship Id="rId22" Type="http://schemas.openxmlformats.org/officeDocument/2006/relationships/image" Target="../media/image403.png"/><Relationship Id="rId66" Type="http://schemas.openxmlformats.org/officeDocument/2006/relationships/image" Target="../media/image445.png"/><Relationship Id="rId21" Type="http://schemas.openxmlformats.org/officeDocument/2006/relationships/image" Target="../media/image402.png"/><Relationship Id="rId65" Type="http://schemas.openxmlformats.org/officeDocument/2006/relationships/image" Target="../media/image442.png"/><Relationship Id="rId24" Type="http://schemas.openxmlformats.org/officeDocument/2006/relationships/image" Target="../media/image406.png"/><Relationship Id="rId68" Type="http://schemas.openxmlformats.org/officeDocument/2006/relationships/image" Target="../media/image447.png"/><Relationship Id="rId23" Type="http://schemas.openxmlformats.org/officeDocument/2006/relationships/image" Target="../media/image404.png"/><Relationship Id="rId67" Type="http://schemas.openxmlformats.org/officeDocument/2006/relationships/image" Target="../media/image457.png"/><Relationship Id="rId60" Type="http://schemas.openxmlformats.org/officeDocument/2006/relationships/image" Target="../media/image443.png"/><Relationship Id="rId26" Type="http://schemas.openxmlformats.org/officeDocument/2006/relationships/image" Target="../media/image416.png"/><Relationship Id="rId25" Type="http://schemas.openxmlformats.org/officeDocument/2006/relationships/image" Target="../media/image407.png"/><Relationship Id="rId69" Type="http://schemas.openxmlformats.org/officeDocument/2006/relationships/image" Target="../media/image453.png"/><Relationship Id="rId28" Type="http://schemas.openxmlformats.org/officeDocument/2006/relationships/image" Target="../media/image412.png"/><Relationship Id="rId27" Type="http://schemas.openxmlformats.org/officeDocument/2006/relationships/image" Target="../media/image383.png"/><Relationship Id="rId29" Type="http://schemas.openxmlformats.org/officeDocument/2006/relationships/image" Target="../media/image419.png"/><Relationship Id="rId51" Type="http://schemas.openxmlformats.org/officeDocument/2006/relationships/image" Target="../media/image439.png"/><Relationship Id="rId50" Type="http://schemas.openxmlformats.org/officeDocument/2006/relationships/image" Target="../media/image429.png"/><Relationship Id="rId53" Type="http://schemas.openxmlformats.org/officeDocument/2006/relationships/image" Target="../media/image436.png"/><Relationship Id="rId52" Type="http://schemas.openxmlformats.org/officeDocument/2006/relationships/image" Target="../media/image347.png"/><Relationship Id="rId11" Type="http://schemas.openxmlformats.org/officeDocument/2006/relationships/image" Target="../media/image391.png"/><Relationship Id="rId55" Type="http://schemas.openxmlformats.org/officeDocument/2006/relationships/image" Target="../media/image431.png"/><Relationship Id="rId10" Type="http://schemas.openxmlformats.org/officeDocument/2006/relationships/image" Target="../media/image397.png"/><Relationship Id="rId54" Type="http://schemas.openxmlformats.org/officeDocument/2006/relationships/image" Target="../media/image444.png"/><Relationship Id="rId13" Type="http://schemas.openxmlformats.org/officeDocument/2006/relationships/image" Target="../media/image405.png"/><Relationship Id="rId57" Type="http://schemas.openxmlformats.org/officeDocument/2006/relationships/image" Target="../media/image434.png"/><Relationship Id="rId12" Type="http://schemas.openxmlformats.org/officeDocument/2006/relationships/image" Target="../media/image394.png"/><Relationship Id="rId56" Type="http://schemas.openxmlformats.org/officeDocument/2006/relationships/image" Target="../media/image438.png"/><Relationship Id="rId90" Type="http://schemas.openxmlformats.org/officeDocument/2006/relationships/image" Target="../media/image469.png"/><Relationship Id="rId15" Type="http://schemas.openxmlformats.org/officeDocument/2006/relationships/image" Target="../media/image395.png"/><Relationship Id="rId59" Type="http://schemas.openxmlformats.org/officeDocument/2006/relationships/image" Target="../media/image432.png"/><Relationship Id="rId14" Type="http://schemas.openxmlformats.org/officeDocument/2006/relationships/image" Target="../media/image396.png"/><Relationship Id="rId58" Type="http://schemas.openxmlformats.org/officeDocument/2006/relationships/image" Target="../media/image440.png"/><Relationship Id="rId17" Type="http://schemas.openxmlformats.org/officeDocument/2006/relationships/image" Target="../media/image399.png"/><Relationship Id="rId16" Type="http://schemas.openxmlformats.org/officeDocument/2006/relationships/image" Target="../media/image392.png"/><Relationship Id="rId19" Type="http://schemas.openxmlformats.org/officeDocument/2006/relationships/image" Target="../media/image401.png"/><Relationship Id="rId18" Type="http://schemas.openxmlformats.org/officeDocument/2006/relationships/image" Target="../media/image400.png"/></Relationships>
</file>

<file path=ppt/slides/_rels/slide74.xml.rels><?xml version="1.0" encoding="UTF-8" standalone="yes"?><Relationships xmlns="http://schemas.openxmlformats.org/package/2006/relationships"><Relationship Id="rId40" Type="http://schemas.openxmlformats.org/officeDocument/2006/relationships/image" Target="../media/image510.png"/><Relationship Id="rId42" Type="http://schemas.openxmlformats.org/officeDocument/2006/relationships/image" Target="../media/image509.png"/><Relationship Id="rId41" Type="http://schemas.openxmlformats.org/officeDocument/2006/relationships/image" Target="../media/image518.png"/><Relationship Id="rId44" Type="http://schemas.openxmlformats.org/officeDocument/2006/relationships/image" Target="../media/image441.png"/><Relationship Id="rId43" Type="http://schemas.openxmlformats.org/officeDocument/2006/relationships/image" Target="../media/image511.png"/><Relationship Id="rId46" Type="http://schemas.openxmlformats.org/officeDocument/2006/relationships/image" Target="../media/image515.png"/><Relationship Id="rId45" Type="http://schemas.openxmlformats.org/officeDocument/2006/relationships/image" Target="../media/image405.png"/><Relationship Id="rId105" Type="http://schemas.openxmlformats.org/officeDocument/2006/relationships/image" Target="../media/image557.png"/><Relationship Id="rId104" Type="http://schemas.openxmlformats.org/officeDocument/2006/relationships/image" Target="../media/image548.png"/><Relationship Id="rId48" Type="http://schemas.openxmlformats.org/officeDocument/2006/relationships/image" Target="../media/image527.png"/><Relationship Id="rId47" Type="http://schemas.openxmlformats.org/officeDocument/2006/relationships/image" Target="../media/image425.png"/><Relationship Id="rId49" Type="http://schemas.openxmlformats.org/officeDocument/2006/relationships/image" Target="../media/image406.png"/><Relationship Id="rId103" Type="http://schemas.openxmlformats.org/officeDocument/2006/relationships/image" Target="../media/image568.png"/><Relationship Id="rId102" Type="http://schemas.openxmlformats.org/officeDocument/2006/relationships/image" Target="../media/image551.png"/><Relationship Id="rId101" Type="http://schemas.openxmlformats.org/officeDocument/2006/relationships/image" Target="../media/image558.png"/><Relationship Id="rId100" Type="http://schemas.openxmlformats.org/officeDocument/2006/relationships/image" Target="../media/image114.png"/><Relationship Id="rId31" Type="http://schemas.openxmlformats.org/officeDocument/2006/relationships/image" Target="../media/image503.png"/><Relationship Id="rId30" Type="http://schemas.openxmlformats.org/officeDocument/2006/relationships/image" Target="../media/image502.png"/><Relationship Id="rId33" Type="http://schemas.openxmlformats.org/officeDocument/2006/relationships/image" Target="../media/image498.png"/><Relationship Id="rId32" Type="http://schemas.openxmlformats.org/officeDocument/2006/relationships/image" Target="../media/image506.png"/><Relationship Id="rId35" Type="http://schemas.openxmlformats.org/officeDocument/2006/relationships/image" Target="../media/image514.png"/><Relationship Id="rId34" Type="http://schemas.openxmlformats.org/officeDocument/2006/relationships/image" Target="../media/image500.png"/><Relationship Id="rId37" Type="http://schemas.openxmlformats.org/officeDocument/2006/relationships/image" Target="../media/image395.png"/><Relationship Id="rId36" Type="http://schemas.openxmlformats.org/officeDocument/2006/relationships/image" Target="../media/image512.png"/><Relationship Id="rId39" Type="http://schemas.openxmlformats.org/officeDocument/2006/relationships/image" Target="../media/image508.png"/><Relationship Id="rId38" Type="http://schemas.openxmlformats.org/officeDocument/2006/relationships/image" Target="../media/image505.png"/><Relationship Id="rId20" Type="http://schemas.openxmlformats.org/officeDocument/2006/relationships/image" Target="../media/image488.png"/><Relationship Id="rId22" Type="http://schemas.openxmlformats.org/officeDocument/2006/relationships/image" Target="../media/image490.png"/><Relationship Id="rId21" Type="http://schemas.openxmlformats.org/officeDocument/2006/relationships/image" Target="../media/image486.png"/><Relationship Id="rId24" Type="http://schemas.openxmlformats.org/officeDocument/2006/relationships/image" Target="../media/image501.png"/><Relationship Id="rId23" Type="http://schemas.openxmlformats.org/officeDocument/2006/relationships/image" Target="../media/image499.png"/><Relationship Id="rId26" Type="http://schemas.openxmlformats.org/officeDocument/2006/relationships/image" Target="../media/image494.png"/><Relationship Id="rId25" Type="http://schemas.openxmlformats.org/officeDocument/2006/relationships/image" Target="../media/image489.png"/><Relationship Id="rId28" Type="http://schemas.openxmlformats.org/officeDocument/2006/relationships/image" Target="../media/image493.png"/><Relationship Id="rId27" Type="http://schemas.openxmlformats.org/officeDocument/2006/relationships/image" Target="../media/image495.png"/><Relationship Id="rId29" Type="http://schemas.openxmlformats.org/officeDocument/2006/relationships/image" Target="../media/image497.png"/><Relationship Id="rId95" Type="http://schemas.openxmlformats.org/officeDocument/2006/relationships/image" Target="../media/image547.png"/><Relationship Id="rId94" Type="http://schemas.openxmlformats.org/officeDocument/2006/relationships/image" Target="../media/image554.png"/><Relationship Id="rId97" Type="http://schemas.openxmlformats.org/officeDocument/2006/relationships/image" Target="../media/image537.png"/><Relationship Id="rId96" Type="http://schemas.openxmlformats.org/officeDocument/2006/relationships/image" Target="../media/image542.png"/><Relationship Id="rId11" Type="http://schemas.openxmlformats.org/officeDocument/2006/relationships/image" Target="../media/image481.png"/><Relationship Id="rId99" Type="http://schemas.openxmlformats.org/officeDocument/2006/relationships/image" Target="../media/image545.png"/><Relationship Id="rId10" Type="http://schemas.openxmlformats.org/officeDocument/2006/relationships/image" Target="../media/image473.png"/><Relationship Id="rId98" Type="http://schemas.openxmlformats.org/officeDocument/2006/relationships/image" Target="../media/image539.png"/><Relationship Id="rId13" Type="http://schemas.openxmlformats.org/officeDocument/2006/relationships/image" Target="../media/image325.png"/><Relationship Id="rId12" Type="http://schemas.openxmlformats.org/officeDocument/2006/relationships/image" Target="../media/image471.png"/><Relationship Id="rId91" Type="http://schemas.openxmlformats.org/officeDocument/2006/relationships/image" Target="../media/image535.png"/><Relationship Id="rId90" Type="http://schemas.openxmlformats.org/officeDocument/2006/relationships/image" Target="../media/image454.png"/><Relationship Id="rId93" Type="http://schemas.openxmlformats.org/officeDocument/2006/relationships/image" Target="../media/image418.png"/><Relationship Id="rId92" Type="http://schemas.openxmlformats.org/officeDocument/2006/relationships/image" Target="../media/image411.png"/><Relationship Id="rId15" Type="http://schemas.openxmlformats.org/officeDocument/2006/relationships/image" Target="../media/image484.png"/><Relationship Id="rId14" Type="http://schemas.openxmlformats.org/officeDocument/2006/relationships/image" Target="../media/image474.png"/><Relationship Id="rId17" Type="http://schemas.openxmlformats.org/officeDocument/2006/relationships/image" Target="../media/image491.png"/><Relationship Id="rId16" Type="http://schemas.openxmlformats.org/officeDocument/2006/relationships/image" Target="../media/image485.png"/><Relationship Id="rId19" Type="http://schemas.openxmlformats.org/officeDocument/2006/relationships/image" Target="../media/image492.png"/><Relationship Id="rId18" Type="http://schemas.openxmlformats.org/officeDocument/2006/relationships/image" Target="../media/image601.png"/><Relationship Id="rId84" Type="http://schemas.openxmlformats.org/officeDocument/2006/relationships/image" Target="../media/image456.png"/><Relationship Id="rId83" Type="http://schemas.openxmlformats.org/officeDocument/2006/relationships/image" Target="../media/image549.png"/><Relationship Id="rId86" Type="http://schemas.openxmlformats.org/officeDocument/2006/relationships/image" Target="../media/image541.png"/><Relationship Id="rId85" Type="http://schemas.openxmlformats.org/officeDocument/2006/relationships/image" Target="../media/image390.png"/><Relationship Id="rId88" Type="http://schemas.openxmlformats.org/officeDocument/2006/relationships/image" Target="../media/image538.png"/><Relationship Id="rId87" Type="http://schemas.openxmlformats.org/officeDocument/2006/relationships/image" Target="../media/image532.png"/><Relationship Id="rId89" Type="http://schemas.openxmlformats.org/officeDocument/2006/relationships/image" Target="../media/image536.png"/><Relationship Id="rId80" Type="http://schemas.openxmlformats.org/officeDocument/2006/relationships/image" Target="../media/image530.png"/><Relationship Id="rId82" Type="http://schemas.openxmlformats.org/officeDocument/2006/relationships/image" Target="../media/image443.png"/><Relationship Id="rId81" Type="http://schemas.openxmlformats.org/officeDocument/2006/relationships/image" Target="../media/image528.png"/><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464.png"/><Relationship Id="rId4" Type="http://schemas.openxmlformats.org/officeDocument/2006/relationships/image" Target="../media/image477.png"/><Relationship Id="rId9" Type="http://schemas.openxmlformats.org/officeDocument/2006/relationships/image" Target="../media/image482.png"/><Relationship Id="rId5" Type="http://schemas.openxmlformats.org/officeDocument/2006/relationships/image" Target="../media/image376.png"/><Relationship Id="rId6" Type="http://schemas.openxmlformats.org/officeDocument/2006/relationships/image" Target="../media/image478.png"/><Relationship Id="rId7" Type="http://schemas.openxmlformats.org/officeDocument/2006/relationships/image" Target="../media/image476.png"/><Relationship Id="rId8" Type="http://schemas.openxmlformats.org/officeDocument/2006/relationships/image" Target="../media/image483.png"/><Relationship Id="rId73" Type="http://schemas.openxmlformats.org/officeDocument/2006/relationships/image" Target="../media/image525.png"/><Relationship Id="rId72" Type="http://schemas.openxmlformats.org/officeDocument/2006/relationships/image" Target="../media/image520.png"/><Relationship Id="rId75" Type="http://schemas.openxmlformats.org/officeDocument/2006/relationships/image" Target="../media/image534.png"/><Relationship Id="rId74" Type="http://schemas.openxmlformats.org/officeDocument/2006/relationships/image" Target="../media/image523.png"/><Relationship Id="rId77" Type="http://schemas.openxmlformats.org/officeDocument/2006/relationships/image" Target="../media/image533.png"/><Relationship Id="rId76" Type="http://schemas.openxmlformats.org/officeDocument/2006/relationships/image" Target="../media/image529.png"/><Relationship Id="rId79" Type="http://schemas.openxmlformats.org/officeDocument/2006/relationships/image" Target="../media/image540.png"/><Relationship Id="rId78" Type="http://schemas.openxmlformats.org/officeDocument/2006/relationships/image" Target="../media/image400.png"/><Relationship Id="rId71" Type="http://schemas.openxmlformats.org/officeDocument/2006/relationships/image" Target="../media/image393.png"/><Relationship Id="rId70" Type="http://schemas.openxmlformats.org/officeDocument/2006/relationships/image" Target="../media/image448.png"/><Relationship Id="rId62" Type="http://schemas.openxmlformats.org/officeDocument/2006/relationships/image" Target="../media/image316.png"/><Relationship Id="rId61" Type="http://schemas.openxmlformats.org/officeDocument/2006/relationships/image" Target="../media/image414.png"/><Relationship Id="rId64" Type="http://schemas.openxmlformats.org/officeDocument/2006/relationships/image" Target="../media/image516.png"/><Relationship Id="rId63" Type="http://schemas.openxmlformats.org/officeDocument/2006/relationships/image" Target="../media/image531.png"/><Relationship Id="rId66" Type="http://schemas.openxmlformats.org/officeDocument/2006/relationships/image" Target="../media/image526.png"/><Relationship Id="rId65" Type="http://schemas.openxmlformats.org/officeDocument/2006/relationships/image" Target="../media/image404.png"/><Relationship Id="rId68" Type="http://schemas.openxmlformats.org/officeDocument/2006/relationships/image" Target="../media/image423.png"/><Relationship Id="rId67" Type="http://schemas.openxmlformats.org/officeDocument/2006/relationships/image" Target="../media/image524.png"/><Relationship Id="rId60" Type="http://schemas.openxmlformats.org/officeDocument/2006/relationships/image" Target="../media/image428.png"/><Relationship Id="rId69" Type="http://schemas.openxmlformats.org/officeDocument/2006/relationships/image" Target="../media/image427.png"/><Relationship Id="rId51" Type="http://schemas.openxmlformats.org/officeDocument/2006/relationships/image" Target="../media/image396.png"/><Relationship Id="rId50" Type="http://schemas.openxmlformats.org/officeDocument/2006/relationships/image" Target="../media/image394.png"/><Relationship Id="rId53" Type="http://schemas.openxmlformats.org/officeDocument/2006/relationships/image" Target="../media/image413.png"/><Relationship Id="rId52" Type="http://schemas.openxmlformats.org/officeDocument/2006/relationships/image" Target="../media/image399.png"/><Relationship Id="rId55" Type="http://schemas.openxmlformats.org/officeDocument/2006/relationships/image" Target="../media/image339.png"/><Relationship Id="rId54" Type="http://schemas.openxmlformats.org/officeDocument/2006/relationships/image" Target="../media/image438.png"/><Relationship Id="rId57" Type="http://schemas.openxmlformats.org/officeDocument/2006/relationships/image" Target="../media/image397.png"/><Relationship Id="rId56" Type="http://schemas.openxmlformats.org/officeDocument/2006/relationships/image" Target="../media/image522.png"/><Relationship Id="rId59" Type="http://schemas.openxmlformats.org/officeDocument/2006/relationships/image" Target="../media/image517.png"/><Relationship Id="rId58" Type="http://schemas.openxmlformats.org/officeDocument/2006/relationships/image" Target="../media/image409.png"/></Relationships>
</file>

<file path=ppt/slides/_rels/slide75.xml.rels><?xml version="1.0" encoding="UTF-8" standalone="yes"?><Relationships xmlns="http://schemas.openxmlformats.org/package/2006/relationships"><Relationship Id="rId40" Type="http://schemas.openxmlformats.org/officeDocument/2006/relationships/image" Target="../media/image582.png"/><Relationship Id="rId42" Type="http://schemas.openxmlformats.org/officeDocument/2006/relationships/image" Target="../media/image642.png"/><Relationship Id="rId41" Type="http://schemas.openxmlformats.org/officeDocument/2006/relationships/image" Target="../media/image584.png"/><Relationship Id="rId44" Type="http://schemas.openxmlformats.org/officeDocument/2006/relationships/image" Target="../media/image595.png"/><Relationship Id="rId43" Type="http://schemas.openxmlformats.org/officeDocument/2006/relationships/image" Target="../media/image586.png"/><Relationship Id="rId46" Type="http://schemas.openxmlformats.org/officeDocument/2006/relationships/image" Target="../media/image585.png"/><Relationship Id="rId45" Type="http://schemas.openxmlformats.org/officeDocument/2006/relationships/image" Target="../media/image599.png"/><Relationship Id="rId48" Type="http://schemas.openxmlformats.org/officeDocument/2006/relationships/image" Target="../media/image591.png"/><Relationship Id="rId47" Type="http://schemas.openxmlformats.org/officeDocument/2006/relationships/image" Target="../media/image587.png"/><Relationship Id="rId49" Type="http://schemas.openxmlformats.org/officeDocument/2006/relationships/image" Target="../media/image597.png"/><Relationship Id="rId100" Type="http://schemas.openxmlformats.org/officeDocument/2006/relationships/image" Target="../media/image647.png"/><Relationship Id="rId31" Type="http://schemas.openxmlformats.org/officeDocument/2006/relationships/image" Target="../media/image578.png"/><Relationship Id="rId30" Type="http://schemas.openxmlformats.org/officeDocument/2006/relationships/image" Target="../media/image579.png"/><Relationship Id="rId33" Type="http://schemas.openxmlformats.org/officeDocument/2006/relationships/image" Target="../media/image581.png"/><Relationship Id="rId32" Type="http://schemas.openxmlformats.org/officeDocument/2006/relationships/image" Target="../media/image576.png"/><Relationship Id="rId35" Type="http://schemas.openxmlformats.org/officeDocument/2006/relationships/image" Target="../media/image583.png"/><Relationship Id="rId34" Type="http://schemas.openxmlformats.org/officeDocument/2006/relationships/image" Target="../media/image589.png"/><Relationship Id="rId37" Type="http://schemas.openxmlformats.org/officeDocument/2006/relationships/image" Target="../media/image580.png"/><Relationship Id="rId36" Type="http://schemas.openxmlformats.org/officeDocument/2006/relationships/image" Target="../media/image715.png"/><Relationship Id="rId39" Type="http://schemas.openxmlformats.org/officeDocument/2006/relationships/image" Target="../media/image590.png"/><Relationship Id="rId38" Type="http://schemas.openxmlformats.org/officeDocument/2006/relationships/image" Target="../media/image594.png"/><Relationship Id="rId20" Type="http://schemas.openxmlformats.org/officeDocument/2006/relationships/image" Target="../media/image564.png"/><Relationship Id="rId22" Type="http://schemas.openxmlformats.org/officeDocument/2006/relationships/image" Target="../media/image566.png"/><Relationship Id="rId21" Type="http://schemas.openxmlformats.org/officeDocument/2006/relationships/image" Target="../media/image569.png"/><Relationship Id="rId24" Type="http://schemas.openxmlformats.org/officeDocument/2006/relationships/image" Target="../media/image565.png"/><Relationship Id="rId23" Type="http://schemas.openxmlformats.org/officeDocument/2006/relationships/image" Target="../media/image577.png"/><Relationship Id="rId26" Type="http://schemas.openxmlformats.org/officeDocument/2006/relationships/image" Target="../media/image567.png"/><Relationship Id="rId25" Type="http://schemas.openxmlformats.org/officeDocument/2006/relationships/image" Target="../media/image563.png"/><Relationship Id="rId28" Type="http://schemas.openxmlformats.org/officeDocument/2006/relationships/image" Target="../media/image572.png"/><Relationship Id="rId27" Type="http://schemas.openxmlformats.org/officeDocument/2006/relationships/image" Target="../media/image573.png"/><Relationship Id="rId29" Type="http://schemas.openxmlformats.org/officeDocument/2006/relationships/image" Target="../media/image571.png"/><Relationship Id="rId95" Type="http://schemas.openxmlformats.org/officeDocument/2006/relationships/image" Target="../media/image641.png"/><Relationship Id="rId94" Type="http://schemas.openxmlformats.org/officeDocument/2006/relationships/image" Target="../media/image646.png"/><Relationship Id="rId97" Type="http://schemas.openxmlformats.org/officeDocument/2006/relationships/image" Target="../media/image651.png"/><Relationship Id="rId96" Type="http://schemas.openxmlformats.org/officeDocument/2006/relationships/image" Target="../media/image644.png"/><Relationship Id="rId11" Type="http://schemas.openxmlformats.org/officeDocument/2006/relationships/image" Target="../media/image326.png"/><Relationship Id="rId99" Type="http://schemas.openxmlformats.org/officeDocument/2006/relationships/image" Target="../media/image640.png"/><Relationship Id="rId10" Type="http://schemas.openxmlformats.org/officeDocument/2006/relationships/image" Target="../media/image375.png"/><Relationship Id="rId98" Type="http://schemas.openxmlformats.org/officeDocument/2006/relationships/image" Target="../media/image639.png"/><Relationship Id="rId13" Type="http://schemas.openxmlformats.org/officeDocument/2006/relationships/image" Target="../media/image552.png"/><Relationship Id="rId12" Type="http://schemas.openxmlformats.org/officeDocument/2006/relationships/image" Target="../media/image507.png"/><Relationship Id="rId91" Type="http://schemas.openxmlformats.org/officeDocument/2006/relationships/image" Target="../media/image638.png"/><Relationship Id="rId90" Type="http://schemas.openxmlformats.org/officeDocument/2006/relationships/image" Target="../media/image633.png"/><Relationship Id="rId93" Type="http://schemas.openxmlformats.org/officeDocument/2006/relationships/image" Target="../media/image637.png"/><Relationship Id="rId92" Type="http://schemas.openxmlformats.org/officeDocument/2006/relationships/hyperlink" Target="https://www.novartis.com/" TargetMode="External"/><Relationship Id="rId15" Type="http://schemas.openxmlformats.org/officeDocument/2006/relationships/image" Target="../media/image559.png"/><Relationship Id="rId14" Type="http://schemas.openxmlformats.org/officeDocument/2006/relationships/image" Target="../media/image555.png"/><Relationship Id="rId17" Type="http://schemas.openxmlformats.org/officeDocument/2006/relationships/image" Target="../media/image570.png"/><Relationship Id="rId16" Type="http://schemas.openxmlformats.org/officeDocument/2006/relationships/image" Target="../media/image560.png"/><Relationship Id="rId19" Type="http://schemas.openxmlformats.org/officeDocument/2006/relationships/image" Target="../media/image575.png"/><Relationship Id="rId18" Type="http://schemas.openxmlformats.org/officeDocument/2006/relationships/image" Target="../media/image574.png"/><Relationship Id="rId84" Type="http://schemas.openxmlformats.org/officeDocument/2006/relationships/image" Target="../media/image624.png"/><Relationship Id="rId83" Type="http://schemas.openxmlformats.org/officeDocument/2006/relationships/image" Target="../media/image404.png"/><Relationship Id="rId86" Type="http://schemas.openxmlformats.org/officeDocument/2006/relationships/image" Target="../media/image632.png"/><Relationship Id="rId85" Type="http://schemas.openxmlformats.org/officeDocument/2006/relationships/image" Target="../media/image636.png"/><Relationship Id="rId88" Type="http://schemas.openxmlformats.org/officeDocument/2006/relationships/image" Target="../media/image645.png"/><Relationship Id="rId87" Type="http://schemas.openxmlformats.org/officeDocument/2006/relationships/image" Target="../media/image630.png"/><Relationship Id="rId89" Type="http://schemas.openxmlformats.org/officeDocument/2006/relationships/image" Target="../media/image427.png"/><Relationship Id="rId80" Type="http://schemas.openxmlformats.org/officeDocument/2006/relationships/image" Target="../media/image634.png"/><Relationship Id="rId82" Type="http://schemas.openxmlformats.org/officeDocument/2006/relationships/image" Target="../media/image631.png"/><Relationship Id="rId81" Type="http://schemas.openxmlformats.org/officeDocument/2006/relationships/image" Target="../media/image627.png"/><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635.png"/><Relationship Id="rId4" Type="http://schemas.openxmlformats.org/officeDocument/2006/relationships/image" Target="../media/image550.png"/><Relationship Id="rId9" Type="http://schemas.openxmlformats.org/officeDocument/2006/relationships/image" Target="../media/image556.png"/><Relationship Id="rId5" Type="http://schemas.openxmlformats.org/officeDocument/2006/relationships/image" Target="../media/image553.png"/><Relationship Id="rId6" Type="http://schemas.openxmlformats.org/officeDocument/2006/relationships/image" Target="../media/image371.png"/><Relationship Id="rId7" Type="http://schemas.openxmlformats.org/officeDocument/2006/relationships/image" Target="../media/image601.png"/><Relationship Id="rId8" Type="http://schemas.openxmlformats.org/officeDocument/2006/relationships/image" Target="../media/image561.png"/><Relationship Id="rId73" Type="http://schemas.openxmlformats.org/officeDocument/2006/relationships/image" Target="../media/image619.png"/><Relationship Id="rId72" Type="http://schemas.openxmlformats.org/officeDocument/2006/relationships/image" Target="../media/image388.png"/><Relationship Id="rId75" Type="http://schemas.openxmlformats.org/officeDocument/2006/relationships/image" Target="../media/image386.png"/><Relationship Id="rId74" Type="http://schemas.openxmlformats.org/officeDocument/2006/relationships/image" Target="../media/image384.png"/><Relationship Id="rId77" Type="http://schemas.openxmlformats.org/officeDocument/2006/relationships/image" Target="../media/image614.png"/><Relationship Id="rId76" Type="http://schemas.openxmlformats.org/officeDocument/2006/relationships/image" Target="../media/image616.png"/><Relationship Id="rId79" Type="http://schemas.openxmlformats.org/officeDocument/2006/relationships/image" Target="../media/image618.png"/><Relationship Id="rId78" Type="http://schemas.openxmlformats.org/officeDocument/2006/relationships/image" Target="../media/image621.png"/><Relationship Id="rId71" Type="http://schemas.openxmlformats.org/officeDocument/2006/relationships/image" Target="../media/image357.png"/><Relationship Id="rId70" Type="http://schemas.openxmlformats.org/officeDocument/2006/relationships/image" Target="../media/image625.png"/><Relationship Id="rId62" Type="http://schemas.openxmlformats.org/officeDocument/2006/relationships/image" Target="../media/image613.png"/><Relationship Id="rId61" Type="http://schemas.openxmlformats.org/officeDocument/2006/relationships/image" Target="../media/image612.png"/><Relationship Id="rId64" Type="http://schemas.openxmlformats.org/officeDocument/2006/relationships/image" Target="../media/image611.png"/><Relationship Id="rId63" Type="http://schemas.openxmlformats.org/officeDocument/2006/relationships/image" Target="../media/image604.png"/><Relationship Id="rId66" Type="http://schemas.openxmlformats.org/officeDocument/2006/relationships/image" Target="../media/image602.png"/><Relationship Id="rId65" Type="http://schemas.openxmlformats.org/officeDocument/2006/relationships/image" Target="../media/image607.png"/><Relationship Id="rId68" Type="http://schemas.openxmlformats.org/officeDocument/2006/relationships/image" Target="../media/image615.png"/><Relationship Id="rId67" Type="http://schemas.openxmlformats.org/officeDocument/2006/relationships/image" Target="../media/image626.png"/><Relationship Id="rId60" Type="http://schemas.openxmlformats.org/officeDocument/2006/relationships/image" Target="../media/image606.png"/><Relationship Id="rId69" Type="http://schemas.openxmlformats.org/officeDocument/2006/relationships/image" Target="../media/image620.png"/><Relationship Id="rId51" Type="http://schemas.openxmlformats.org/officeDocument/2006/relationships/image" Target="../media/image593.png"/><Relationship Id="rId50" Type="http://schemas.openxmlformats.org/officeDocument/2006/relationships/image" Target="../media/image588.png"/><Relationship Id="rId53" Type="http://schemas.openxmlformats.org/officeDocument/2006/relationships/image" Target="../media/image603.png"/><Relationship Id="rId52" Type="http://schemas.openxmlformats.org/officeDocument/2006/relationships/image" Target="../media/image592.png"/><Relationship Id="rId55" Type="http://schemas.openxmlformats.org/officeDocument/2006/relationships/image" Target="../media/image608.png"/><Relationship Id="rId54" Type="http://schemas.openxmlformats.org/officeDocument/2006/relationships/image" Target="../media/image598.png"/><Relationship Id="rId57" Type="http://schemas.openxmlformats.org/officeDocument/2006/relationships/image" Target="../media/image609.png"/><Relationship Id="rId56" Type="http://schemas.openxmlformats.org/officeDocument/2006/relationships/image" Target="../media/image596.png"/><Relationship Id="rId59" Type="http://schemas.openxmlformats.org/officeDocument/2006/relationships/image" Target="../media/image605.png"/><Relationship Id="rId58" Type="http://schemas.openxmlformats.org/officeDocument/2006/relationships/image" Target="../media/image600.png"/></Relationships>
</file>

<file path=ppt/slides/_rels/slide76.xml.rels><?xml version="1.0" encoding="UTF-8" standalone="yes"?><Relationships xmlns="http://schemas.openxmlformats.org/package/2006/relationships"><Relationship Id="rId20" Type="http://schemas.openxmlformats.org/officeDocument/2006/relationships/hyperlink" Target="https://www.bayer.com/en/" TargetMode="External"/><Relationship Id="rId22" Type="http://schemas.openxmlformats.org/officeDocument/2006/relationships/image" Target="../media/image650.png"/><Relationship Id="rId21" Type="http://schemas.openxmlformats.org/officeDocument/2006/relationships/image" Target="../media/image652.png"/><Relationship Id="rId11" Type="http://schemas.openxmlformats.org/officeDocument/2006/relationships/image" Target="../media/image655.png"/><Relationship Id="rId10" Type="http://schemas.openxmlformats.org/officeDocument/2006/relationships/hyperlink" Target="https://www.merck.com/" TargetMode="External"/><Relationship Id="rId13" Type="http://schemas.openxmlformats.org/officeDocument/2006/relationships/image" Target="../media/image550.png"/><Relationship Id="rId12" Type="http://schemas.openxmlformats.org/officeDocument/2006/relationships/hyperlink" Target="https://www.pfizer.com/" TargetMode="External"/><Relationship Id="rId15" Type="http://schemas.openxmlformats.org/officeDocument/2006/relationships/image" Target="../media/image637.png"/><Relationship Id="rId14" Type="http://schemas.openxmlformats.org/officeDocument/2006/relationships/hyperlink" Target="https://www.novartis.com/" TargetMode="External"/><Relationship Id="rId17" Type="http://schemas.openxmlformats.org/officeDocument/2006/relationships/image" Target="../media/image625.png"/><Relationship Id="rId16" Type="http://schemas.openxmlformats.org/officeDocument/2006/relationships/hyperlink" Target="https://www.takeda.com/" TargetMode="External"/><Relationship Id="rId19" Type="http://schemas.openxmlformats.org/officeDocument/2006/relationships/image" Target="../media/image663.png"/><Relationship Id="rId18" Type="http://schemas.openxmlformats.org/officeDocument/2006/relationships/hyperlink" Target="https://www.roche.com/" TargetMode="External"/><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comments" Target="../comments/comment17.xml"/><Relationship Id="rId4" Type="http://schemas.openxmlformats.org/officeDocument/2006/relationships/hyperlink" Target="https://www.astrazeneca.com/" TargetMode="External"/><Relationship Id="rId9" Type="http://schemas.openxmlformats.org/officeDocument/2006/relationships/image" Target="../media/image434.png"/><Relationship Id="rId5" Type="http://schemas.openxmlformats.org/officeDocument/2006/relationships/image" Target="../media/image654.png"/><Relationship Id="rId6" Type="http://schemas.openxmlformats.org/officeDocument/2006/relationships/hyperlink" Target="https://www.sanofi.com/en/about-us" TargetMode="External"/><Relationship Id="rId7" Type="http://schemas.openxmlformats.org/officeDocument/2006/relationships/image" Target="../media/image643.png"/><Relationship Id="rId8" Type="http://schemas.openxmlformats.org/officeDocument/2006/relationships/hyperlink" Target="https://www.janssen.com/" TargetMode="External"/></Relationships>
</file>

<file path=ppt/slides/_rels/slide77.xml.rels><?xml version="1.0" encoding="UTF-8" standalone="yes"?><Relationships xmlns="http://schemas.openxmlformats.org/package/2006/relationships"><Relationship Id="rId20" Type="http://schemas.openxmlformats.org/officeDocument/2006/relationships/hyperlink" Target="https://pharmaledger.eu/" TargetMode="External"/><Relationship Id="rId22" Type="http://schemas.openxmlformats.org/officeDocument/2006/relationships/hyperlink" Target="https://www.dip-ai.com/home-multi-lang-mobile/" TargetMode="External"/><Relationship Id="rId21" Type="http://schemas.openxmlformats.org/officeDocument/2006/relationships/image" Target="../media/image684.png"/><Relationship Id="rId23" Type="http://schemas.openxmlformats.org/officeDocument/2006/relationships/image" Target="../media/image667.jpg"/><Relationship Id="rId11" Type="http://schemas.openxmlformats.org/officeDocument/2006/relationships/image" Target="../media/image661.png"/><Relationship Id="rId10" Type="http://schemas.openxmlformats.org/officeDocument/2006/relationships/hyperlink" Target="https://iktos.ai/" TargetMode="External"/><Relationship Id="rId13" Type="http://schemas.openxmlformats.org/officeDocument/2006/relationships/image" Target="../media/image680.png"/><Relationship Id="rId12" Type="http://schemas.openxmlformats.org/officeDocument/2006/relationships/hyperlink" Target="https://roivant.com/" TargetMode="External"/><Relationship Id="rId15" Type="http://schemas.openxmlformats.org/officeDocument/2006/relationships/image" Target="../media/image653.png"/><Relationship Id="rId14" Type="http://schemas.openxmlformats.org/officeDocument/2006/relationships/hyperlink" Target="https://www.cyclicarx.com/" TargetMode="External"/><Relationship Id="rId17" Type="http://schemas.openxmlformats.org/officeDocument/2006/relationships/image" Target="../media/image679.png"/><Relationship Id="rId16" Type="http://schemas.openxmlformats.org/officeDocument/2006/relationships/hyperlink" Target="https://www.benchsci.com/" TargetMode="External"/><Relationship Id="rId19" Type="http://schemas.openxmlformats.org/officeDocument/2006/relationships/image" Target="../media/image673.png"/><Relationship Id="rId18" Type="http://schemas.openxmlformats.org/officeDocument/2006/relationships/hyperlink" Target="https://www.evotec.com/en" TargetMode="External"/><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659.png"/><Relationship Id="rId4" Type="http://schemas.openxmlformats.org/officeDocument/2006/relationships/hyperlink" Target="https://www.atomwise.com/" TargetMode="External"/><Relationship Id="rId9" Type="http://schemas.openxmlformats.org/officeDocument/2006/relationships/image" Target="../media/image339.png"/><Relationship Id="rId5" Type="http://schemas.openxmlformats.org/officeDocument/2006/relationships/image" Target="../media/image658.png"/><Relationship Id="rId6" Type="http://schemas.openxmlformats.org/officeDocument/2006/relationships/hyperlink" Target="https://www.biovista.com/" TargetMode="External"/><Relationship Id="rId7" Type="http://schemas.openxmlformats.org/officeDocument/2006/relationships/image" Target="../media/image404.png"/><Relationship Id="rId8" Type="http://schemas.openxmlformats.org/officeDocument/2006/relationships/hyperlink" Target="https://insilico.com/"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comments" Target="../comments/comment18.xml"/><Relationship Id="rId4" Type="http://schemas.openxmlformats.org/officeDocument/2006/relationships/image" Target="../media/image75.jpg"/><Relationship Id="rId5" Type="http://schemas.openxmlformats.org/officeDocument/2006/relationships/image" Target="../media/image4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5.png"/><Relationship Id="rId11" Type="http://schemas.openxmlformats.org/officeDocument/2006/relationships/image" Target="../media/image17.png"/><Relationship Id="rId10"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hyperlink" Target="https://endpts.com/recursion-nabs-239m-and-an-up-to-1b-partnership-with-bayer-as-ai-race-heats-up/"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67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comments" Target="../comments/comment19.xml"/><Relationship Id="rId4" Type="http://schemas.openxmlformats.org/officeDocument/2006/relationships/image" Target="../media/image714.jpg"/><Relationship Id="rId5" Type="http://schemas.openxmlformats.org/officeDocument/2006/relationships/image" Target="../media/image49.png"/></Relationships>
</file>

<file path=ppt/slides/_rels/slide84.xml.rels><?xml version="1.0" encoding="UTF-8" standalone="yes"?><Relationships xmlns="http://schemas.openxmlformats.org/package/2006/relationships"><Relationship Id="rId20" Type="http://schemas.openxmlformats.org/officeDocument/2006/relationships/image" Target="../media/image681.png"/><Relationship Id="rId22" Type="http://schemas.openxmlformats.org/officeDocument/2006/relationships/image" Target="../media/image687.png"/><Relationship Id="rId21" Type="http://schemas.openxmlformats.org/officeDocument/2006/relationships/image" Target="../media/image686.png"/><Relationship Id="rId24" Type="http://schemas.openxmlformats.org/officeDocument/2006/relationships/image" Target="../media/image691.png"/><Relationship Id="rId23" Type="http://schemas.openxmlformats.org/officeDocument/2006/relationships/image" Target="../media/image685.png"/><Relationship Id="rId25" Type="http://schemas.openxmlformats.org/officeDocument/2006/relationships/image" Target="../media/image693.png"/><Relationship Id="rId11" Type="http://schemas.openxmlformats.org/officeDocument/2006/relationships/image" Target="../media/image670.png"/><Relationship Id="rId10" Type="http://schemas.openxmlformats.org/officeDocument/2006/relationships/image" Target="../media/image674.png"/><Relationship Id="rId13" Type="http://schemas.openxmlformats.org/officeDocument/2006/relationships/image" Target="../media/image677.png"/><Relationship Id="rId12" Type="http://schemas.openxmlformats.org/officeDocument/2006/relationships/image" Target="../media/image666.png"/><Relationship Id="rId15" Type="http://schemas.openxmlformats.org/officeDocument/2006/relationships/image" Target="../media/image675.png"/><Relationship Id="rId14" Type="http://schemas.openxmlformats.org/officeDocument/2006/relationships/image" Target="../media/image672.png"/><Relationship Id="rId17" Type="http://schemas.openxmlformats.org/officeDocument/2006/relationships/image" Target="../media/image682.png"/><Relationship Id="rId16" Type="http://schemas.openxmlformats.org/officeDocument/2006/relationships/image" Target="../media/image690.png"/><Relationship Id="rId19" Type="http://schemas.openxmlformats.org/officeDocument/2006/relationships/image" Target="../media/image676.png"/><Relationship Id="rId18" Type="http://schemas.openxmlformats.org/officeDocument/2006/relationships/image" Target="../media/image683.png"/><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hyperlink" Target="https://www.dkv.global/" TargetMode="External"/><Relationship Id="rId4" Type="http://schemas.openxmlformats.org/officeDocument/2006/relationships/image" Target="../media/image662.png"/><Relationship Id="rId9" Type="http://schemas.openxmlformats.org/officeDocument/2006/relationships/image" Target="../media/image665.png"/><Relationship Id="rId5" Type="http://schemas.openxmlformats.org/officeDocument/2006/relationships/image" Target="../media/image668.png"/><Relationship Id="rId6" Type="http://schemas.openxmlformats.org/officeDocument/2006/relationships/image" Target="../media/image664.png"/><Relationship Id="rId7" Type="http://schemas.openxmlformats.org/officeDocument/2006/relationships/image" Target="../media/image669.png"/><Relationship Id="rId8" Type="http://schemas.openxmlformats.org/officeDocument/2006/relationships/image" Target="../media/image671.png"/></Relationships>
</file>

<file path=ppt/slides/_rels/slide85.xml.rels><?xml version="1.0" encoding="UTF-8" standalone="yes"?><Relationships xmlns="http://schemas.openxmlformats.org/package/2006/relationships"><Relationship Id="rId11" Type="http://schemas.openxmlformats.org/officeDocument/2006/relationships/image" Target="../media/image689.png"/><Relationship Id="rId10" Type="http://schemas.openxmlformats.org/officeDocument/2006/relationships/hyperlink" Target="https://www.deep-pharma.tech/" TargetMode="External"/><Relationship Id="rId13" Type="http://schemas.openxmlformats.org/officeDocument/2006/relationships/image" Target="../media/image688.png"/><Relationship Id="rId12" Type="http://schemas.openxmlformats.org/officeDocument/2006/relationships/image" Target="../media/image694.png"/><Relationship Id="rId14" Type="http://schemas.openxmlformats.org/officeDocument/2006/relationships/image" Target="../media/image695.png"/><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692.png"/><Relationship Id="rId4" Type="http://schemas.openxmlformats.org/officeDocument/2006/relationships/hyperlink" Target="https://www.deep-pharma.tech/proprietary-analytics" TargetMode="External"/><Relationship Id="rId9" Type="http://schemas.openxmlformats.org/officeDocument/2006/relationships/hyperlink" Target="https://www.deep-innovation.tech/networking" TargetMode="External"/><Relationship Id="rId5" Type="http://schemas.openxmlformats.org/officeDocument/2006/relationships/hyperlink" Target="https://www.deep-innovation.tech/pharma-dashboard" TargetMode="External"/><Relationship Id="rId6" Type="http://schemas.openxmlformats.org/officeDocument/2006/relationships/hyperlink" Target="https://www.deep-innovation.tech/private-market-intelligence" TargetMode="External"/><Relationship Id="rId7" Type="http://schemas.openxmlformats.org/officeDocument/2006/relationships/hyperlink" Target="https://www.deep-innovation.tech/dashboard-constructor" TargetMode="External"/><Relationship Id="rId8" Type="http://schemas.openxmlformats.org/officeDocument/2006/relationships/hyperlink" Target="https://www.deep-innovation.tech/mindmaps"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708.png"/><Relationship Id="rId4" Type="http://schemas.openxmlformats.org/officeDocument/2006/relationships/image" Target="../media/image697.png"/><Relationship Id="rId5" Type="http://schemas.openxmlformats.org/officeDocument/2006/relationships/image" Target="../media/image700.png"/><Relationship Id="rId6" Type="http://schemas.openxmlformats.org/officeDocument/2006/relationships/hyperlink" Target="http://www.deep-innovation.tech/pharma-dashboard" TargetMode="External"/><Relationship Id="rId7" Type="http://schemas.openxmlformats.org/officeDocument/2006/relationships/image" Target="../media/image696.png"/></Relationships>
</file>

<file path=ppt/slides/_rels/slide87.xml.rels><?xml version="1.0" encoding="UTF-8" standalone="yes"?><Relationships xmlns="http://schemas.openxmlformats.org/package/2006/relationships"><Relationship Id="rId11" Type="http://schemas.openxmlformats.org/officeDocument/2006/relationships/hyperlink" Target="https://www.deep-pharma.tech/" TargetMode="External"/><Relationship Id="rId10" Type="http://schemas.openxmlformats.org/officeDocument/2006/relationships/image" Target="../media/image698.png"/><Relationship Id="rId12" Type="http://schemas.openxmlformats.org/officeDocument/2006/relationships/image" Target="../media/image696.png"/><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708.png"/><Relationship Id="rId4" Type="http://schemas.openxmlformats.org/officeDocument/2006/relationships/image" Target="../media/image697.png"/><Relationship Id="rId9" Type="http://schemas.openxmlformats.org/officeDocument/2006/relationships/image" Target="../media/image699.png"/><Relationship Id="rId5" Type="http://schemas.openxmlformats.org/officeDocument/2006/relationships/image" Target="../media/image703.png"/><Relationship Id="rId6" Type="http://schemas.openxmlformats.org/officeDocument/2006/relationships/image" Target="../media/image701.png"/><Relationship Id="rId7" Type="http://schemas.openxmlformats.org/officeDocument/2006/relationships/image" Target="../media/image702.png"/><Relationship Id="rId8" Type="http://schemas.openxmlformats.org/officeDocument/2006/relationships/image" Target="../media/image70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708.png"/><Relationship Id="rId4" Type="http://schemas.openxmlformats.org/officeDocument/2006/relationships/image" Target="../media/image7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49.png"/><Relationship Id="rId4" Type="http://schemas.openxmlformats.org/officeDocument/2006/relationships/image" Target="../media/image705.png"/><Relationship Id="rId5" Type="http://schemas.openxmlformats.org/officeDocument/2006/relationships/image" Target="../media/image709.png"/><Relationship Id="rId6" Type="http://schemas.openxmlformats.org/officeDocument/2006/relationships/image" Target="../media/image713.png"/><Relationship Id="rId7" Type="http://schemas.openxmlformats.org/officeDocument/2006/relationships/hyperlink" Target="https://www.bloomberg.com/news/articles/2023-11-13/race-for-first-drug-discovered-by-ai-nears-key-mileston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comments" Target="../comments/comment4.xml"/><Relationship Id="rId4" Type="http://schemas.openxmlformats.org/officeDocument/2006/relationships/image" Target="../media/image5.png"/><Relationship Id="rId9"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712.png"/><Relationship Id="rId4" Type="http://schemas.openxmlformats.org/officeDocument/2006/relationships/hyperlink" Target="https://www.ai-ecosystem.org/biomed" TargetMode="External"/><Relationship Id="rId5" Type="http://schemas.openxmlformats.org/officeDocument/2006/relationships/image" Target="../media/image710.png"/></Relationships>
</file>

<file path=ppt/slides/_rels/slide91.xml.rels><?xml version="1.0" encoding="UTF-8" standalone="yes"?><Relationships xmlns="http://schemas.openxmlformats.org/package/2006/relationships"><Relationship Id="rId11" Type="http://schemas.openxmlformats.org/officeDocument/2006/relationships/hyperlink" Target="https://www.deep-pharma.tech/ai-for-drug-discovery-q1-2022" TargetMode="External"/><Relationship Id="rId10" Type="http://schemas.openxmlformats.org/officeDocument/2006/relationships/hyperlink" Target="https://www.deep-pharma.tech/ai-for-drug-discovery-q1-2022" TargetMode="External"/><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716.png"/><Relationship Id="rId4" Type="http://schemas.openxmlformats.org/officeDocument/2006/relationships/hyperlink" Target="https://www.deep-pharma.tech/" TargetMode="External"/><Relationship Id="rId9" Type="http://schemas.openxmlformats.org/officeDocument/2006/relationships/hyperlink" Target="https://www.deep-pharma.tech/ai-for-drug-discovery-q1-2022" TargetMode="External"/><Relationship Id="rId5" Type="http://schemas.openxmlformats.org/officeDocument/2006/relationships/image" Target="../media/image717.png"/><Relationship Id="rId6" Type="http://schemas.openxmlformats.org/officeDocument/2006/relationships/hyperlink" Target="http://info@deep-pharma.tech" TargetMode="External"/><Relationship Id="rId7" Type="http://schemas.openxmlformats.org/officeDocument/2006/relationships/hyperlink" Target="https://www.deep-pharma.tech/" TargetMode="External"/><Relationship Id="rId8" Type="http://schemas.openxmlformats.org/officeDocument/2006/relationships/hyperlink" Target="https://www.deep-pharma.tech/ai-in-dd-q3-2022-subscrib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60"/>
          <p:cNvPicPr preferRelativeResize="0"/>
          <p:nvPr/>
        </p:nvPicPr>
        <p:blipFill rotWithShape="1">
          <a:blip r:embed="rId4">
            <a:alphaModFix/>
          </a:blip>
          <a:srcRect b="0" l="695" r="0" t="0"/>
          <a:stretch/>
        </p:blipFill>
        <p:spPr>
          <a:xfrm>
            <a:off x="0" y="0"/>
            <a:ext cx="9143997" cy="5143501"/>
          </a:xfrm>
          <a:prstGeom prst="rect">
            <a:avLst/>
          </a:prstGeom>
          <a:noFill/>
          <a:ln>
            <a:noFill/>
          </a:ln>
        </p:spPr>
      </p:pic>
      <p:sp>
        <p:nvSpPr>
          <p:cNvPr id="253" name="Google Shape;253;p60"/>
          <p:cNvSpPr txBox="1"/>
          <p:nvPr>
            <p:ph type="ctrTitle"/>
          </p:nvPr>
        </p:nvSpPr>
        <p:spPr>
          <a:xfrm>
            <a:off x="306300" y="2111400"/>
            <a:ext cx="6989700" cy="920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3100">
                <a:solidFill>
                  <a:schemeClr val="lt1"/>
                </a:solidFill>
              </a:rPr>
              <a:t>AI in Pharma</a:t>
            </a:r>
            <a:endParaRPr sz="3100">
              <a:solidFill>
                <a:schemeClr val="lt1"/>
              </a:solidFill>
            </a:endParaRPr>
          </a:p>
          <a:p>
            <a:pPr indent="0" lvl="0" marL="0" rtl="0" algn="l">
              <a:spcBef>
                <a:spcPts val="0"/>
              </a:spcBef>
              <a:spcAft>
                <a:spcPts val="0"/>
              </a:spcAft>
              <a:buNone/>
            </a:pPr>
            <a:r>
              <a:rPr lang="en-GB" sz="3100">
                <a:solidFill>
                  <a:schemeClr val="lt1"/>
                </a:solidFill>
              </a:rPr>
              <a:t>Investment Digest 2023</a:t>
            </a:r>
            <a:endParaRPr sz="3100">
              <a:solidFill>
                <a:schemeClr val="lt1"/>
              </a:solidFill>
            </a:endParaRPr>
          </a:p>
          <a:p>
            <a:pPr indent="0" lvl="0" marL="0" rtl="0" algn="l">
              <a:spcBef>
                <a:spcPts val="0"/>
              </a:spcBef>
              <a:spcAft>
                <a:spcPts val="0"/>
              </a:spcAft>
              <a:buNone/>
            </a:pPr>
            <a:r>
              <a:t/>
            </a:r>
            <a:endParaRPr sz="2300">
              <a:solidFill>
                <a:schemeClr val="lt1"/>
              </a:solidFill>
            </a:endParaRPr>
          </a:p>
        </p:txBody>
      </p:sp>
      <p:pic>
        <p:nvPicPr>
          <p:cNvPr id="254" name="Google Shape;254;p60"/>
          <p:cNvPicPr preferRelativeResize="0"/>
          <p:nvPr/>
        </p:nvPicPr>
        <p:blipFill>
          <a:blip r:embed="rId5">
            <a:alphaModFix/>
          </a:blip>
          <a:stretch>
            <a:fillRect/>
          </a:stretch>
        </p:blipFill>
        <p:spPr>
          <a:xfrm>
            <a:off x="306300" y="277475"/>
            <a:ext cx="1734231" cy="792600"/>
          </a:xfrm>
          <a:prstGeom prst="rect">
            <a:avLst/>
          </a:prstGeom>
          <a:noFill/>
          <a:ln>
            <a:noFill/>
          </a:ln>
        </p:spPr>
      </p:pic>
      <p:pic>
        <p:nvPicPr>
          <p:cNvPr id="255" name="Google Shape;255;p60">
            <a:hlinkClick r:id="rId6"/>
          </p:cNvPr>
          <p:cNvPicPr preferRelativeResize="0"/>
          <p:nvPr/>
        </p:nvPicPr>
        <p:blipFill>
          <a:blip r:embed="rId7">
            <a:alphaModFix/>
          </a:blip>
          <a:stretch>
            <a:fillRect/>
          </a:stretch>
        </p:blipFill>
        <p:spPr>
          <a:xfrm>
            <a:off x="311700" y="4356150"/>
            <a:ext cx="509875" cy="509875"/>
          </a:xfrm>
          <a:prstGeom prst="rect">
            <a:avLst/>
          </a:prstGeom>
          <a:noFill/>
          <a:ln>
            <a:noFill/>
          </a:ln>
        </p:spPr>
      </p:pic>
      <p:sp>
        <p:nvSpPr>
          <p:cNvPr id="256" name="Google Shape;256;p60"/>
          <p:cNvSpPr txBox="1"/>
          <p:nvPr>
            <p:ph idx="1" type="subTitle"/>
          </p:nvPr>
        </p:nvSpPr>
        <p:spPr>
          <a:xfrm>
            <a:off x="947500" y="4491988"/>
            <a:ext cx="2863500" cy="238200"/>
          </a:xfrm>
          <a:prstGeom prst="rect">
            <a:avLst/>
          </a:prstGeom>
        </p:spPr>
        <p:txBody>
          <a:bodyPr anchorCtr="0" anchor="t" bIns="90000" lIns="0" spcFirstLastPara="1" rIns="0" wrap="square" tIns="0">
            <a:normAutofit fontScale="77500" lnSpcReduction="20000"/>
          </a:bodyPr>
          <a:lstStyle/>
          <a:p>
            <a:pPr indent="0" lvl="0" marL="0" rtl="0" algn="l">
              <a:spcBef>
                <a:spcPts val="0"/>
              </a:spcBef>
              <a:spcAft>
                <a:spcPts val="0"/>
              </a:spcAft>
              <a:buNone/>
            </a:pPr>
            <a:r>
              <a:rPr lang="en-GB" sz="1500">
                <a:solidFill>
                  <a:schemeClr val="lt1"/>
                </a:solidFill>
              </a:rPr>
              <a:t>www.deep-pharma.tech</a:t>
            </a:r>
            <a:endParaRPr sz="15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 name="Shape 527"/>
        <p:cNvGrpSpPr/>
        <p:nvPr/>
      </p:nvGrpSpPr>
      <p:grpSpPr>
        <a:xfrm>
          <a:off x="0" y="0"/>
          <a:ext cx="0" cy="0"/>
          <a:chOff x="0" y="0"/>
          <a:chExt cx="0" cy="0"/>
        </a:xfrm>
      </p:grpSpPr>
      <p:sp>
        <p:nvSpPr>
          <p:cNvPr id="528" name="Google Shape;528;p69"/>
          <p:cNvSpPr/>
          <p:nvPr/>
        </p:nvSpPr>
        <p:spPr>
          <a:xfrm>
            <a:off x="583250" y="1929600"/>
            <a:ext cx="3831900" cy="880800"/>
          </a:xfrm>
          <a:prstGeom prst="rect">
            <a:avLst/>
          </a:prstGeom>
          <a:solidFill>
            <a:srgbClr val="CFE2F3"/>
          </a:solidFill>
          <a:ln>
            <a:noFill/>
          </a:ln>
          <a:effectLst>
            <a:outerShdw blurRad="128588" rotWithShape="0" algn="bl" dist="19050">
              <a:srgbClr val="000000">
                <a:alpha val="17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29" name="Google Shape;529;p69"/>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Technological Advancements Defining the Market</a:t>
            </a:r>
            <a:endParaRPr sz="1600">
              <a:solidFill>
                <a:srgbClr val="0B5394"/>
              </a:solidFill>
              <a:latin typeface="Roboto"/>
              <a:ea typeface="Roboto"/>
              <a:cs typeface="Roboto"/>
              <a:sym typeface="Roboto"/>
            </a:endParaRPr>
          </a:p>
        </p:txBody>
      </p:sp>
      <p:sp>
        <p:nvSpPr>
          <p:cNvPr id="530" name="Google Shape;530;p69"/>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531" name="Google Shape;531;p69"/>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532" name="Google Shape;532;p69"/>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533" name="Google Shape;533;p69"/>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534" name="Google Shape;534;p69"/>
          <p:cNvSpPr/>
          <p:nvPr/>
        </p:nvSpPr>
        <p:spPr>
          <a:xfrm>
            <a:off x="1524005"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535" name="Google Shape;535;p69"/>
          <p:cNvPicPr preferRelativeResize="0"/>
          <p:nvPr/>
        </p:nvPicPr>
        <p:blipFill>
          <a:blip r:embed="rId3">
            <a:alphaModFix/>
          </a:blip>
          <a:stretch>
            <a:fillRect/>
          </a:stretch>
        </p:blipFill>
        <p:spPr>
          <a:xfrm>
            <a:off x="652837" y="2145852"/>
            <a:ext cx="864001" cy="395159"/>
          </a:xfrm>
          <a:prstGeom prst="rect">
            <a:avLst/>
          </a:prstGeom>
          <a:noFill/>
          <a:ln>
            <a:noFill/>
          </a:ln>
        </p:spPr>
      </p:pic>
      <p:sp>
        <p:nvSpPr>
          <p:cNvPr id="536" name="Google Shape;536;p69"/>
          <p:cNvSpPr txBox="1"/>
          <p:nvPr/>
        </p:nvSpPr>
        <p:spPr>
          <a:xfrm>
            <a:off x="485375" y="617700"/>
            <a:ext cx="8434200" cy="1221300"/>
          </a:xfrm>
          <a:prstGeom prst="rect">
            <a:avLst/>
          </a:prstGeom>
          <a:noFill/>
          <a:ln>
            <a:noFill/>
          </a:ln>
        </p:spPr>
        <p:txBody>
          <a:bodyPr anchorCtr="0" anchor="t" bIns="91425" lIns="91425" spcFirstLastPara="1" rIns="0" wrap="square" tIns="91425">
            <a:noAutofit/>
          </a:bodyPr>
          <a:lstStyle/>
          <a:p>
            <a:pPr indent="0" lvl="0" marL="0" rtl="0" algn="just">
              <a:lnSpc>
                <a:spcPct val="115000"/>
              </a:lnSpc>
              <a:spcBef>
                <a:spcPts val="0"/>
              </a:spcBef>
              <a:spcAft>
                <a:spcPts val="0"/>
              </a:spcAft>
              <a:buNone/>
            </a:pPr>
            <a:r>
              <a:rPr b="1" lang="en-GB" sz="1100">
                <a:solidFill>
                  <a:srgbClr val="0B5394"/>
                </a:solidFill>
                <a:latin typeface="Roboto"/>
                <a:ea typeface="Roboto"/>
                <a:cs typeface="Roboto"/>
                <a:sym typeface="Roboto"/>
              </a:rPr>
              <a:t>Insilico Medicine</a:t>
            </a:r>
            <a:r>
              <a:rPr lang="en-GB" sz="1100">
                <a:solidFill>
                  <a:schemeClr val="dk1"/>
                </a:solidFill>
                <a:latin typeface="Roboto"/>
                <a:ea typeface="Roboto"/>
                <a:cs typeface="Roboto"/>
                <a:sym typeface="Roboto"/>
              </a:rPr>
              <a:t> achieved industry-first</a:t>
            </a:r>
            <a:r>
              <a:rPr b="1" lang="en-GB" sz="1100">
                <a:solidFill>
                  <a:srgbClr val="0B5394"/>
                </a:solidFill>
                <a:latin typeface="Roboto"/>
                <a:ea typeface="Roboto"/>
                <a:cs typeface="Roboto"/>
                <a:sym typeface="Roboto"/>
              </a:rPr>
              <a:t> fully AI-based Preclinical Candidate</a:t>
            </a:r>
            <a:r>
              <a:rPr lang="en-GB" sz="1100">
                <a:solidFill>
                  <a:schemeClr val="dk1"/>
                </a:solidFill>
                <a:latin typeface="Roboto"/>
                <a:ea typeface="Roboto"/>
                <a:cs typeface="Roboto"/>
                <a:sym typeface="Roboto"/>
              </a:rPr>
              <a:t>. Initial hypothesis was build via DNN analysis of omics and clinical datasets of patients. After that company used its AI </a:t>
            </a:r>
            <a:r>
              <a:rPr b="1" lang="en-GB" sz="1100">
                <a:solidFill>
                  <a:srgbClr val="0B5394"/>
                </a:solidFill>
                <a:latin typeface="Roboto"/>
                <a:ea typeface="Roboto"/>
                <a:cs typeface="Roboto"/>
                <a:sym typeface="Roboto"/>
              </a:rPr>
              <a:t>PandaOmics</a:t>
            </a:r>
            <a:r>
              <a:rPr lang="en-GB" sz="1100">
                <a:solidFill>
                  <a:schemeClr val="dk1"/>
                </a:solidFill>
                <a:latin typeface="Roboto"/>
                <a:ea typeface="Roboto"/>
                <a:cs typeface="Roboto"/>
                <a:sym typeface="Roboto"/>
              </a:rPr>
              <a:t> engine for target discovery, analyzing all relevant data, including patents and research publications with NLP algorithms. In the next step Insilico has applied its generative chemistry module </a:t>
            </a:r>
            <a:r>
              <a:rPr b="1" lang="en-GB" sz="1100">
                <a:solidFill>
                  <a:srgbClr val="0B5394"/>
                </a:solidFill>
                <a:latin typeface="Roboto"/>
                <a:ea typeface="Roboto"/>
                <a:cs typeface="Roboto"/>
                <a:sym typeface="Roboto"/>
              </a:rPr>
              <a:t>Chemistry42</a:t>
            </a:r>
            <a:r>
              <a:rPr lang="en-GB" sz="1100">
                <a:solidFill>
                  <a:schemeClr val="dk1"/>
                </a:solidFill>
                <a:latin typeface="Roboto"/>
                <a:ea typeface="Roboto"/>
                <a:cs typeface="Roboto"/>
                <a:sym typeface="Roboto"/>
              </a:rPr>
              <a:t> in order to design a library of small molecules that bind to the novel intracellular target revealed by PandaOmics. The series of novel small molecules generated by Chemistry42 showed promising on target inhibition. One particular hit </a:t>
            </a:r>
            <a:r>
              <a:rPr b="1" lang="en-GB" sz="1100">
                <a:solidFill>
                  <a:srgbClr val="0B5394"/>
                </a:solidFill>
                <a:latin typeface="Roboto"/>
                <a:ea typeface="Roboto"/>
                <a:cs typeface="Roboto"/>
                <a:sym typeface="Roboto"/>
              </a:rPr>
              <a:t>ISM001-055 </a:t>
            </a:r>
            <a:r>
              <a:rPr lang="en-GB" sz="1100">
                <a:solidFill>
                  <a:schemeClr val="dk1"/>
                </a:solidFill>
                <a:latin typeface="Roboto"/>
                <a:ea typeface="Roboto"/>
                <a:cs typeface="Roboto"/>
                <a:sym typeface="Roboto"/>
              </a:rPr>
              <a:t>demonstrated activity with nanomolar (nM) IC50 values. </a:t>
            </a:r>
            <a:endParaRPr sz="1100">
              <a:solidFill>
                <a:schemeClr val="dk1"/>
              </a:solidFill>
              <a:latin typeface="Roboto"/>
              <a:ea typeface="Roboto"/>
              <a:cs typeface="Roboto"/>
              <a:sym typeface="Roboto"/>
            </a:endParaRPr>
          </a:p>
          <a:p>
            <a:pPr indent="0" lvl="0" marL="0" rtl="0" algn="just">
              <a:spcBef>
                <a:spcPts val="300"/>
              </a:spcBef>
              <a:spcAft>
                <a:spcPts val="300"/>
              </a:spcAft>
              <a:buNone/>
            </a:pPr>
            <a:r>
              <a:t/>
            </a:r>
            <a:endParaRPr sz="1100">
              <a:solidFill>
                <a:schemeClr val="dk1"/>
              </a:solidFill>
              <a:latin typeface="Roboto"/>
              <a:ea typeface="Roboto"/>
              <a:cs typeface="Roboto"/>
              <a:sym typeface="Roboto"/>
            </a:endParaRPr>
          </a:p>
        </p:txBody>
      </p:sp>
      <p:sp>
        <p:nvSpPr>
          <p:cNvPr id="537" name="Google Shape;537;p69"/>
          <p:cNvSpPr txBox="1"/>
          <p:nvPr/>
        </p:nvSpPr>
        <p:spPr>
          <a:xfrm>
            <a:off x="4725150" y="1824375"/>
            <a:ext cx="4194300" cy="1911600"/>
          </a:xfrm>
          <a:prstGeom prst="rect">
            <a:avLst/>
          </a:prstGeom>
          <a:noFill/>
          <a:ln>
            <a:noFill/>
          </a:ln>
        </p:spPr>
        <p:txBody>
          <a:bodyPr anchorCtr="0" anchor="t" bIns="91425" lIns="91425" spcFirstLastPara="1" rIns="0" wrap="square" tIns="91425">
            <a:sp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By this time </a:t>
            </a:r>
            <a:r>
              <a:rPr b="1" lang="en-GB" sz="1100">
                <a:solidFill>
                  <a:srgbClr val="0B5394"/>
                </a:solidFill>
                <a:latin typeface="Roboto"/>
                <a:ea typeface="Roboto"/>
                <a:cs typeface="Roboto"/>
                <a:sym typeface="Roboto"/>
              </a:rPr>
              <a:t>ISM001-055 </a:t>
            </a:r>
            <a:r>
              <a:rPr lang="en-GB" sz="1100">
                <a:latin typeface="Roboto"/>
                <a:ea typeface="Roboto"/>
                <a:cs typeface="Roboto"/>
                <a:sym typeface="Roboto"/>
              </a:rPr>
              <a:t>(INS018_055) enters </a:t>
            </a:r>
            <a:r>
              <a:rPr b="1" lang="en-GB" sz="1100">
                <a:solidFill>
                  <a:srgbClr val="0B5394"/>
                </a:solidFill>
                <a:latin typeface="Roboto"/>
                <a:ea typeface="Roboto"/>
                <a:cs typeface="Roboto"/>
                <a:sym typeface="Roboto"/>
              </a:rPr>
              <a:t>Phase II</a:t>
            </a:r>
            <a:r>
              <a:rPr lang="en-GB" sz="1100">
                <a:latin typeface="Roboto"/>
                <a:ea typeface="Roboto"/>
                <a:cs typeface="Roboto"/>
                <a:sym typeface="Roboto"/>
              </a:rPr>
              <a:t> trials both in USA and China. The inhalation solution ISM001-055 showed high tolerance and effective anti-fibrotic and anti-inflammatory properties, as it was predicted in the preclinical studies. It also exhibited favorable safety and pharmacokinetic profiles, with no signs of local or systemic toxicity. Insilico has successfully identified </a:t>
            </a:r>
            <a:r>
              <a:rPr b="1" lang="en-GB" sz="1100">
                <a:solidFill>
                  <a:srgbClr val="0B5394"/>
                </a:solidFill>
                <a:latin typeface="Roboto"/>
                <a:ea typeface="Roboto"/>
                <a:cs typeface="Roboto"/>
                <a:sym typeface="Roboto"/>
              </a:rPr>
              <a:t>12 </a:t>
            </a:r>
            <a:r>
              <a:rPr lang="en-GB" sz="1100">
                <a:latin typeface="Roboto"/>
                <a:ea typeface="Roboto"/>
                <a:cs typeface="Roboto"/>
                <a:sym typeface="Roboto"/>
              </a:rPr>
              <a:t>preclinical candidates for its internal drug discovery programs since 2021. Of these, </a:t>
            </a:r>
            <a:r>
              <a:rPr b="1" lang="en-GB" sz="1100">
                <a:solidFill>
                  <a:srgbClr val="0B5394"/>
                </a:solidFill>
                <a:latin typeface="Roboto"/>
                <a:ea typeface="Roboto"/>
                <a:cs typeface="Roboto"/>
                <a:sym typeface="Roboto"/>
              </a:rPr>
              <a:t>3 </a:t>
            </a:r>
            <a:r>
              <a:rPr lang="en-GB" sz="1100">
                <a:latin typeface="Roboto"/>
                <a:ea typeface="Roboto"/>
                <a:cs typeface="Roboto"/>
                <a:sym typeface="Roboto"/>
              </a:rPr>
              <a:t>have progressed to human clinical trials.</a:t>
            </a:r>
            <a:endParaRPr sz="1100">
              <a:latin typeface="Roboto"/>
              <a:ea typeface="Roboto"/>
              <a:cs typeface="Roboto"/>
              <a:sym typeface="Roboto"/>
            </a:endParaRPr>
          </a:p>
        </p:txBody>
      </p:sp>
      <p:sp>
        <p:nvSpPr>
          <p:cNvPr id="538" name="Google Shape;538;p69"/>
          <p:cNvSpPr/>
          <p:nvPr/>
        </p:nvSpPr>
        <p:spPr>
          <a:xfrm>
            <a:off x="583250" y="3628460"/>
            <a:ext cx="8358000" cy="452100"/>
          </a:xfrm>
          <a:prstGeom prst="rightArrow">
            <a:avLst>
              <a:gd fmla="val 50000" name="adj1"/>
              <a:gd fmla="val 50000" name="adj2"/>
            </a:avLst>
          </a:prstGeom>
          <a:gradFill>
            <a:gsLst>
              <a:gs pos="0">
                <a:srgbClr val="004488"/>
              </a:gs>
              <a:gs pos="100000">
                <a:srgbClr val="6FA8DC"/>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9"/>
          <p:cNvSpPr txBox="1"/>
          <p:nvPr/>
        </p:nvSpPr>
        <p:spPr>
          <a:xfrm>
            <a:off x="583247" y="3685160"/>
            <a:ext cx="644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1 week</a:t>
            </a:r>
            <a:endParaRPr b="1" sz="1000">
              <a:solidFill>
                <a:srgbClr val="FFFFFF"/>
              </a:solidFill>
              <a:latin typeface="Roboto"/>
              <a:ea typeface="Roboto"/>
              <a:cs typeface="Roboto"/>
              <a:sym typeface="Roboto"/>
            </a:endParaRPr>
          </a:p>
        </p:txBody>
      </p:sp>
      <p:sp>
        <p:nvSpPr>
          <p:cNvPr id="540" name="Google Shape;540;p69"/>
          <p:cNvSpPr txBox="1"/>
          <p:nvPr/>
        </p:nvSpPr>
        <p:spPr>
          <a:xfrm>
            <a:off x="1555826" y="3685160"/>
            <a:ext cx="77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2 months</a:t>
            </a:r>
            <a:endParaRPr b="1" sz="1000">
              <a:solidFill>
                <a:srgbClr val="FFFFFF"/>
              </a:solidFill>
              <a:latin typeface="Roboto"/>
              <a:ea typeface="Roboto"/>
              <a:cs typeface="Roboto"/>
              <a:sym typeface="Roboto"/>
            </a:endParaRPr>
          </a:p>
        </p:txBody>
      </p:sp>
      <p:sp>
        <p:nvSpPr>
          <p:cNvPr id="541" name="Google Shape;541;p69"/>
          <p:cNvSpPr txBox="1"/>
          <p:nvPr/>
        </p:nvSpPr>
        <p:spPr>
          <a:xfrm>
            <a:off x="2583420" y="3685160"/>
            <a:ext cx="77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4 months</a:t>
            </a:r>
            <a:endParaRPr b="1" sz="1000">
              <a:solidFill>
                <a:srgbClr val="FFFFFF"/>
              </a:solidFill>
              <a:latin typeface="Roboto"/>
              <a:ea typeface="Roboto"/>
              <a:cs typeface="Roboto"/>
              <a:sym typeface="Roboto"/>
            </a:endParaRPr>
          </a:p>
        </p:txBody>
      </p:sp>
      <p:sp>
        <p:nvSpPr>
          <p:cNvPr id="542" name="Google Shape;542;p69"/>
          <p:cNvSpPr txBox="1"/>
          <p:nvPr/>
        </p:nvSpPr>
        <p:spPr>
          <a:xfrm>
            <a:off x="3611039" y="3685160"/>
            <a:ext cx="864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11 months</a:t>
            </a:r>
            <a:endParaRPr b="1" sz="1000">
              <a:solidFill>
                <a:srgbClr val="FFFFFF"/>
              </a:solidFill>
              <a:latin typeface="Roboto"/>
              <a:ea typeface="Roboto"/>
              <a:cs typeface="Roboto"/>
              <a:sym typeface="Roboto"/>
            </a:endParaRPr>
          </a:p>
        </p:txBody>
      </p:sp>
      <p:sp>
        <p:nvSpPr>
          <p:cNvPr id="543" name="Google Shape;543;p69"/>
          <p:cNvSpPr txBox="1"/>
          <p:nvPr/>
        </p:nvSpPr>
        <p:spPr>
          <a:xfrm>
            <a:off x="4643063" y="3685160"/>
            <a:ext cx="77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Phase 1</a:t>
            </a:r>
            <a:endParaRPr b="1" sz="1000">
              <a:solidFill>
                <a:srgbClr val="FFFFFF"/>
              </a:solidFill>
              <a:latin typeface="Roboto"/>
              <a:ea typeface="Roboto"/>
              <a:cs typeface="Roboto"/>
              <a:sym typeface="Roboto"/>
            </a:endParaRPr>
          </a:p>
        </p:txBody>
      </p:sp>
      <p:sp>
        <p:nvSpPr>
          <p:cNvPr id="544" name="Google Shape;544;p69"/>
          <p:cNvSpPr txBox="1"/>
          <p:nvPr/>
        </p:nvSpPr>
        <p:spPr>
          <a:xfrm>
            <a:off x="5562838" y="3685160"/>
            <a:ext cx="77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Phase 2</a:t>
            </a:r>
            <a:endParaRPr b="1" sz="1000">
              <a:solidFill>
                <a:srgbClr val="FFFFFF"/>
              </a:solidFill>
              <a:latin typeface="Roboto"/>
              <a:ea typeface="Roboto"/>
              <a:cs typeface="Roboto"/>
              <a:sym typeface="Roboto"/>
            </a:endParaRPr>
          </a:p>
        </p:txBody>
      </p:sp>
      <p:sp>
        <p:nvSpPr>
          <p:cNvPr id="545" name="Google Shape;545;p69"/>
          <p:cNvSpPr txBox="1"/>
          <p:nvPr/>
        </p:nvSpPr>
        <p:spPr>
          <a:xfrm>
            <a:off x="6491851" y="3685160"/>
            <a:ext cx="7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Phase 3</a:t>
            </a:r>
            <a:endParaRPr b="1" sz="1000">
              <a:solidFill>
                <a:srgbClr val="FFFFFF"/>
              </a:solidFill>
              <a:latin typeface="Roboto"/>
              <a:ea typeface="Roboto"/>
              <a:cs typeface="Roboto"/>
              <a:sym typeface="Roboto"/>
            </a:endParaRPr>
          </a:p>
        </p:txBody>
      </p:sp>
      <p:sp>
        <p:nvSpPr>
          <p:cNvPr id="546" name="Google Shape;546;p69"/>
          <p:cNvSpPr txBox="1"/>
          <p:nvPr/>
        </p:nvSpPr>
        <p:spPr>
          <a:xfrm>
            <a:off x="7290542" y="3685160"/>
            <a:ext cx="1541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Submission to launch</a:t>
            </a:r>
            <a:endParaRPr b="1" sz="1000">
              <a:solidFill>
                <a:srgbClr val="FFFFFF"/>
              </a:solidFill>
              <a:latin typeface="Roboto"/>
              <a:ea typeface="Roboto"/>
              <a:cs typeface="Roboto"/>
              <a:sym typeface="Roboto"/>
            </a:endParaRPr>
          </a:p>
        </p:txBody>
      </p:sp>
      <p:sp>
        <p:nvSpPr>
          <p:cNvPr id="547" name="Google Shape;547;p69"/>
          <p:cNvSpPr txBox="1"/>
          <p:nvPr/>
        </p:nvSpPr>
        <p:spPr>
          <a:xfrm>
            <a:off x="572925" y="2928223"/>
            <a:ext cx="864000" cy="675300"/>
          </a:xfrm>
          <a:prstGeom prst="rect">
            <a:avLst/>
          </a:prstGeom>
          <a:no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Disease Hypothesis &amp; Target Identification</a:t>
            </a:r>
            <a:endParaRPr b="1" sz="900">
              <a:solidFill>
                <a:schemeClr val="dk1"/>
              </a:solidFill>
              <a:latin typeface="Roboto"/>
              <a:ea typeface="Roboto"/>
              <a:cs typeface="Roboto"/>
              <a:sym typeface="Roboto"/>
            </a:endParaRPr>
          </a:p>
        </p:txBody>
      </p:sp>
      <p:sp>
        <p:nvSpPr>
          <p:cNvPr id="548" name="Google Shape;548;p69"/>
          <p:cNvSpPr txBox="1"/>
          <p:nvPr/>
        </p:nvSpPr>
        <p:spPr>
          <a:xfrm>
            <a:off x="1573075" y="2928212"/>
            <a:ext cx="830700" cy="674700"/>
          </a:xfrm>
          <a:prstGeom prst="rect">
            <a:avLst/>
          </a:prstGeom>
          <a:no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900">
                <a:solidFill>
                  <a:schemeClr val="dk1"/>
                </a:solidFill>
                <a:latin typeface="Roboto"/>
                <a:ea typeface="Roboto"/>
                <a:cs typeface="Roboto"/>
                <a:sym typeface="Roboto"/>
              </a:rPr>
              <a:t>Target-to-hit</a:t>
            </a:r>
            <a:endParaRPr sz="900">
              <a:solidFill>
                <a:schemeClr val="dk1"/>
              </a:solidFill>
              <a:latin typeface="Roboto"/>
              <a:ea typeface="Roboto"/>
              <a:cs typeface="Roboto"/>
              <a:sym typeface="Roboto"/>
            </a:endParaRPr>
          </a:p>
        </p:txBody>
      </p:sp>
      <p:sp>
        <p:nvSpPr>
          <p:cNvPr id="549" name="Google Shape;549;p69"/>
          <p:cNvSpPr txBox="1"/>
          <p:nvPr/>
        </p:nvSpPr>
        <p:spPr>
          <a:xfrm>
            <a:off x="2543822" y="2928902"/>
            <a:ext cx="804600" cy="674700"/>
          </a:xfrm>
          <a:prstGeom prst="rect">
            <a:avLst/>
          </a:prstGeom>
          <a:no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900">
                <a:solidFill>
                  <a:schemeClr val="dk1"/>
                </a:solidFill>
                <a:latin typeface="Roboto"/>
                <a:ea typeface="Roboto"/>
                <a:cs typeface="Roboto"/>
                <a:sym typeface="Roboto"/>
              </a:rPr>
              <a:t>Hit-to-lead</a:t>
            </a:r>
            <a:endParaRPr sz="900">
              <a:solidFill>
                <a:schemeClr val="dk1"/>
              </a:solidFill>
              <a:latin typeface="Roboto"/>
              <a:ea typeface="Roboto"/>
              <a:cs typeface="Roboto"/>
              <a:sym typeface="Roboto"/>
            </a:endParaRPr>
          </a:p>
        </p:txBody>
      </p:sp>
      <p:sp>
        <p:nvSpPr>
          <p:cNvPr id="550" name="Google Shape;550;p69"/>
          <p:cNvSpPr txBox="1"/>
          <p:nvPr/>
        </p:nvSpPr>
        <p:spPr>
          <a:xfrm>
            <a:off x="3494325" y="2928213"/>
            <a:ext cx="920700" cy="675300"/>
          </a:xfrm>
          <a:prstGeom prst="rect">
            <a:avLst/>
          </a:prstGeom>
          <a:no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900">
                <a:solidFill>
                  <a:schemeClr val="dk1"/>
                </a:solidFill>
                <a:latin typeface="Roboto"/>
                <a:ea typeface="Roboto"/>
                <a:cs typeface="Roboto"/>
                <a:sym typeface="Roboto"/>
              </a:rPr>
              <a:t>Lead optimization and Candidate Validation</a:t>
            </a:r>
            <a:endParaRPr sz="900">
              <a:solidFill>
                <a:schemeClr val="dk1"/>
              </a:solidFill>
              <a:latin typeface="Roboto"/>
              <a:ea typeface="Roboto"/>
              <a:cs typeface="Roboto"/>
              <a:sym typeface="Roboto"/>
            </a:endParaRPr>
          </a:p>
        </p:txBody>
      </p:sp>
      <p:sp>
        <p:nvSpPr>
          <p:cNvPr id="551" name="Google Shape;551;p69"/>
          <p:cNvSpPr txBox="1"/>
          <p:nvPr/>
        </p:nvSpPr>
        <p:spPr>
          <a:xfrm>
            <a:off x="1636475" y="2002788"/>
            <a:ext cx="2619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0B5394"/>
                </a:solidFill>
                <a:latin typeface="Roboto"/>
                <a:ea typeface="Roboto"/>
                <a:cs typeface="Roboto"/>
                <a:sym typeface="Roboto"/>
              </a:rPr>
              <a:t>Preclinical candidate Selected (PCC)</a:t>
            </a:r>
            <a:endParaRPr b="1" sz="1100">
              <a:solidFill>
                <a:srgbClr val="0B5394"/>
              </a:solidFill>
              <a:latin typeface="Roboto"/>
              <a:ea typeface="Roboto"/>
              <a:cs typeface="Roboto"/>
              <a:sym typeface="Roboto"/>
            </a:endParaRPr>
          </a:p>
        </p:txBody>
      </p:sp>
      <p:sp>
        <p:nvSpPr>
          <p:cNvPr id="552" name="Google Shape;552;p69"/>
          <p:cNvSpPr/>
          <p:nvPr/>
        </p:nvSpPr>
        <p:spPr>
          <a:xfrm>
            <a:off x="583250" y="4398939"/>
            <a:ext cx="8358000" cy="452100"/>
          </a:xfrm>
          <a:prstGeom prst="rightArrow">
            <a:avLst>
              <a:gd fmla="val 50000" name="adj1"/>
              <a:gd fmla="val 50000" name="adj2"/>
            </a:avLst>
          </a:prstGeom>
          <a:gradFill>
            <a:gsLst>
              <a:gs pos="0">
                <a:srgbClr val="434343"/>
              </a:gs>
              <a:gs pos="100000">
                <a:srgbClr val="B7B7B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53" name="Google Shape;553;p69"/>
          <p:cNvSpPr txBox="1"/>
          <p:nvPr/>
        </p:nvSpPr>
        <p:spPr>
          <a:xfrm>
            <a:off x="526550" y="4455639"/>
            <a:ext cx="1067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Up to Decades</a:t>
            </a:r>
            <a:endParaRPr b="1" sz="1000">
              <a:solidFill>
                <a:srgbClr val="FFFFFF"/>
              </a:solidFill>
              <a:latin typeface="Roboto"/>
              <a:ea typeface="Roboto"/>
              <a:cs typeface="Roboto"/>
              <a:sym typeface="Roboto"/>
            </a:endParaRPr>
          </a:p>
        </p:txBody>
      </p:sp>
      <p:sp>
        <p:nvSpPr>
          <p:cNvPr id="554" name="Google Shape;554;p69"/>
          <p:cNvSpPr txBox="1"/>
          <p:nvPr/>
        </p:nvSpPr>
        <p:spPr>
          <a:xfrm>
            <a:off x="1555825" y="4455639"/>
            <a:ext cx="7728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GB" sz="1000">
                <a:solidFill>
                  <a:srgbClr val="FFFFFF"/>
                </a:solidFill>
                <a:latin typeface="Roboto"/>
                <a:ea typeface="Roboto"/>
                <a:cs typeface="Roboto"/>
                <a:sym typeface="Roboto"/>
              </a:rPr>
              <a:t>1 year</a:t>
            </a:r>
            <a:endParaRPr sz="1000">
              <a:latin typeface="Roboto"/>
              <a:ea typeface="Roboto"/>
              <a:cs typeface="Roboto"/>
              <a:sym typeface="Roboto"/>
            </a:endParaRPr>
          </a:p>
        </p:txBody>
      </p:sp>
      <p:sp>
        <p:nvSpPr>
          <p:cNvPr id="555" name="Google Shape;555;p69"/>
          <p:cNvSpPr txBox="1"/>
          <p:nvPr/>
        </p:nvSpPr>
        <p:spPr>
          <a:xfrm>
            <a:off x="2583420" y="4455639"/>
            <a:ext cx="77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1.5 years</a:t>
            </a:r>
            <a:endParaRPr b="1" sz="1000">
              <a:solidFill>
                <a:srgbClr val="FFFFFF"/>
              </a:solidFill>
              <a:latin typeface="Roboto"/>
              <a:ea typeface="Roboto"/>
              <a:cs typeface="Roboto"/>
              <a:sym typeface="Roboto"/>
            </a:endParaRPr>
          </a:p>
        </p:txBody>
      </p:sp>
      <p:sp>
        <p:nvSpPr>
          <p:cNvPr id="556" name="Google Shape;556;p69"/>
          <p:cNvSpPr txBox="1"/>
          <p:nvPr/>
        </p:nvSpPr>
        <p:spPr>
          <a:xfrm>
            <a:off x="3611039" y="4455639"/>
            <a:ext cx="864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2 years</a:t>
            </a:r>
            <a:endParaRPr b="1" sz="1000">
              <a:solidFill>
                <a:srgbClr val="FFFFFF"/>
              </a:solidFill>
              <a:latin typeface="Roboto"/>
              <a:ea typeface="Roboto"/>
              <a:cs typeface="Roboto"/>
              <a:sym typeface="Roboto"/>
            </a:endParaRPr>
          </a:p>
        </p:txBody>
      </p:sp>
      <p:sp>
        <p:nvSpPr>
          <p:cNvPr id="557" name="Google Shape;557;p69"/>
          <p:cNvSpPr txBox="1"/>
          <p:nvPr/>
        </p:nvSpPr>
        <p:spPr>
          <a:xfrm>
            <a:off x="4643063" y="4455639"/>
            <a:ext cx="77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Phase 1</a:t>
            </a:r>
            <a:endParaRPr b="1" sz="1000">
              <a:solidFill>
                <a:srgbClr val="FFFFFF"/>
              </a:solidFill>
              <a:latin typeface="Roboto"/>
              <a:ea typeface="Roboto"/>
              <a:cs typeface="Roboto"/>
              <a:sym typeface="Roboto"/>
            </a:endParaRPr>
          </a:p>
        </p:txBody>
      </p:sp>
      <p:sp>
        <p:nvSpPr>
          <p:cNvPr id="558" name="Google Shape;558;p69"/>
          <p:cNvSpPr txBox="1"/>
          <p:nvPr/>
        </p:nvSpPr>
        <p:spPr>
          <a:xfrm>
            <a:off x="5562838" y="4455639"/>
            <a:ext cx="77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Phase 2</a:t>
            </a:r>
            <a:endParaRPr b="1" sz="1000">
              <a:solidFill>
                <a:srgbClr val="FFFFFF"/>
              </a:solidFill>
              <a:latin typeface="Roboto"/>
              <a:ea typeface="Roboto"/>
              <a:cs typeface="Roboto"/>
              <a:sym typeface="Roboto"/>
            </a:endParaRPr>
          </a:p>
        </p:txBody>
      </p:sp>
      <p:sp>
        <p:nvSpPr>
          <p:cNvPr id="559" name="Google Shape;559;p69"/>
          <p:cNvSpPr txBox="1"/>
          <p:nvPr/>
        </p:nvSpPr>
        <p:spPr>
          <a:xfrm>
            <a:off x="6491851" y="4455639"/>
            <a:ext cx="7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Phase 3</a:t>
            </a:r>
            <a:endParaRPr b="1" sz="1000">
              <a:solidFill>
                <a:srgbClr val="FFFFFF"/>
              </a:solidFill>
              <a:latin typeface="Roboto"/>
              <a:ea typeface="Roboto"/>
              <a:cs typeface="Roboto"/>
              <a:sym typeface="Roboto"/>
            </a:endParaRPr>
          </a:p>
        </p:txBody>
      </p:sp>
      <p:sp>
        <p:nvSpPr>
          <p:cNvPr id="560" name="Google Shape;560;p69"/>
          <p:cNvSpPr txBox="1"/>
          <p:nvPr/>
        </p:nvSpPr>
        <p:spPr>
          <a:xfrm>
            <a:off x="7290542" y="4455639"/>
            <a:ext cx="1541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Submission to launch</a:t>
            </a:r>
            <a:endParaRPr b="1" sz="1000">
              <a:solidFill>
                <a:srgbClr val="FFFFFF"/>
              </a:solidFill>
              <a:latin typeface="Roboto"/>
              <a:ea typeface="Roboto"/>
              <a:cs typeface="Roboto"/>
              <a:sym typeface="Roboto"/>
            </a:endParaRPr>
          </a:p>
        </p:txBody>
      </p:sp>
      <p:sp>
        <p:nvSpPr>
          <p:cNvPr id="561" name="Google Shape;561;p69"/>
          <p:cNvSpPr/>
          <p:nvPr/>
        </p:nvSpPr>
        <p:spPr>
          <a:xfrm>
            <a:off x="1607000" y="2391663"/>
            <a:ext cx="1326600" cy="321300"/>
          </a:xfrm>
          <a:prstGeom prst="rightArrow">
            <a:avLst>
              <a:gd fmla="val 50000" name="adj1"/>
              <a:gd fmla="val 50000" name="adj2"/>
            </a:avLst>
          </a:prstGeom>
          <a:gradFill>
            <a:gsLst>
              <a:gs pos="0">
                <a:srgbClr val="004488"/>
              </a:gs>
              <a:gs pos="100000">
                <a:srgbClr val="6FA8DC"/>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900">
                <a:solidFill>
                  <a:srgbClr val="FFFFFF"/>
                </a:solidFill>
                <a:latin typeface="Roboto"/>
                <a:ea typeface="Roboto"/>
                <a:cs typeface="Roboto"/>
                <a:sym typeface="Roboto"/>
              </a:rPr>
              <a:t>Insilico</a:t>
            </a:r>
            <a:endParaRPr sz="900">
              <a:solidFill>
                <a:srgbClr val="FFFFFF"/>
              </a:solidFill>
              <a:latin typeface="Roboto"/>
              <a:ea typeface="Roboto"/>
              <a:cs typeface="Roboto"/>
              <a:sym typeface="Roboto"/>
            </a:endParaRPr>
          </a:p>
        </p:txBody>
      </p:sp>
      <p:sp>
        <p:nvSpPr>
          <p:cNvPr id="562" name="Google Shape;562;p69"/>
          <p:cNvSpPr txBox="1"/>
          <p:nvPr/>
        </p:nvSpPr>
        <p:spPr>
          <a:xfrm>
            <a:off x="572925" y="4062725"/>
            <a:ext cx="864000" cy="3540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900">
                <a:solidFill>
                  <a:schemeClr val="dk2"/>
                </a:solidFill>
                <a:latin typeface="Roboto"/>
                <a:ea typeface="Roboto"/>
                <a:cs typeface="Roboto"/>
                <a:sym typeface="Roboto"/>
              </a:rPr>
              <a:t>&lt; $ 50k</a:t>
            </a:r>
            <a:endParaRPr sz="900">
              <a:solidFill>
                <a:schemeClr val="dk2"/>
              </a:solidFill>
              <a:latin typeface="Roboto"/>
              <a:ea typeface="Roboto"/>
              <a:cs typeface="Roboto"/>
              <a:sym typeface="Roboto"/>
            </a:endParaRPr>
          </a:p>
          <a:p>
            <a:pPr indent="0" lvl="0" marL="0" rtl="0" algn="ctr">
              <a:spcBef>
                <a:spcPts val="0"/>
              </a:spcBef>
              <a:spcAft>
                <a:spcPts val="0"/>
              </a:spcAft>
              <a:buNone/>
            </a:pPr>
            <a:r>
              <a:rPr b="1" lang="en-GB" sz="900">
                <a:solidFill>
                  <a:schemeClr val="dk2"/>
                </a:solidFill>
                <a:latin typeface="Roboto"/>
                <a:ea typeface="Roboto"/>
                <a:cs typeface="Roboto"/>
                <a:sym typeface="Roboto"/>
              </a:rPr>
              <a:t>N/A</a:t>
            </a:r>
            <a:endParaRPr b="1" sz="900">
              <a:solidFill>
                <a:schemeClr val="dk2"/>
              </a:solidFill>
              <a:latin typeface="Roboto"/>
              <a:ea typeface="Roboto"/>
              <a:cs typeface="Roboto"/>
              <a:sym typeface="Roboto"/>
            </a:endParaRPr>
          </a:p>
        </p:txBody>
      </p:sp>
      <p:sp>
        <p:nvSpPr>
          <p:cNvPr id="563" name="Google Shape;563;p69"/>
          <p:cNvSpPr txBox="1"/>
          <p:nvPr/>
        </p:nvSpPr>
        <p:spPr>
          <a:xfrm>
            <a:off x="1573075" y="4062762"/>
            <a:ext cx="830700" cy="3540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dk2"/>
                </a:solidFill>
                <a:latin typeface="Roboto"/>
                <a:ea typeface="Roboto"/>
                <a:cs typeface="Roboto"/>
                <a:sym typeface="Roboto"/>
              </a:rPr>
              <a:t>$ 200k</a:t>
            </a:r>
            <a:endParaRPr b="1" sz="900">
              <a:solidFill>
                <a:schemeClr val="dk2"/>
              </a:solidFill>
              <a:latin typeface="Roboto"/>
              <a:ea typeface="Roboto"/>
              <a:cs typeface="Roboto"/>
              <a:sym typeface="Roboto"/>
            </a:endParaRPr>
          </a:p>
          <a:p>
            <a:pPr indent="0" lvl="0" marL="0" rtl="0" algn="ctr">
              <a:spcBef>
                <a:spcPts val="0"/>
              </a:spcBef>
              <a:spcAft>
                <a:spcPts val="0"/>
              </a:spcAft>
              <a:buNone/>
            </a:pPr>
            <a:r>
              <a:rPr b="1" lang="en-GB" sz="900">
                <a:solidFill>
                  <a:schemeClr val="dk2"/>
                </a:solidFill>
                <a:latin typeface="Roboto"/>
                <a:ea typeface="Roboto"/>
                <a:cs typeface="Roboto"/>
                <a:sym typeface="Roboto"/>
              </a:rPr>
              <a:t>$ 94M</a:t>
            </a:r>
            <a:endParaRPr b="1" sz="900">
              <a:solidFill>
                <a:schemeClr val="dk2"/>
              </a:solidFill>
              <a:latin typeface="Roboto"/>
              <a:ea typeface="Roboto"/>
              <a:cs typeface="Roboto"/>
              <a:sym typeface="Roboto"/>
            </a:endParaRPr>
          </a:p>
        </p:txBody>
      </p:sp>
      <p:sp>
        <p:nvSpPr>
          <p:cNvPr id="564" name="Google Shape;564;p69"/>
          <p:cNvSpPr txBox="1"/>
          <p:nvPr/>
        </p:nvSpPr>
        <p:spPr>
          <a:xfrm>
            <a:off x="2543825" y="4062775"/>
            <a:ext cx="804600" cy="3540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dk2"/>
                </a:solidFill>
                <a:latin typeface="Roboto"/>
                <a:ea typeface="Roboto"/>
                <a:cs typeface="Roboto"/>
                <a:sym typeface="Roboto"/>
              </a:rPr>
              <a:t>$ 400k</a:t>
            </a:r>
            <a:endParaRPr b="1" sz="900">
              <a:solidFill>
                <a:schemeClr val="dk2"/>
              </a:solidFill>
              <a:latin typeface="Roboto"/>
              <a:ea typeface="Roboto"/>
              <a:cs typeface="Roboto"/>
              <a:sym typeface="Roboto"/>
            </a:endParaRPr>
          </a:p>
          <a:p>
            <a:pPr indent="0" lvl="0" marL="0" rtl="0" algn="ctr">
              <a:spcBef>
                <a:spcPts val="0"/>
              </a:spcBef>
              <a:spcAft>
                <a:spcPts val="0"/>
              </a:spcAft>
              <a:buNone/>
            </a:pPr>
            <a:r>
              <a:rPr b="1" lang="en-GB" sz="900">
                <a:solidFill>
                  <a:schemeClr val="dk2"/>
                </a:solidFill>
                <a:latin typeface="Roboto"/>
                <a:ea typeface="Roboto"/>
                <a:cs typeface="Roboto"/>
                <a:sym typeface="Roboto"/>
              </a:rPr>
              <a:t>$ 166M</a:t>
            </a:r>
            <a:endParaRPr b="1" sz="900">
              <a:solidFill>
                <a:schemeClr val="dk2"/>
              </a:solidFill>
              <a:latin typeface="Roboto"/>
              <a:ea typeface="Roboto"/>
              <a:cs typeface="Roboto"/>
              <a:sym typeface="Roboto"/>
            </a:endParaRPr>
          </a:p>
        </p:txBody>
      </p:sp>
      <p:sp>
        <p:nvSpPr>
          <p:cNvPr id="565" name="Google Shape;565;p69"/>
          <p:cNvSpPr txBox="1"/>
          <p:nvPr/>
        </p:nvSpPr>
        <p:spPr>
          <a:xfrm>
            <a:off x="3494325" y="4062750"/>
            <a:ext cx="920700" cy="3540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dk2"/>
                </a:solidFill>
                <a:latin typeface="Roboto"/>
                <a:ea typeface="Roboto"/>
                <a:cs typeface="Roboto"/>
                <a:sym typeface="Roboto"/>
              </a:rPr>
              <a:t>$ 200k</a:t>
            </a:r>
            <a:endParaRPr b="1" sz="900">
              <a:solidFill>
                <a:schemeClr val="dk2"/>
              </a:solidFill>
              <a:latin typeface="Roboto"/>
              <a:ea typeface="Roboto"/>
              <a:cs typeface="Roboto"/>
              <a:sym typeface="Roboto"/>
            </a:endParaRPr>
          </a:p>
          <a:p>
            <a:pPr indent="0" lvl="0" marL="0" rtl="0" algn="ctr">
              <a:spcBef>
                <a:spcPts val="0"/>
              </a:spcBef>
              <a:spcAft>
                <a:spcPts val="0"/>
              </a:spcAft>
              <a:buNone/>
            </a:pPr>
            <a:r>
              <a:rPr b="1" lang="en-GB" sz="900">
                <a:solidFill>
                  <a:schemeClr val="dk2"/>
                </a:solidFill>
                <a:latin typeface="Roboto"/>
                <a:ea typeface="Roboto"/>
                <a:cs typeface="Roboto"/>
                <a:sym typeface="Roboto"/>
              </a:rPr>
              <a:t>$ 414M</a:t>
            </a:r>
            <a:endParaRPr b="1" sz="900">
              <a:solidFill>
                <a:schemeClr val="dk2"/>
              </a:solidFill>
              <a:latin typeface="Roboto"/>
              <a:ea typeface="Roboto"/>
              <a:cs typeface="Roboto"/>
              <a:sym typeface="Roboto"/>
            </a:endParaRPr>
          </a:p>
        </p:txBody>
      </p:sp>
      <p:sp>
        <p:nvSpPr>
          <p:cNvPr id="566" name="Google Shape;566;p69"/>
          <p:cNvSpPr/>
          <p:nvPr/>
        </p:nvSpPr>
        <p:spPr>
          <a:xfrm>
            <a:off x="3006050" y="2391663"/>
            <a:ext cx="1326600" cy="321300"/>
          </a:xfrm>
          <a:prstGeom prst="rightArrow">
            <a:avLst>
              <a:gd fmla="val 50000" name="adj1"/>
              <a:gd fmla="val 50000" name="adj2"/>
            </a:avLst>
          </a:prstGeom>
          <a:gradFill>
            <a:gsLst>
              <a:gs pos="0">
                <a:srgbClr val="434343"/>
              </a:gs>
              <a:gs pos="100000">
                <a:srgbClr val="B7B7B7"/>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latin typeface="Roboto"/>
                <a:ea typeface="Roboto"/>
                <a:cs typeface="Roboto"/>
                <a:sym typeface="Roboto"/>
              </a:rPr>
              <a:t>Traditional Approach</a:t>
            </a:r>
            <a:endParaRPr sz="900">
              <a:solidFill>
                <a:srgbClr val="FFFFFF"/>
              </a:solidFill>
              <a:latin typeface="Roboto"/>
              <a:ea typeface="Roboto"/>
              <a:cs typeface="Roboto"/>
              <a:sym typeface="Roboto"/>
            </a:endParaRPr>
          </a:p>
        </p:txBody>
      </p:sp>
      <p:sp>
        <p:nvSpPr>
          <p:cNvPr id="567" name="Google Shape;567;p69"/>
          <p:cNvSpPr txBox="1"/>
          <p:nvPr/>
        </p:nvSpPr>
        <p:spPr>
          <a:xfrm>
            <a:off x="1649275" y="4959800"/>
            <a:ext cx="3000000" cy="138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en-GB" sz="900">
                <a:solidFill>
                  <a:srgbClr val="888888"/>
                </a:solidFill>
                <a:latin typeface="Roboto"/>
                <a:ea typeface="Roboto"/>
                <a:cs typeface="Roboto"/>
                <a:sym typeface="Roboto"/>
              </a:rPr>
              <a:t>Source: </a:t>
            </a:r>
            <a:r>
              <a:rPr i="1" lang="en-GB" sz="900" u="sng">
                <a:solidFill>
                  <a:srgbClr val="888888"/>
                </a:solidFill>
                <a:latin typeface="Roboto"/>
                <a:ea typeface="Roboto"/>
                <a:cs typeface="Roboto"/>
                <a:sym typeface="Roboto"/>
                <a:hlinkClick r:id="rId4">
                  <a:extLst>
                    <a:ext uri="{A12FA001-AC4F-418D-AE19-62706E023703}">
                      <ahyp:hlinkClr val="tx"/>
                    </a:ext>
                  </a:extLst>
                </a:hlinkClick>
              </a:rPr>
              <a:t>Insilico Medicine</a:t>
            </a:r>
            <a:r>
              <a:rPr lang="en-GB" sz="900">
                <a:solidFill>
                  <a:srgbClr val="888888"/>
                </a:solidFill>
                <a:uFill>
                  <a:noFill/>
                </a:uFill>
                <a:latin typeface="Roboto"/>
                <a:ea typeface="Roboto"/>
                <a:cs typeface="Roboto"/>
                <a:sym typeface="Roboto"/>
                <a:hlinkClick r:id="rId5">
                  <a:extLst>
                    <a:ext uri="{A12FA001-AC4F-418D-AE19-62706E023703}">
                      <ahyp:hlinkClr val="tx"/>
                    </a:ext>
                  </a:extLst>
                </a:hlinkClick>
              </a:rPr>
              <a:t> </a:t>
            </a:r>
            <a:endParaRPr sz="900">
              <a:solidFill>
                <a:srgbClr val="888888"/>
              </a:solidFill>
              <a:latin typeface="Roboto"/>
              <a:ea typeface="Roboto"/>
              <a:cs typeface="Roboto"/>
              <a:sym typeface="Roboto"/>
            </a:endParaRPr>
          </a:p>
        </p:txBody>
      </p:sp>
      <p:sp>
        <p:nvSpPr>
          <p:cNvPr id="568" name="Google Shape;568;p69"/>
          <p:cNvSpPr/>
          <p:nvPr/>
        </p:nvSpPr>
        <p:spPr>
          <a:xfrm rot="5400000">
            <a:off x="-1788150" y="2654500"/>
            <a:ext cx="4221000" cy="195900"/>
          </a:xfrm>
          <a:prstGeom prst="homePlate">
            <a:avLst>
              <a:gd fmla="val 0" name="adj"/>
            </a:avLst>
          </a:prstGeom>
          <a:solidFill>
            <a:srgbClr val="F3F3F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Roboto"/>
                <a:ea typeface="Roboto"/>
                <a:cs typeface="Roboto"/>
                <a:sym typeface="Roboto"/>
              </a:rPr>
              <a:t>2023</a:t>
            </a:r>
            <a:endParaRPr b="1" sz="1100">
              <a:solidFill>
                <a:schemeClr val="dk1"/>
              </a:solidFill>
              <a:latin typeface="Roboto"/>
              <a:ea typeface="Roboto"/>
              <a:cs typeface="Roboto"/>
              <a:sym typeface="Roboto"/>
            </a:endParaRPr>
          </a:p>
        </p:txBody>
      </p:sp>
      <p:sp>
        <p:nvSpPr>
          <p:cNvPr id="569" name="Google Shape;569;p69"/>
          <p:cNvSpPr txBox="1"/>
          <p:nvPr/>
        </p:nvSpPr>
        <p:spPr>
          <a:xfrm>
            <a:off x="9649000" y="1693875"/>
            <a:ext cx="4194300" cy="1716900"/>
          </a:xfrm>
          <a:prstGeom prst="rect">
            <a:avLst/>
          </a:prstGeom>
          <a:noFill/>
          <a:ln>
            <a:noFill/>
          </a:ln>
        </p:spPr>
        <p:txBody>
          <a:bodyPr anchorCtr="0" anchor="t" bIns="91425" lIns="91425" spcFirstLastPara="1" rIns="0" wrap="square" tIns="91425">
            <a:sp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When optimizing ISM001, Insilico managed to achieve increased solubility, good ADME properties, and no sign of CYP inhibition — with retained nanomolar potency. Interestingly, the optimized compounds also showed nanomolar potency against nine other targets related to fibrosis. The efficacy and a good safety of the molecule led to its nomination as a pre-clinical drug candidate in December 2020 for IND-enabling studies. The phase I clinical trial for the novel drug candidate is planned for December </a:t>
            </a:r>
            <a:r>
              <a:rPr lang="en-GB" sz="1100">
                <a:solidFill>
                  <a:schemeClr val="dk1"/>
                </a:solidFill>
                <a:latin typeface="Roboto"/>
                <a:ea typeface="Roboto"/>
                <a:cs typeface="Roboto"/>
                <a:sym typeface="Roboto"/>
              </a:rPr>
              <a:t>2021</a:t>
            </a:r>
            <a:r>
              <a:rPr lang="en-GB"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p:txBody>
      </p:sp>
      <p:sp>
        <p:nvSpPr>
          <p:cNvPr id="570" name="Google Shape;570;p69"/>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0"/>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Computer-Aided Drug Design</a:t>
            </a:r>
            <a:endParaRPr sz="1600">
              <a:solidFill>
                <a:srgbClr val="0B5394"/>
              </a:solidFill>
              <a:latin typeface="Roboto"/>
              <a:ea typeface="Roboto"/>
              <a:cs typeface="Roboto"/>
              <a:sym typeface="Roboto"/>
            </a:endParaRPr>
          </a:p>
        </p:txBody>
      </p:sp>
      <p:sp>
        <p:nvSpPr>
          <p:cNvPr id="576" name="Google Shape;576;p70"/>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577" name="Google Shape;577;p7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578" name="Google Shape;578;p70"/>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579" name="Google Shape;579;p70"/>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580" name="Google Shape;580;p70"/>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581" name="Google Shape;581;p70"/>
          <p:cNvCxnSpPr>
            <a:stCxn id="582" idx="0"/>
          </p:cNvCxnSpPr>
          <p:nvPr/>
        </p:nvCxnSpPr>
        <p:spPr>
          <a:xfrm rot="10800000">
            <a:off x="4571995" y="4243704"/>
            <a:ext cx="0" cy="102900"/>
          </a:xfrm>
          <a:prstGeom prst="straightConnector1">
            <a:avLst/>
          </a:prstGeom>
          <a:noFill/>
          <a:ln cap="flat" cmpd="sng" w="9525">
            <a:solidFill>
              <a:srgbClr val="0B5394"/>
            </a:solidFill>
            <a:prstDash val="solid"/>
            <a:round/>
            <a:headEnd len="med" w="med" type="none"/>
            <a:tailEnd len="med" w="med" type="none"/>
          </a:ln>
        </p:spPr>
      </p:cxnSp>
      <p:cxnSp>
        <p:nvCxnSpPr>
          <p:cNvPr id="583" name="Google Shape;583;p70"/>
          <p:cNvCxnSpPr>
            <a:stCxn id="584" idx="3"/>
          </p:cNvCxnSpPr>
          <p:nvPr/>
        </p:nvCxnSpPr>
        <p:spPr>
          <a:xfrm>
            <a:off x="2789313" y="3751004"/>
            <a:ext cx="618000" cy="0"/>
          </a:xfrm>
          <a:prstGeom prst="straightConnector1">
            <a:avLst/>
          </a:prstGeom>
          <a:noFill/>
          <a:ln cap="flat" cmpd="sng" w="9525">
            <a:solidFill>
              <a:srgbClr val="0B5394"/>
            </a:solidFill>
            <a:prstDash val="solid"/>
            <a:round/>
            <a:headEnd len="med" w="med" type="none"/>
            <a:tailEnd len="med" w="med" type="none"/>
          </a:ln>
        </p:spPr>
      </p:cxnSp>
      <p:cxnSp>
        <p:nvCxnSpPr>
          <p:cNvPr id="585" name="Google Shape;585;p70"/>
          <p:cNvCxnSpPr/>
          <p:nvPr/>
        </p:nvCxnSpPr>
        <p:spPr>
          <a:xfrm>
            <a:off x="5736675" y="3751004"/>
            <a:ext cx="618000" cy="0"/>
          </a:xfrm>
          <a:prstGeom prst="straightConnector1">
            <a:avLst/>
          </a:prstGeom>
          <a:noFill/>
          <a:ln cap="flat" cmpd="sng" w="9525">
            <a:solidFill>
              <a:srgbClr val="0B5394"/>
            </a:solidFill>
            <a:prstDash val="solid"/>
            <a:round/>
            <a:headEnd len="med" w="med" type="none"/>
            <a:tailEnd len="med" w="med" type="none"/>
          </a:ln>
        </p:spPr>
      </p:cxnSp>
      <p:sp>
        <p:nvSpPr>
          <p:cNvPr id="586" name="Google Shape;586;p70"/>
          <p:cNvSpPr/>
          <p:nvPr/>
        </p:nvSpPr>
        <p:spPr>
          <a:xfrm>
            <a:off x="6371288" y="2847855"/>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Screening</a:t>
            </a:r>
            <a:endParaRPr b="1" sz="1200">
              <a:solidFill>
                <a:srgbClr val="0B5394"/>
              </a:solidFill>
              <a:latin typeface="Roboto"/>
              <a:ea typeface="Roboto"/>
              <a:cs typeface="Roboto"/>
              <a:sym typeface="Roboto"/>
            </a:endParaRPr>
          </a:p>
        </p:txBody>
      </p:sp>
      <p:cxnSp>
        <p:nvCxnSpPr>
          <p:cNvPr id="587" name="Google Shape;587;p70"/>
          <p:cNvCxnSpPr/>
          <p:nvPr/>
        </p:nvCxnSpPr>
        <p:spPr>
          <a:xfrm>
            <a:off x="5961350" y="3073300"/>
            <a:ext cx="419700" cy="0"/>
          </a:xfrm>
          <a:prstGeom prst="straightConnector1">
            <a:avLst/>
          </a:prstGeom>
          <a:noFill/>
          <a:ln cap="flat" cmpd="sng" w="9525">
            <a:solidFill>
              <a:srgbClr val="0B5394"/>
            </a:solidFill>
            <a:prstDash val="solid"/>
            <a:round/>
            <a:headEnd len="med" w="med" type="none"/>
            <a:tailEnd len="med" w="med" type="none"/>
          </a:ln>
        </p:spPr>
      </p:cxnSp>
      <p:cxnSp>
        <p:nvCxnSpPr>
          <p:cNvPr id="588" name="Google Shape;588;p70"/>
          <p:cNvCxnSpPr/>
          <p:nvPr/>
        </p:nvCxnSpPr>
        <p:spPr>
          <a:xfrm>
            <a:off x="2778700" y="3073300"/>
            <a:ext cx="419700" cy="0"/>
          </a:xfrm>
          <a:prstGeom prst="straightConnector1">
            <a:avLst/>
          </a:prstGeom>
          <a:noFill/>
          <a:ln cap="flat" cmpd="sng" w="9525">
            <a:solidFill>
              <a:srgbClr val="0B5394"/>
            </a:solidFill>
            <a:prstDash val="solid"/>
            <a:round/>
            <a:headEnd len="med" w="med" type="none"/>
            <a:tailEnd len="med" w="med" type="none"/>
          </a:ln>
        </p:spPr>
      </p:cxnSp>
      <p:sp>
        <p:nvSpPr>
          <p:cNvPr id="589" name="Google Shape;589;p70"/>
          <p:cNvSpPr/>
          <p:nvPr/>
        </p:nvSpPr>
        <p:spPr>
          <a:xfrm>
            <a:off x="6371300" y="2051550"/>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Modelling</a:t>
            </a:r>
            <a:endParaRPr b="1" sz="1200">
              <a:solidFill>
                <a:srgbClr val="0B5394"/>
              </a:solidFill>
              <a:latin typeface="Roboto"/>
              <a:ea typeface="Roboto"/>
              <a:cs typeface="Roboto"/>
              <a:sym typeface="Roboto"/>
            </a:endParaRPr>
          </a:p>
        </p:txBody>
      </p:sp>
      <p:cxnSp>
        <p:nvCxnSpPr>
          <p:cNvPr id="590" name="Google Shape;590;p70"/>
          <p:cNvCxnSpPr/>
          <p:nvPr/>
        </p:nvCxnSpPr>
        <p:spPr>
          <a:xfrm>
            <a:off x="5941538" y="2296325"/>
            <a:ext cx="419700" cy="0"/>
          </a:xfrm>
          <a:prstGeom prst="straightConnector1">
            <a:avLst/>
          </a:prstGeom>
          <a:noFill/>
          <a:ln cap="flat" cmpd="sng" w="9525">
            <a:solidFill>
              <a:srgbClr val="0B5394"/>
            </a:solidFill>
            <a:prstDash val="solid"/>
            <a:round/>
            <a:headEnd len="med" w="med" type="none"/>
            <a:tailEnd len="med" w="med" type="none"/>
          </a:ln>
        </p:spPr>
      </p:cxnSp>
      <p:sp>
        <p:nvSpPr>
          <p:cNvPr id="591" name="Google Shape;591;p70"/>
          <p:cNvSpPr/>
          <p:nvPr/>
        </p:nvSpPr>
        <p:spPr>
          <a:xfrm>
            <a:off x="1517200" y="2051550"/>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De novo design</a:t>
            </a:r>
            <a:endParaRPr b="1" sz="1200">
              <a:solidFill>
                <a:srgbClr val="0B5394"/>
              </a:solidFill>
              <a:latin typeface="Roboto"/>
              <a:ea typeface="Roboto"/>
              <a:cs typeface="Roboto"/>
              <a:sym typeface="Roboto"/>
            </a:endParaRPr>
          </a:p>
        </p:txBody>
      </p:sp>
      <p:cxnSp>
        <p:nvCxnSpPr>
          <p:cNvPr id="592" name="Google Shape;592;p70"/>
          <p:cNvCxnSpPr/>
          <p:nvPr/>
        </p:nvCxnSpPr>
        <p:spPr>
          <a:xfrm>
            <a:off x="2778700" y="2288225"/>
            <a:ext cx="419700" cy="0"/>
          </a:xfrm>
          <a:prstGeom prst="straightConnector1">
            <a:avLst/>
          </a:prstGeom>
          <a:noFill/>
          <a:ln cap="flat" cmpd="sng" w="9525">
            <a:solidFill>
              <a:srgbClr val="0B5394"/>
            </a:solidFill>
            <a:prstDash val="solid"/>
            <a:round/>
            <a:headEnd len="med" w="med" type="none"/>
            <a:tailEnd len="med" w="med" type="none"/>
          </a:ln>
        </p:spPr>
      </p:cxnSp>
      <p:cxnSp>
        <p:nvCxnSpPr>
          <p:cNvPr id="593" name="Google Shape;593;p70"/>
          <p:cNvCxnSpPr/>
          <p:nvPr/>
        </p:nvCxnSpPr>
        <p:spPr>
          <a:xfrm>
            <a:off x="3444100" y="1653400"/>
            <a:ext cx="419700" cy="0"/>
          </a:xfrm>
          <a:prstGeom prst="straightConnector1">
            <a:avLst/>
          </a:prstGeom>
          <a:noFill/>
          <a:ln cap="flat" cmpd="sng" w="9525">
            <a:solidFill>
              <a:srgbClr val="0B5394"/>
            </a:solidFill>
            <a:prstDash val="solid"/>
            <a:round/>
            <a:headEnd len="med" w="med" type="none"/>
            <a:tailEnd len="med" w="med" type="none"/>
          </a:ln>
        </p:spPr>
      </p:cxnSp>
      <p:cxnSp>
        <p:nvCxnSpPr>
          <p:cNvPr id="594" name="Google Shape;594;p70"/>
          <p:cNvCxnSpPr>
            <a:endCxn id="595" idx="1"/>
          </p:cNvCxnSpPr>
          <p:nvPr/>
        </p:nvCxnSpPr>
        <p:spPr>
          <a:xfrm>
            <a:off x="5305375" y="1653400"/>
            <a:ext cx="419700" cy="0"/>
          </a:xfrm>
          <a:prstGeom prst="straightConnector1">
            <a:avLst/>
          </a:prstGeom>
          <a:noFill/>
          <a:ln cap="flat" cmpd="sng" w="9525">
            <a:solidFill>
              <a:srgbClr val="0B5394"/>
            </a:solidFill>
            <a:prstDash val="solid"/>
            <a:round/>
            <a:headEnd len="med" w="med" type="none"/>
            <a:tailEnd len="med" w="med" type="none"/>
          </a:ln>
        </p:spPr>
      </p:cxnSp>
      <p:sp>
        <p:nvSpPr>
          <p:cNvPr id="596" name="Google Shape;596;p70"/>
          <p:cNvSpPr/>
          <p:nvPr/>
        </p:nvSpPr>
        <p:spPr>
          <a:xfrm>
            <a:off x="5199938" y="1902888"/>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0"/>
          <p:cNvSpPr/>
          <p:nvPr/>
        </p:nvSpPr>
        <p:spPr>
          <a:xfrm>
            <a:off x="3801125" y="1427938"/>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0"/>
          <p:cNvSpPr/>
          <p:nvPr/>
        </p:nvSpPr>
        <p:spPr>
          <a:xfrm>
            <a:off x="3186088" y="1902888"/>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0"/>
          <p:cNvSpPr/>
          <p:nvPr/>
        </p:nvSpPr>
        <p:spPr>
          <a:xfrm>
            <a:off x="3005813" y="2675150"/>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0"/>
          <p:cNvSpPr/>
          <p:nvPr/>
        </p:nvSpPr>
        <p:spPr>
          <a:xfrm>
            <a:off x="5365513" y="2675150"/>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0"/>
          <p:cNvSpPr/>
          <p:nvPr/>
        </p:nvSpPr>
        <p:spPr>
          <a:xfrm>
            <a:off x="5001213" y="3380213"/>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0"/>
          <p:cNvSpPr/>
          <p:nvPr/>
        </p:nvSpPr>
        <p:spPr>
          <a:xfrm>
            <a:off x="3401188" y="3337450"/>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0"/>
          <p:cNvSpPr/>
          <p:nvPr/>
        </p:nvSpPr>
        <p:spPr>
          <a:xfrm>
            <a:off x="4201188" y="3548288"/>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4" name="Google Shape;604;p70"/>
          <p:cNvPicPr preferRelativeResize="0"/>
          <p:nvPr/>
        </p:nvPicPr>
        <p:blipFill>
          <a:blip r:embed="rId3">
            <a:alphaModFix/>
          </a:blip>
          <a:stretch>
            <a:fillRect/>
          </a:stretch>
        </p:blipFill>
        <p:spPr>
          <a:xfrm>
            <a:off x="5539562" y="2845871"/>
            <a:ext cx="393500" cy="393500"/>
          </a:xfrm>
          <a:prstGeom prst="rect">
            <a:avLst/>
          </a:prstGeom>
          <a:noFill/>
          <a:ln>
            <a:noFill/>
          </a:ln>
        </p:spPr>
      </p:pic>
      <p:pic>
        <p:nvPicPr>
          <p:cNvPr id="605" name="Google Shape;605;p70"/>
          <p:cNvPicPr preferRelativeResize="0"/>
          <p:nvPr/>
        </p:nvPicPr>
        <p:blipFill>
          <a:blip r:embed="rId4">
            <a:alphaModFix/>
          </a:blip>
          <a:stretch>
            <a:fillRect/>
          </a:stretch>
        </p:blipFill>
        <p:spPr>
          <a:xfrm>
            <a:off x="3975175" y="1585238"/>
            <a:ext cx="393500" cy="427004"/>
          </a:xfrm>
          <a:prstGeom prst="rect">
            <a:avLst/>
          </a:prstGeom>
          <a:noFill/>
          <a:ln>
            <a:noFill/>
          </a:ln>
        </p:spPr>
      </p:pic>
      <p:pic>
        <p:nvPicPr>
          <p:cNvPr id="606" name="Google Shape;606;p70"/>
          <p:cNvPicPr preferRelativeResize="0"/>
          <p:nvPr/>
        </p:nvPicPr>
        <p:blipFill>
          <a:blip r:embed="rId5">
            <a:alphaModFix/>
          </a:blip>
          <a:stretch>
            <a:fillRect/>
          </a:stretch>
        </p:blipFill>
        <p:spPr>
          <a:xfrm>
            <a:off x="3360138" y="2078624"/>
            <a:ext cx="393500" cy="392118"/>
          </a:xfrm>
          <a:prstGeom prst="rect">
            <a:avLst/>
          </a:prstGeom>
          <a:noFill/>
          <a:ln>
            <a:noFill/>
          </a:ln>
        </p:spPr>
      </p:pic>
      <p:pic>
        <p:nvPicPr>
          <p:cNvPr id="607" name="Google Shape;607;p70"/>
          <p:cNvPicPr preferRelativeResize="0"/>
          <p:nvPr/>
        </p:nvPicPr>
        <p:blipFill>
          <a:blip r:embed="rId6">
            <a:alphaModFix/>
          </a:blip>
          <a:stretch>
            <a:fillRect/>
          </a:stretch>
        </p:blipFill>
        <p:spPr>
          <a:xfrm>
            <a:off x="3605662" y="3494749"/>
            <a:ext cx="332652" cy="427000"/>
          </a:xfrm>
          <a:prstGeom prst="rect">
            <a:avLst/>
          </a:prstGeom>
          <a:noFill/>
          <a:ln>
            <a:noFill/>
          </a:ln>
        </p:spPr>
      </p:pic>
      <p:sp>
        <p:nvSpPr>
          <p:cNvPr id="608" name="Google Shape;608;p70"/>
          <p:cNvSpPr txBox="1"/>
          <p:nvPr/>
        </p:nvSpPr>
        <p:spPr>
          <a:xfrm>
            <a:off x="224400" y="624475"/>
            <a:ext cx="8695200" cy="5427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lang="en-GB" sz="1000">
                <a:solidFill>
                  <a:schemeClr val="dk1"/>
                </a:solidFill>
                <a:latin typeface="Roboto"/>
                <a:ea typeface="Roboto"/>
                <a:cs typeface="Roboto"/>
                <a:sym typeface="Roboto"/>
              </a:rPr>
              <a:t>Today's task for the pharma industry is to create a cheap and effective solution for drug development, companies apply various computational methods to reach that goal. </a:t>
            </a:r>
            <a:r>
              <a:rPr b="1" lang="en-GB" sz="1000">
                <a:solidFill>
                  <a:srgbClr val="0B5394"/>
                </a:solidFill>
                <a:latin typeface="Roboto"/>
                <a:ea typeface="Roboto"/>
                <a:cs typeface="Roboto"/>
                <a:sym typeface="Roboto"/>
              </a:rPr>
              <a:t>Computer-aided drug design (CADD)</a:t>
            </a:r>
            <a:r>
              <a:rPr lang="en-GB" sz="1000">
                <a:solidFill>
                  <a:schemeClr val="dk1"/>
                </a:solidFill>
                <a:latin typeface="Roboto"/>
                <a:ea typeface="Roboto"/>
                <a:cs typeface="Roboto"/>
                <a:sym typeface="Roboto"/>
              </a:rPr>
              <a:t> is a modern computational technique used in the drug discovery process to identify and develop a potential lead. CADD includes computational chemistry, molecular modeling, molecular design and rational drug design.</a:t>
            </a:r>
            <a:endParaRPr sz="1000">
              <a:solidFill>
                <a:schemeClr val="dk1"/>
              </a:solidFill>
              <a:latin typeface="Roboto"/>
              <a:ea typeface="Roboto"/>
              <a:cs typeface="Roboto"/>
              <a:sym typeface="Roboto"/>
            </a:endParaRPr>
          </a:p>
          <a:p>
            <a:pPr indent="0" lvl="0" marL="0" rtl="0" algn="just">
              <a:spcBef>
                <a:spcPts val="0"/>
              </a:spcBef>
              <a:spcAft>
                <a:spcPts val="0"/>
              </a:spcAft>
              <a:buNone/>
            </a:pPr>
            <a:r>
              <a:rPr lang="en-GB"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p:txBody>
      </p:sp>
      <p:sp>
        <p:nvSpPr>
          <p:cNvPr id="609" name="Google Shape;609;p70"/>
          <p:cNvSpPr txBox="1"/>
          <p:nvPr/>
        </p:nvSpPr>
        <p:spPr>
          <a:xfrm>
            <a:off x="2025575" y="4854200"/>
            <a:ext cx="5170800" cy="3417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900">
                <a:solidFill>
                  <a:srgbClr val="888888"/>
                </a:solidFill>
                <a:highlight>
                  <a:srgbClr val="FFFFFF"/>
                </a:highlight>
                <a:latin typeface="Roboto"/>
                <a:ea typeface="Roboto"/>
                <a:cs typeface="Roboto"/>
                <a:sym typeface="Roboto"/>
              </a:rPr>
              <a:t>Sources: </a:t>
            </a:r>
            <a:r>
              <a:rPr i="1" lang="en-GB" sz="900" u="sng">
                <a:solidFill>
                  <a:srgbClr val="888888"/>
                </a:solidFill>
                <a:highlight>
                  <a:srgbClr val="FFFFFF"/>
                </a:highlight>
                <a:latin typeface="Roboto"/>
                <a:ea typeface="Roboto"/>
                <a:cs typeface="Roboto"/>
                <a:sym typeface="Roboto"/>
                <a:hlinkClick r:id="rId7">
                  <a:extLst>
                    <a:ext uri="{A12FA001-AC4F-418D-AE19-62706E023703}">
                      <ahyp:hlinkClr val="tx"/>
                    </a:ext>
                  </a:extLst>
                </a:hlinkClick>
              </a:rPr>
              <a:t>Advantages of Structure-Based Drug Design Approaches in Neurological Disorders</a:t>
            </a:r>
            <a:r>
              <a:rPr i="1" lang="en-GB" sz="900" u="sng">
                <a:solidFill>
                  <a:srgbClr val="888888"/>
                </a:solidFill>
                <a:highlight>
                  <a:srgbClr val="FFFFFF"/>
                </a:highlight>
                <a:latin typeface="Roboto"/>
                <a:ea typeface="Roboto"/>
                <a:cs typeface="Roboto"/>
                <a:sym typeface="Roboto"/>
              </a:rPr>
              <a:t>. </a:t>
            </a:r>
            <a:endParaRPr i="1" sz="900" u="sng">
              <a:solidFill>
                <a:srgbClr val="888888"/>
              </a:solidFill>
              <a:latin typeface="Roboto"/>
              <a:ea typeface="Roboto"/>
              <a:cs typeface="Roboto"/>
              <a:sym typeface="Roboto"/>
            </a:endParaRPr>
          </a:p>
        </p:txBody>
      </p:sp>
      <p:sp>
        <p:nvSpPr>
          <p:cNvPr id="610" name="Google Shape;610;p70"/>
          <p:cNvSpPr/>
          <p:nvPr/>
        </p:nvSpPr>
        <p:spPr>
          <a:xfrm>
            <a:off x="4601275" y="1427938"/>
            <a:ext cx="741600" cy="741600"/>
          </a:xfrm>
          <a:prstGeom prst="ellipse">
            <a:avLst/>
          </a:prstGeom>
          <a:gradFill>
            <a:gsLst>
              <a:gs pos="0">
                <a:srgbClr val="0B5394"/>
              </a:gs>
              <a:gs pos="0">
                <a:srgbClr val="3D85C6"/>
              </a:gs>
              <a:gs pos="100000">
                <a:srgbClr val="1C4587"/>
              </a:gs>
            </a:gsLst>
            <a:lin ang="2700006" scaled="0"/>
          </a:gradFill>
          <a:ln cap="flat" cmpd="sng" w="38100">
            <a:solidFill>
              <a:schemeClr val="lt1"/>
            </a:solidFill>
            <a:prstDash val="solid"/>
            <a:round/>
            <a:headEnd len="sm" w="sm" type="none"/>
            <a:tailEnd len="sm" w="sm" type="none"/>
          </a:ln>
          <a:effectLst>
            <a:outerShdw blurRad="242888" rotWithShape="0" algn="bl"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1" name="Google Shape;611;p70"/>
          <p:cNvPicPr preferRelativeResize="0"/>
          <p:nvPr/>
        </p:nvPicPr>
        <p:blipFill>
          <a:blip r:embed="rId8">
            <a:alphaModFix/>
          </a:blip>
          <a:stretch>
            <a:fillRect/>
          </a:stretch>
        </p:blipFill>
        <p:spPr>
          <a:xfrm>
            <a:off x="4805750" y="1632425"/>
            <a:ext cx="332650" cy="332650"/>
          </a:xfrm>
          <a:prstGeom prst="rect">
            <a:avLst/>
          </a:prstGeom>
          <a:noFill/>
          <a:ln>
            <a:noFill/>
          </a:ln>
        </p:spPr>
      </p:pic>
      <p:pic>
        <p:nvPicPr>
          <p:cNvPr id="612" name="Google Shape;612;p70"/>
          <p:cNvPicPr preferRelativeResize="0"/>
          <p:nvPr/>
        </p:nvPicPr>
        <p:blipFill>
          <a:blip r:embed="rId9">
            <a:alphaModFix/>
          </a:blip>
          <a:stretch>
            <a:fillRect/>
          </a:stretch>
        </p:blipFill>
        <p:spPr>
          <a:xfrm>
            <a:off x="5384963" y="2090788"/>
            <a:ext cx="367800" cy="367800"/>
          </a:xfrm>
          <a:prstGeom prst="rect">
            <a:avLst/>
          </a:prstGeom>
          <a:noFill/>
          <a:ln>
            <a:noFill/>
          </a:ln>
        </p:spPr>
      </p:pic>
      <p:pic>
        <p:nvPicPr>
          <p:cNvPr id="613" name="Google Shape;613;p70"/>
          <p:cNvPicPr preferRelativeResize="0"/>
          <p:nvPr/>
        </p:nvPicPr>
        <p:blipFill>
          <a:blip r:embed="rId10">
            <a:alphaModFix/>
          </a:blip>
          <a:stretch>
            <a:fillRect/>
          </a:stretch>
        </p:blipFill>
        <p:spPr>
          <a:xfrm>
            <a:off x="5175277" y="3554277"/>
            <a:ext cx="393475" cy="393475"/>
          </a:xfrm>
          <a:prstGeom prst="rect">
            <a:avLst/>
          </a:prstGeom>
          <a:noFill/>
          <a:ln>
            <a:noFill/>
          </a:ln>
        </p:spPr>
      </p:pic>
      <p:pic>
        <p:nvPicPr>
          <p:cNvPr id="614" name="Google Shape;614;p70"/>
          <p:cNvPicPr preferRelativeResize="0"/>
          <p:nvPr/>
        </p:nvPicPr>
        <p:blipFill>
          <a:blip r:embed="rId11">
            <a:alphaModFix/>
          </a:blip>
          <a:stretch>
            <a:fillRect/>
          </a:stretch>
        </p:blipFill>
        <p:spPr>
          <a:xfrm>
            <a:off x="3163113" y="2832450"/>
            <a:ext cx="427000" cy="427000"/>
          </a:xfrm>
          <a:prstGeom prst="rect">
            <a:avLst/>
          </a:prstGeom>
          <a:noFill/>
          <a:ln>
            <a:noFill/>
          </a:ln>
        </p:spPr>
      </p:pic>
      <p:pic>
        <p:nvPicPr>
          <p:cNvPr id="615" name="Google Shape;615;p70"/>
          <p:cNvPicPr preferRelativeResize="0"/>
          <p:nvPr/>
        </p:nvPicPr>
        <p:blipFill>
          <a:blip r:embed="rId12">
            <a:alphaModFix/>
          </a:blip>
          <a:stretch>
            <a:fillRect/>
          </a:stretch>
        </p:blipFill>
        <p:spPr>
          <a:xfrm>
            <a:off x="4367077" y="3722362"/>
            <a:ext cx="393475" cy="393475"/>
          </a:xfrm>
          <a:prstGeom prst="rect">
            <a:avLst/>
          </a:prstGeom>
          <a:noFill/>
          <a:ln>
            <a:noFill/>
          </a:ln>
        </p:spPr>
      </p:pic>
      <p:sp>
        <p:nvSpPr>
          <p:cNvPr id="616" name="Google Shape;616;p70"/>
          <p:cNvSpPr/>
          <p:nvPr/>
        </p:nvSpPr>
        <p:spPr>
          <a:xfrm>
            <a:off x="4000424" y="2272438"/>
            <a:ext cx="1126800" cy="1126800"/>
          </a:xfrm>
          <a:prstGeom prst="ellipse">
            <a:avLst/>
          </a:prstGeom>
          <a:solidFill>
            <a:schemeClr val="lt1"/>
          </a:solidFill>
          <a:ln>
            <a:noFill/>
          </a:ln>
          <a:effectLst>
            <a:outerShdw blurRad="271463" rotWithShape="0" algn="bl" dist="19050">
              <a:srgbClr val="000000">
                <a:alpha val="11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300">
                <a:solidFill>
                  <a:srgbClr val="0B5394"/>
                </a:solidFill>
                <a:latin typeface="Roboto"/>
                <a:ea typeface="Roboto"/>
                <a:cs typeface="Roboto"/>
                <a:sym typeface="Roboto"/>
              </a:rPr>
              <a:t>CADD</a:t>
            </a:r>
            <a:endParaRPr b="1" sz="1300">
              <a:solidFill>
                <a:srgbClr val="0B5394"/>
              </a:solidFill>
              <a:latin typeface="Roboto"/>
              <a:ea typeface="Roboto"/>
              <a:cs typeface="Roboto"/>
              <a:sym typeface="Roboto"/>
            </a:endParaRPr>
          </a:p>
        </p:txBody>
      </p:sp>
      <p:sp>
        <p:nvSpPr>
          <p:cNvPr id="584" name="Google Shape;584;p70"/>
          <p:cNvSpPr/>
          <p:nvPr/>
        </p:nvSpPr>
        <p:spPr>
          <a:xfrm>
            <a:off x="1527813" y="3525554"/>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Discovery</a:t>
            </a:r>
            <a:endParaRPr b="1" sz="1200">
              <a:solidFill>
                <a:srgbClr val="0B5394"/>
              </a:solidFill>
              <a:latin typeface="Roboto"/>
              <a:ea typeface="Roboto"/>
              <a:cs typeface="Roboto"/>
              <a:sym typeface="Roboto"/>
            </a:endParaRPr>
          </a:p>
        </p:txBody>
      </p:sp>
      <p:sp>
        <p:nvSpPr>
          <p:cNvPr id="617" name="Google Shape;617;p70"/>
          <p:cNvSpPr/>
          <p:nvPr/>
        </p:nvSpPr>
        <p:spPr>
          <a:xfrm>
            <a:off x="2191263" y="1427950"/>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Molecule Selection</a:t>
            </a:r>
            <a:endParaRPr b="1" sz="1200">
              <a:solidFill>
                <a:srgbClr val="0B5394"/>
              </a:solidFill>
              <a:latin typeface="Roboto"/>
              <a:ea typeface="Roboto"/>
              <a:cs typeface="Roboto"/>
              <a:sym typeface="Roboto"/>
            </a:endParaRPr>
          </a:p>
        </p:txBody>
      </p:sp>
      <p:sp>
        <p:nvSpPr>
          <p:cNvPr id="618" name="Google Shape;618;p70"/>
          <p:cNvSpPr/>
          <p:nvPr/>
        </p:nvSpPr>
        <p:spPr>
          <a:xfrm>
            <a:off x="1517188" y="2847855"/>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Optimization</a:t>
            </a:r>
            <a:endParaRPr b="1" sz="1200">
              <a:solidFill>
                <a:srgbClr val="0B5394"/>
              </a:solidFill>
              <a:latin typeface="Roboto"/>
              <a:ea typeface="Roboto"/>
              <a:cs typeface="Roboto"/>
              <a:sym typeface="Roboto"/>
            </a:endParaRPr>
          </a:p>
        </p:txBody>
      </p:sp>
      <p:sp>
        <p:nvSpPr>
          <p:cNvPr id="595" name="Google Shape;595;p70"/>
          <p:cNvSpPr/>
          <p:nvPr/>
        </p:nvSpPr>
        <p:spPr>
          <a:xfrm>
            <a:off x="5725075" y="1427950"/>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Databases</a:t>
            </a:r>
            <a:endParaRPr b="1" sz="1200">
              <a:solidFill>
                <a:srgbClr val="0B5394"/>
              </a:solidFill>
              <a:latin typeface="Roboto"/>
              <a:ea typeface="Roboto"/>
              <a:cs typeface="Roboto"/>
              <a:sym typeface="Roboto"/>
            </a:endParaRPr>
          </a:p>
        </p:txBody>
      </p:sp>
      <p:sp>
        <p:nvSpPr>
          <p:cNvPr id="582" name="Google Shape;582;p70"/>
          <p:cNvSpPr/>
          <p:nvPr/>
        </p:nvSpPr>
        <p:spPr>
          <a:xfrm>
            <a:off x="3941245" y="4346604"/>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Validation</a:t>
            </a:r>
            <a:endParaRPr b="1" sz="1200">
              <a:solidFill>
                <a:srgbClr val="0B5394"/>
              </a:solidFill>
              <a:latin typeface="Roboto"/>
              <a:ea typeface="Roboto"/>
              <a:cs typeface="Roboto"/>
              <a:sym typeface="Roboto"/>
            </a:endParaRPr>
          </a:p>
        </p:txBody>
      </p:sp>
      <p:sp>
        <p:nvSpPr>
          <p:cNvPr id="619" name="Google Shape;619;p70"/>
          <p:cNvSpPr/>
          <p:nvPr/>
        </p:nvSpPr>
        <p:spPr>
          <a:xfrm>
            <a:off x="6371288" y="3525563"/>
            <a:ext cx="1261500" cy="450900"/>
          </a:xfrm>
          <a:prstGeom prst="roundRect">
            <a:avLst>
              <a:gd fmla="val 50000"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Target Identification</a:t>
            </a:r>
            <a:endParaRPr b="1" sz="1200">
              <a:solidFill>
                <a:srgbClr val="0B5394"/>
              </a:solidFill>
              <a:latin typeface="Roboto"/>
              <a:ea typeface="Roboto"/>
              <a:cs typeface="Roboto"/>
              <a:sym typeface="Roboto"/>
            </a:endParaRPr>
          </a:p>
        </p:txBody>
      </p:sp>
      <p:sp>
        <p:nvSpPr>
          <p:cNvPr id="620" name="Google Shape;620;p70"/>
          <p:cNvSpPr/>
          <p:nvPr/>
        </p:nvSpPr>
        <p:spPr>
          <a:xfrm>
            <a:off x="7718000" y="1942625"/>
            <a:ext cx="1126800" cy="707400"/>
          </a:xfrm>
          <a:prstGeom prst="rect">
            <a:avLst/>
          </a:prstGeom>
          <a:noFill/>
          <a:ln>
            <a:noFill/>
          </a:ln>
        </p:spPr>
        <p:txBody>
          <a:bodyPr anchorCtr="0" anchor="ctr" bIns="0" lIns="0" spcFirstLastPara="1" rIns="0" wrap="square" tIns="0">
            <a:noAutofit/>
          </a:bodyPr>
          <a:lstStyle/>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Homology Modelling</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Molecular Modelling</a:t>
            </a:r>
            <a:endParaRPr sz="900">
              <a:solidFill>
                <a:schemeClr val="dk1"/>
              </a:solidFill>
              <a:latin typeface="Roboto"/>
              <a:ea typeface="Roboto"/>
              <a:cs typeface="Roboto"/>
              <a:sym typeface="Roboto"/>
            </a:endParaRPr>
          </a:p>
        </p:txBody>
      </p:sp>
      <p:sp>
        <p:nvSpPr>
          <p:cNvPr id="621" name="Google Shape;621;p70"/>
          <p:cNvSpPr/>
          <p:nvPr/>
        </p:nvSpPr>
        <p:spPr>
          <a:xfrm>
            <a:off x="7718000" y="2787350"/>
            <a:ext cx="1126800" cy="707400"/>
          </a:xfrm>
          <a:prstGeom prst="rect">
            <a:avLst/>
          </a:prstGeom>
          <a:noFill/>
          <a:ln>
            <a:noFill/>
          </a:ln>
        </p:spPr>
        <p:txBody>
          <a:bodyPr anchorCtr="0" anchor="ctr" bIns="0" lIns="0" spcFirstLastPara="1" rIns="0" wrap="square" tIns="0">
            <a:noAutofit/>
          </a:bodyPr>
          <a:lstStyle/>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Structure based</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Shape based</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Pharmacophore based</a:t>
            </a:r>
            <a:endParaRPr sz="900">
              <a:solidFill>
                <a:schemeClr val="dk1"/>
              </a:solidFill>
              <a:latin typeface="Roboto"/>
              <a:ea typeface="Roboto"/>
              <a:cs typeface="Roboto"/>
              <a:sym typeface="Roboto"/>
            </a:endParaRPr>
          </a:p>
        </p:txBody>
      </p:sp>
      <p:sp>
        <p:nvSpPr>
          <p:cNvPr id="622" name="Google Shape;622;p70"/>
          <p:cNvSpPr/>
          <p:nvPr/>
        </p:nvSpPr>
        <p:spPr>
          <a:xfrm>
            <a:off x="5305375" y="4284700"/>
            <a:ext cx="1832700" cy="542700"/>
          </a:xfrm>
          <a:prstGeom prst="rect">
            <a:avLst/>
          </a:prstGeom>
          <a:noFill/>
          <a:ln>
            <a:noFill/>
          </a:ln>
        </p:spPr>
        <p:txBody>
          <a:bodyPr anchorCtr="0" anchor="ctr" bIns="0" lIns="0" spcFirstLastPara="1" rIns="0" wrap="square" tIns="0">
            <a:noAutofit/>
          </a:bodyPr>
          <a:lstStyle/>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Druggability pocket</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Compound identification</a:t>
            </a:r>
            <a:endParaRPr sz="900">
              <a:solidFill>
                <a:schemeClr val="dk1"/>
              </a:solidFill>
              <a:latin typeface="Roboto"/>
              <a:ea typeface="Roboto"/>
              <a:cs typeface="Roboto"/>
              <a:sym typeface="Roboto"/>
            </a:endParaRPr>
          </a:p>
        </p:txBody>
      </p:sp>
      <p:sp>
        <p:nvSpPr>
          <p:cNvPr id="623" name="Google Shape;623;p70"/>
          <p:cNvSpPr/>
          <p:nvPr/>
        </p:nvSpPr>
        <p:spPr>
          <a:xfrm>
            <a:off x="311700" y="2796250"/>
            <a:ext cx="1126800" cy="542700"/>
          </a:xfrm>
          <a:prstGeom prst="rect">
            <a:avLst/>
          </a:prstGeom>
          <a:noFill/>
          <a:ln>
            <a:noFill/>
          </a:ln>
        </p:spPr>
        <p:txBody>
          <a:bodyPr anchorCtr="0" anchor="ctr" bIns="0" lIns="0" spcFirstLastPara="1" rIns="0" wrap="square" tIns="0">
            <a:noAutofit/>
          </a:bodyPr>
          <a:lstStyle/>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QSAR</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Lead Optimization</a:t>
            </a:r>
            <a:endParaRPr sz="900">
              <a:solidFill>
                <a:schemeClr val="dk1"/>
              </a:solidFill>
              <a:latin typeface="Roboto"/>
              <a:ea typeface="Roboto"/>
              <a:cs typeface="Roboto"/>
              <a:sym typeface="Roboto"/>
            </a:endParaRPr>
          </a:p>
        </p:txBody>
      </p:sp>
      <p:sp>
        <p:nvSpPr>
          <p:cNvPr id="624" name="Google Shape;624;p70"/>
          <p:cNvSpPr/>
          <p:nvPr/>
        </p:nvSpPr>
        <p:spPr>
          <a:xfrm>
            <a:off x="311700" y="3519225"/>
            <a:ext cx="1126800" cy="542700"/>
          </a:xfrm>
          <a:prstGeom prst="rect">
            <a:avLst/>
          </a:prstGeom>
          <a:noFill/>
          <a:ln>
            <a:noFill/>
          </a:ln>
        </p:spPr>
        <p:txBody>
          <a:bodyPr anchorCtr="0" anchor="ctr" bIns="0" lIns="0" spcFirstLastPara="1" rIns="0" wrap="square" tIns="0">
            <a:noAutofit/>
          </a:bodyPr>
          <a:lstStyle/>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Docking and scoring</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Library design</a:t>
            </a:r>
            <a:endParaRPr sz="900">
              <a:solidFill>
                <a:schemeClr val="dk1"/>
              </a:solidFill>
              <a:latin typeface="Roboto"/>
              <a:ea typeface="Roboto"/>
              <a:cs typeface="Roboto"/>
              <a:sym typeface="Roboto"/>
            </a:endParaRPr>
          </a:p>
        </p:txBody>
      </p:sp>
      <p:sp>
        <p:nvSpPr>
          <p:cNvPr id="625" name="Google Shape;625;p70"/>
          <p:cNvSpPr/>
          <p:nvPr/>
        </p:nvSpPr>
        <p:spPr>
          <a:xfrm>
            <a:off x="949000" y="1382050"/>
            <a:ext cx="1126800" cy="542700"/>
          </a:xfrm>
          <a:prstGeom prst="rect">
            <a:avLst/>
          </a:prstGeom>
          <a:noFill/>
          <a:ln>
            <a:noFill/>
          </a:ln>
        </p:spPr>
        <p:txBody>
          <a:bodyPr anchorCtr="0" anchor="ctr" bIns="0" lIns="0" spcFirstLastPara="1" rIns="0" wrap="square" tIns="0">
            <a:noAutofit/>
          </a:bodyPr>
          <a:lstStyle/>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Affinity evaluation</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ADME estimation</a:t>
            </a:r>
            <a:endParaRPr sz="900">
              <a:solidFill>
                <a:schemeClr val="dk1"/>
              </a:solidFill>
              <a:latin typeface="Roboto"/>
              <a:ea typeface="Roboto"/>
              <a:cs typeface="Roboto"/>
              <a:sym typeface="Roboto"/>
            </a:endParaRPr>
          </a:p>
        </p:txBody>
      </p:sp>
      <p:sp>
        <p:nvSpPr>
          <p:cNvPr id="626" name="Google Shape;626;p70"/>
          <p:cNvSpPr/>
          <p:nvPr/>
        </p:nvSpPr>
        <p:spPr>
          <a:xfrm>
            <a:off x="7196400" y="1299700"/>
            <a:ext cx="1648500" cy="707400"/>
          </a:xfrm>
          <a:prstGeom prst="rect">
            <a:avLst/>
          </a:prstGeom>
          <a:noFill/>
          <a:ln>
            <a:noFill/>
          </a:ln>
        </p:spPr>
        <p:txBody>
          <a:bodyPr anchorCtr="0" anchor="ctr" bIns="0" lIns="0" spcFirstLastPara="1" rIns="0" wrap="square" tIns="0">
            <a:noAutofit/>
          </a:bodyPr>
          <a:lstStyle/>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Small molecule databases</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3D structure database</a:t>
            </a:r>
            <a:endParaRPr sz="900">
              <a:solidFill>
                <a:schemeClr val="dk1"/>
              </a:solidFill>
              <a:latin typeface="Roboto"/>
              <a:ea typeface="Roboto"/>
              <a:cs typeface="Roboto"/>
              <a:sym typeface="Roboto"/>
            </a:endParaRPr>
          </a:p>
          <a:p>
            <a:pPr indent="-129150" lvl="0" marL="144000" rtl="0" algn="l">
              <a:spcBef>
                <a:spcPts val="0"/>
              </a:spcBef>
              <a:spcAft>
                <a:spcPts val="0"/>
              </a:spcAft>
              <a:buClr>
                <a:schemeClr val="dk1"/>
              </a:buClr>
              <a:buSzPts val="900"/>
              <a:buFont typeface="Roboto"/>
              <a:buChar char="●"/>
            </a:pPr>
            <a:r>
              <a:rPr lang="en-GB" sz="900">
                <a:solidFill>
                  <a:schemeClr val="dk1"/>
                </a:solidFill>
                <a:latin typeface="Roboto"/>
                <a:ea typeface="Roboto"/>
                <a:cs typeface="Roboto"/>
                <a:sym typeface="Roboto"/>
              </a:rPr>
              <a:t>Molecular fragment database</a:t>
            </a:r>
            <a:endParaRPr sz="900">
              <a:solidFill>
                <a:schemeClr val="dk1"/>
              </a:solidFill>
              <a:latin typeface="Roboto"/>
              <a:ea typeface="Roboto"/>
              <a:cs typeface="Roboto"/>
              <a:sym typeface="Roboto"/>
            </a:endParaRPr>
          </a:p>
        </p:txBody>
      </p:sp>
      <p:sp>
        <p:nvSpPr>
          <p:cNvPr id="627" name="Google Shape;627;p70"/>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1"/>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rPr>
              <a:t>Computer-Aided Drug Design</a:t>
            </a:r>
            <a:endParaRPr sz="1600">
              <a:solidFill>
                <a:srgbClr val="0B5394"/>
              </a:solidFill>
            </a:endParaRPr>
          </a:p>
        </p:txBody>
      </p:sp>
      <p:sp>
        <p:nvSpPr>
          <p:cNvPr id="633" name="Google Shape;633;p71"/>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634" name="Google Shape;634;p71"/>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635" name="Google Shape;635;p71"/>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636" name="Google Shape;636;p71"/>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637" name="Google Shape;637;p71"/>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638" name="Google Shape;638;p71"/>
          <p:cNvSpPr/>
          <p:nvPr/>
        </p:nvSpPr>
        <p:spPr>
          <a:xfrm>
            <a:off x="224400" y="2026825"/>
            <a:ext cx="4797000" cy="2884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1"/>
          <p:cNvSpPr/>
          <p:nvPr/>
        </p:nvSpPr>
        <p:spPr>
          <a:xfrm>
            <a:off x="6045450" y="877625"/>
            <a:ext cx="2594700" cy="450900"/>
          </a:xfrm>
          <a:prstGeom prst="roundRect">
            <a:avLst>
              <a:gd fmla="val 16667"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Databases</a:t>
            </a:r>
            <a:endParaRPr b="1" sz="1200">
              <a:solidFill>
                <a:srgbClr val="0B5394"/>
              </a:solidFill>
              <a:latin typeface="Roboto"/>
              <a:ea typeface="Roboto"/>
              <a:cs typeface="Roboto"/>
              <a:sym typeface="Roboto"/>
            </a:endParaRPr>
          </a:p>
        </p:txBody>
      </p:sp>
      <p:sp>
        <p:nvSpPr>
          <p:cNvPr id="640" name="Google Shape;640;p71"/>
          <p:cNvSpPr/>
          <p:nvPr/>
        </p:nvSpPr>
        <p:spPr>
          <a:xfrm>
            <a:off x="3525438" y="601500"/>
            <a:ext cx="1836000" cy="284700"/>
          </a:xfrm>
          <a:prstGeom prst="roundRect">
            <a:avLst>
              <a:gd fmla="val 16667" name="adj"/>
            </a:avLst>
          </a:prstGeom>
          <a:gradFill>
            <a:gsLst>
              <a:gs pos="0">
                <a:srgbClr val="0B5394"/>
              </a:gs>
              <a:gs pos="0">
                <a:srgbClr val="3D85C6"/>
              </a:gs>
              <a:gs pos="100000">
                <a:srgbClr val="1C4587"/>
              </a:gs>
            </a:gsLst>
            <a:lin ang="26986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Small molecule databases</a:t>
            </a:r>
            <a:endParaRPr b="1" sz="900">
              <a:solidFill>
                <a:schemeClr val="lt1"/>
              </a:solidFill>
              <a:latin typeface="Roboto"/>
              <a:ea typeface="Roboto"/>
              <a:cs typeface="Roboto"/>
              <a:sym typeface="Roboto"/>
            </a:endParaRPr>
          </a:p>
        </p:txBody>
      </p:sp>
      <p:sp>
        <p:nvSpPr>
          <p:cNvPr id="641" name="Google Shape;641;p71"/>
          <p:cNvSpPr/>
          <p:nvPr/>
        </p:nvSpPr>
        <p:spPr>
          <a:xfrm>
            <a:off x="3525438" y="976550"/>
            <a:ext cx="1836000" cy="284700"/>
          </a:xfrm>
          <a:prstGeom prst="roundRect">
            <a:avLst>
              <a:gd fmla="val 16667" name="adj"/>
            </a:avLst>
          </a:prstGeom>
          <a:gradFill>
            <a:gsLst>
              <a:gs pos="0">
                <a:srgbClr val="0B5394"/>
              </a:gs>
              <a:gs pos="0">
                <a:srgbClr val="3D85C6"/>
              </a:gs>
              <a:gs pos="100000">
                <a:srgbClr val="1C4587"/>
              </a:gs>
            </a:gsLst>
            <a:lin ang="26986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3D structure databases</a:t>
            </a:r>
            <a:endParaRPr b="1" sz="900">
              <a:solidFill>
                <a:schemeClr val="lt1"/>
              </a:solidFill>
              <a:latin typeface="Roboto"/>
              <a:ea typeface="Roboto"/>
              <a:cs typeface="Roboto"/>
              <a:sym typeface="Roboto"/>
            </a:endParaRPr>
          </a:p>
        </p:txBody>
      </p:sp>
      <p:sp>
        <p:nvSpPr>
          <p:cNvPr id="642" name="Google Shape;642;p71"/>
          <p:cNvSpPr/>
          <p:nvPr/>
        </p:nvSpPr>
        <p:spPr>
          <a:xfrm>
            <a:off x="3525438" y="1351588"/>
            <a:ext cx="1836000" cy="284700"/>
          </a:xfrm>
          <a:prstGeom prst="roundRect">
            <a:avLst>
              <a:gd fmla="val 16667" name="adj"/>
            </a:avLst>
          </a:prstGeom>
          <a:gradFill>
            <a:gsLst>
              <a:gs pos="0">
                <a:srgbClr val="0B5394"/>
              </a:gs>
              <a:gs pos="0">
                <a:srgbClr val="3D85C6"/>
              </a:gs>
              <a:gs pos="100000">
                <a:srgbClr val="1C4587"/>
              </a:gs>
            </a:gsLst>
            <a:lin ang="26986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Molecular fragment databases</a:t>
            </a:r>
            <a:endParaRPr b="1" sz="900">
              <a:solidFill>
                <a:schemeClr val="lt1"/>
              </a:solidFill>
              <a:latin typeface="Roboto"/>
              <a:ea typeface="Roboto"/>
              <a:cs typeface="Roboto"/>
              <a:sym typeface="Roboto"/>
            </a:endParaRPr>
          </a:p>
        </p:txBody>
      </p:sp>
      <p:sp>
        <p:nvSpPr>
          <p:cNvPr id="643" name="Google Shape;643;p71"/>
          <p:cNvSpPr/>
          <p:nvPr/>
        </p:nvSpPr>
        <p:spPr>
          <a:xfrm>
            <a:off x="6000979" y="1519700"/>
            <a:ext cx="2680500" cy="450900"/>
          </a:xfrm>
          <a:prstGeom prst="roundRect">
            <a:avLst>
              <a:gd fmla="val 16667"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Structure-based virtual screening</a:t>
            </a:r>
            <a:endParaRPr b="1" sz="1200">
              <a:solidFill>
                <a:srgbClr val="0B5394"/>
              </a:solidFill>
              <a:latin typeface="Roboto"/>
              <a:ea typeface="Roboto"/>
              <a:cs typeface="Roboto"/>
              <a:sym typeface="Roboto"/>
            </a:endParaRPr>
          </a:p>
        </p:txBody>
      </p:sp>
      <p:sp>
        <p:nvSpPr>
          <p:cNvPr id="644" name="Google Shape;644;p71"/>
          <p:cNvSpPr/>
          <p:nvPr/>
        </p:nvSpPr>
        <p:spPr>
          <a:xfrm>
            <a:off x="6000975" y="2107993"/>
            <a:ext cx="2680500" cy="284700"/>
          </a:xfrm>
          <a:prstGeom prst="roundRect">
            <a:avLst>
              <a:gd fmla="val 16667" name="adj"/>
            </a:avLst>
          </a:prstGeom>
          <a:gradFill>
            <a:gsLst>
              <a:gs pos="0">
                <a:srgbClr val="0B5394"/>
              </a:gs>
              <a:gs pos="0">
                <a:srgbClr val="3D85C6"/>
              </a:gs>
              <a:gs pos="100000">
                <a:srgbClr val="1C4587"/>
              </a:gs>
            </a:gsLst>
            <a:lin ang="26986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Binding energy analysis</a:t>
            </a:r>
            <a:endParaRPr b="1" sz="900">
              <a:solidFill>
                <a:schemeClr val="lt1"/>
              </a:solidFill>
              <a:latin typeface="Roboto"/>
              <a:ea typeface="Roboto"/>
              <a:cs typeface="Roboto"/>
              <a:sym typeface="Roboto"/>
            </a:endParaRPr>
          </a:p>
        </p:txBody>
      </p:sp>
      <p:sp>
        <p:nvSpPr>
          <p:cNvPr id="645" name="Google Shape;645;p71"/>
          <p:cNvSpPr/>
          <p:nvPr/>
        </p:nvSpPr>
        <p:spPr>
          <a:xfrm>
            <a:off x="6000979" y="2601978"/>
            <a:ext cx="1152600" cy="284700"/>
          </a:xfrm>
          <a:prstGeom prst="roundRect">
            <a:avLst>
              <a:gd fmla="val 16667" name="adj"/>
            </a:avLst>
          </a:prstGeom>
          <a:gradFill>
            <a:gsLst>
              <a:gs pos="0">
                <a:srgbClr val="0B5394"/>
              </a:gs>
              <a:gs pos="0">
                <a:srgbClr val="3D85C6"/>
              </a:gs>
              <a:gs pos="100000">
                <a:srgbClr val="1C4587"/>
              </a:gs>
            </a:gsLst>
            <a:lin ang="26986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Scoring</a:t>
            </a:r>
            <a:endParaRPr b="1" sz="900">
              <a:solidFill>
                <a:schemeClr val="lt1"/>
              </a:solidFill>
              <a:latin typeface="Roboto"/>
              <a:ea typeface="Roboto"/>
              <a:cs typeface="Roboto"/>
              <a:sym typeface="Roboto"/>
            </a:endParaRPr>
          </a:p>
        </p:txBody>
      </p:sp>
      <p:sp>
        <p:nvSpPr>
          <p:cNvPr id="646" name="Google Shape;646;p71"/>
          <p:cNvSpPr/>
          <p:nvPr/>
        </p:nvSpPr>
        <p:spPr>
          <a:xfrm>
            <a:off x="7528870" y="2601985"/>
            <a:ext cx="1152600" cy="284700"/>
          </a:xfrm>
          <a:prstGeom prst="roundRect">
            <a:avLst>
              <a:gd fmla="val 16667" name="adj"/>
            </a:avLst>
          </a:prstGeom>
          <a:gradFill>
            <a:gsLst>
              <a:gs pos="0">
                <a:srgbClr val="0B5394"/>
              </a:gs>
              <a:gs pos="0">
                <a:srgbClr val="3D85C6"/>
              </a:gs>
              <a:gs pos="100000">
                <a:srgbClr val="1C4587"/>
              </a:gs>
            </a:gsLst>
            <a:lin ang="26986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Docking</a:t>
            </a:r>
            <a:endParaRPr b="1" sz="900">
              <a:solidFill>
                <a:schemeClr val="lt1"/>
              </a:solidFill>
              <a:latin typeface="Roboto"/>
              <a:ea typeface="Roboto"/>
              <a:cs typeface="Roboto"/>
              <a:sym typeface="Roboto"/>
            </a:endParaRPr>
          </a:p>
        </p:txBody>
      </p:sp>
      <p:sp>
        <p:nvSpPr>
          <p:cNvPr id="647" name="Google Shape;647;p71"/>
          <p:cNvSpPr/>
          <p:nvPr/>
        </p:nvSpPr>
        <p:spPr>
          <a:xfrm>
            <a:off x="6000975" y="3172175"/>
            <a:ext cx="2680500" cy="419400"/>
          </a:xfrm>
          <a:prstGeom prst="roundRect">
            <a:avLst>
              <a:gd fmla="val 16667"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Chemical intuition</a:t>
            </a:r>
            <a:endParaRPr b="1" sz="1200">
              <a:solidFill>
                <a:srgbClr val="0B5394"/>
              </a:solidFill>
              <a:latin typeface="Roboto"/>
              <a:ea typeface="Roboto"/>
              <a:cs typeface="Roboto"/>
              <a:sym typeface="Roboto"/>
            </a:endParaRPr>
          </a:p>
        </p:txBody>
      </p:sp>
      <p:sp>
        <p:nvSpPr>
          <p:cNvPr id="648" name="Google Shape;648;p71"/>
          <p:cNvSpPr/>
          <p:nvPr/>
        </p:nvSpPr>
        <p:spPr>
          <a:xfrm>
            <a:off x="6000975" y="3756174"/>
            <a:ext cx="2680500" cy="419400"/>
          </a:xfrm>
          <a:prstGeom prst="roundRect">
            <a:avLst>
              <a:gd fmla="val 16667" name="adj"/>
            </a:avLst>
          </a:prstGeom>
          <a:solidFill>
            <a:schemeClr val="lt1"/>
          </a:solidFill>
          <a:ln cap="flat" cmpd="sng" w="9525">
            <a:solidFill>
              <a:srgbClr val="0B5394"/>
            </a:solidFill>
            <a:prstDash val="solid"/>
            <a:round/>
            <a:headEnd len="sm" w="sm" type="none"/>
            <a:tailEnd len="sm" w="sm" type="none"/>
          </a:ln>
          <a:effectLst>
            <a:outerShdw blurRad="157163" rotWithShape="0" algn="bl" dist="19050">
              <a:srgbClr val="000000">
                <a:alpha val="1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Molecular dynamic simulation</a:t>
            </a:r>
            <a:endParaRPr b="1" sz="1200">
              <a:solidFill>
                <a:srgbClr val="0B5394"/>
              </a:solidFill>
              <a:latin typeface="Roboto"/>
              <a:ea typeface="Roboto"/>
              <a:cs typeface="Roboto"/>
              <a:sym typeface="Roboto"/>
            </a:endParaRPr>
          </a:p>
        </p:txBody>
      </p:sp>
      <p:sp>
        <p:nvSpPr>
          <p:cNvPr id="649" name="Google Shape;649;p71"/>
          <p:cNvSpPr/>
          <p:nvPr/>
        </p:nvSpPr>
        <p:spPr>
          <a:xfrm>
            <a:off x="6000975" y="4339275"/>
            <a:ext cx="2686800" cy="419400"/>
          </a:xfrm>
          <a:prstGeom prst="roundRect">
            <a:avLst>
              <a:gd fmla="val 16667" name="adj"/>
            </a:avLst>
          </a:prstGeom>
          <a:solidFill>
            <a:schemeClr val="lt1"/>
          </a:solidFill>
          <a:ln cap="flat" cmpd="sng" w="9525">
            <a:solidFill>
              <a:srgbClr val="0B5394"/>
            </a:solidFill>
            <a:prstDash val="solid"/>
            <a:round/>
            <a:headEnd len="sm" w="sm" type="none"/>
            <a:tailEnd len="sm" w="sm" type="none"/>
          </a:ln>
          <a:effectLst>
            <a:outerShdw blurRad="157163" rotWithShape="0" algn="bl" dist="19050">
              <a:srgbClr val="000000">
                <a:alpha val="1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250">
                <a:solidFill>
                  <a:srgbClr val="0B5394"/>
                </a:solidFill>
                <a:latin typeface="Roboto"/>
                <a:ea typeface="Roboto"/>
                <a:cs typeface="Roboto"/>
                <a:sym typeface="Roboto"/>
              </a:rPr>
              <a:t>Analyze the interaction of target structure and lead candidate</a:t>
            </a:r>
            <a:endParaRPr b="1" sz="1250">
              <a:solidFill>
                <a:srgbClr val="0B5394"/>
              </a:solidFill>
              <a:latin typeface="Roboto"/>
              <a:ea typeface="Roboto"/>
              <a:cs typeface="Roboto"/>
              <a:sym typeface="Roboto"/>
            </a:endParaRPr>
          </a:p>
        </p:txBody>
      </p:sp>
      <p:sp>
        <p:nvSpPr>
          <p:cNvPr id="650" name="Google Shape;650;p71"/>
          <p:cNvSpPr/>
          <p:nvPr/>
        </p:nvSpPr>
        <p:spPr>
          <a:xfrm>
            <a:off x="1608375" y="3927013"/>
            <a:ext cx="1261500" cy="450900"/>
          </a:xfrm>
          <a:prstGeom prst="roundRect">
            <a:avLst>
              <a:gd fmla="val 16667"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Modelling</a:t>
            </a:r>
            <a:endParaRPr b="1" sz="1200">
              <a:solidFill>
                <a:srgbClr val="0B5394"/>
              </a:solidFill>
              <a:latin typeface="Roboto"/>
              <a:ea typeface="Roboto"/>
              <a:cs typeface="Roboto"/>
              <a:sym typeface="Roboto"/>
            </a:endParaRPr>
          </a:p>
        </p:txBody>
      </p:sp>
      <p:sp>
        <p:nvSpPr>
          <p:cNvPr id="651" name="Google Shape;651;p71"/>
          <p:cNvSpPr/>
          <p:nvPr/>
        </p:nvSpPr>
        <p:spPr>
          <a:xfrm>
            <a:off x="868463" y="4513375"/>
            <a:ext cx="1301700" cy="284700"/>
          </a:xfrm>
          <a:prstGeom prst="roundRect">
            <a:avLst>
              <a:gd fmla="val 16667" name="adj"/>
            </a:avLst>
          </a:prstGeom>
          <a:solidFill>
            <a:srgbClr val="296A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Homology Modelling</a:t>
            </a:r>
            <a:endParaRPr b="1" sz="900">
              <a:solidFill>
                <a:schemeClr val="lt1"/>
              </a:solidFill>
              <a:latin typeface="Roboto"/>
              <a:ea typeface="Roboto"/>
              <a:cs typeface="Roboto"/>
              <a:sym typeface="Roboto"/>
            </a:endParaRPr>
          </a:p>
        </p:txBody>
      </p:sp>
      <p:sp>
        <p:nvSpPr>
          <p:cNvPr id="652" name="Google Shape;652;p71"/>
          <p:cNvSpPr/>
          <p:nvPr/>
        </p:nvSpPr>
        <p:spPr>
          <a:xfrm>
            <a:off x="2308070" y="4513375"/>
            <a:ext cx="1301700" cy="284700"/>
          </a:xfrm>
          <a:prstGeom prst="roundRect">
            <a:avLst>
              <a:gd fmla="val 16667" name="adj"/>
            </a:avLst>
          </a:prstGeom>
          <a:solidFill>
            <a:srgbClr val="296A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Molecular Modelling</a:t>
            </a:r>
            <a:endParaRPr b="1" sz="900">
              <a:solidFill>
                <a:schemeClr val="lt1"/>
              </a:solidFill>
              <a:latin typeface="Roboto"/>
              <a:ea typeface="Roboto"/>
              <a:cs typeface="Roboto"/>
              <a:sym typeface="Roboto"/>
            </a:endParaRPr>
          </a:p>
        </p:txBody>
      </p:sp>
      <p:sp>
        <p:nvSpPr>
          <p:cNvPr id="653" name="Google Shape;653;p71"/>
          <p:cNvSpPr/>
          <p:nvPr/>
        </p:nvSpPr>
        <p:spPr>
          <a:xfrm>
            <a:off x="1608375" y="3177750"/>
            <a:ext cx="1261500" cy="450900"/>
          </a:xfrm>
          <a:prstGeom prst="roundRect">
            <a:avLst>
              <a:gd fmla="val 16667"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Functional Genomics</a:t>
            </a:r>
            <a:endParaRPr b="1" sz="1200">
              <a:solidFill>
                <a:srgbClr val="0B5394"/>
              </a:solidFill>
              <a:latin typeface="Roboto"/>
              <a:ea typeface="Roboto"/>
              <a:cs typeface="Roboto"/>
              <a:sym typeface="Roboto"/>
            </a:endParaRPr>
          </a:p>
        </p:txBody>
      </p:sp>
      <p:sp>
        <p:nvSpPr>
          <p:cNvPr id="654" name="Google Shape;654;p71"/>
          <p:cNvSpPr/>
          <p:nvPr/>
        </p:nvSpPr>
        <p:spPr>
          <a:xfrm>
            <a:off x="3304800" y="3177763"/>
            <a:ext cx="1357800" cy="450900"/>
          </a:xfrm>
          <a:prstGeom prst="roundRect">
            <a:avLst>
              <a:gd fmla="val 16667"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Target protein identification</a:t>
            </a:r>
            <a:endParaRPr b="1" sz="1200">
              <a:solidFill>
                <a:srgbClr val="0B5394"/>
              </a:solidFill>
              <a:latin typeface="Roboto"/>
              <a:ea typeface="Roboto"/>
              <a:cs typeface="Roboto"/>
              <a:sym typeface="Roboto"/>
            </a:endParaRPr>
          </a:p>
        </p:txBody>
      </p:sp>
      <p:sp>
        <p:nvSpPr>
          <p:cNvPr id="655" name="Google Shape;655;p71"/>
          <p:cNvSpPr/>
          <p:nvPr/>
        </p:nvSpPr>
        <p:spPr>
          <a:xfrm>
            <a:off x="1788600" y="2224688"/>
            <a:ext cx="1357800" cy="450900"/>
          </a:xfrm>
          <a:prstGeom prst="roundRect">
            <a:avLst>
              <a:gd fmla="val 16667" name="adj"/>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Binding site prediction</a:t>
            </a:r>
            <a:endParaRPr b="1" sz="1200">
              <a:solidFill>
                <a:srgbClr val="0B5394"/>
              </a:solidFill>
              <a:latin typeface="Roboto"/>
              <a:ea typeface="Roboto"/>
              <a:cs typeface="Roboto"/>
              <a:sym typeface="Roboto"/>
            </a:endParaRPr>
          </a:p>
        </p:txBody>
      </p:sp>
      <p:cxnSp>
        <p:nvCxnSpPr>
          <p:cNvPr id="656" name="Google Shape;656;p71"/>
          <p:cNvCxnSpPr>
            <a:stCxn id="641" idx="3"/>
          </p:cNvCxnSpPr>
          <p:nvPr/>
        </p:nvCxnSpPr>
        <p:spPr>
          <a:xfrm>
            <a:off x="5361438" y="1118900"/>
            <a:ext cx="600" cy="600"/>
          </a:xfrm>
          <a:prstGeom prst="curvedConnector2">
            <a:avLst/>
          </a:prstGeom>
          <a:noFill/>
          <a:ln cap="flat" cmpd="sng" w="9525">
            <a:solidFill>
              <a:schemeClr val="dk2"/>
            </a:solidFill>
            <a:prstDash val="solid"/>
            <a:round/>
            <a:headEnd len="med" w="med" type="none"/>
            <a:tailEnd len="med" w="med" type="none"/>
          </a:ln>
        </p:spPr>
      </p:cxnSp>
      <p:cxnSp>
        <p:nvCxnSpPr>
          <p:cNvPr id="657" name="Google Shape;657;p71"/>
          <p:cNvCxnSpPr>
            <a:stCxn id="639" idx="2"/>
            <a:endCxn id="643" idx="0"/>
          </p:cNvCxnSpPr>
          <p:nvPr/>
        </p:nvCxnSpPr>
        <p:spPr>
          <a:xfrm flipH="1">
            <a:off x="7341300" y="1328525"/>
            <a:ext cx="1500" cy="191100"/>
          </a:xfrm>
          <a:prstGeom prst="straightConnector1">
            <a:avLst/>
          </a:prstGeom>
          <a:noFill/>
          <a:ln cap="flat" cmpd="sng" w="9525">
            <a:solidFill>
              <a:srgbClr val="0B5394"/>
            </a:solidFill>
            <a:prstDash val="solid"/>
            <a:round/>
            <a:headEnd len="med" w="med" type="none"/>
            <a:tailEnd len="med" w="med" type="none"/>
          </a:ln>
        </p:spPr>
      </p:cxnSp>
      <p:cxnSp>
        <p:nvCxnSpPr>
          <p:cNvPr id="658" name="Google Shape;658;p71"/>
          <p:cNvCxnSpPr>
            <a:stCxn id="647" idx="0"/>
            <a:endCxn id="644" idx="2"/>
          </p:cNvCxnSpPr>
          <p:nvPr/>
        </p:nvCxnSpPr>
        <p:spPr>
          <a:xfrm rot="10800000">
            <a:off x="7341225" y="2392775"/>
            <a:ext cx="0" cy="779400"/>
          </a:xfrm>
          <a:prstGeom prst="straightConnector1">
            <a:avLst/>
          </a:prstGeom>
          <a:noFill/>
          <a:ln cap="flat" cmpd="sng" w="9525">
            <a:solidFill>
              <a:srgbClr val="0B5394"/>
            </a:solidFill>
            <a:prstDash val="solid"/>
            <a:round/>
            <a:headEnd len="med" w="med" type="none"/>
            <a:tailEnd len="med" w="med" type="none"/>
          </a:ln>
        </p:spPr>
      </p:cxnSp>
      <p:cxnSp>
        <p:nvCxnSpPr>
          <p:cNvPr id="659" name="Google Shape;659;p71"/>
          <p:cNvCxnSpPr>
            <a:stCxn id="647" idx="2"/>
            <a:endCxn id="648" idx="0"/>
          </p:cNvCxnSpPr>
          <p:nvPr/>
        </p:nvCxnSpPr>
        <p:spPr>
          <a:xfrm>
            <a:off x="7341225" y="3591575"/>
            <a:ext cx="0" cy="164700"/>
          </a:xfrm>
          <a:prstGeom prst="straightConnector1">
            <a:avLst/>
          </a:prstGeom>
          <a:noFill/>
          <a:ln cap="flat" cmpd="sng" w="9525">
            <a:solidFill>
              <a:srgbClr val="0B5394"/>
            </a:solidFill>
            <a:prstDash val="solid"/>
            <a:round/>
            <a:headEnd len="med" w="med" type="none"/>
            <a:tailEnd len="med" w="med" type="none"/>
          </a:ln>
        </p:spPr>
      </p:cxnSp>
      <p:cxnSp>
        <p:nvCxnSpPr>
          <p:cNvPr id="660" name="Google Shape;660;p71"/>
          <p:cNvCxnSpPr>
            <a:stCxn id="648" idx="2"/>
            <a:endCxn id="649" idx="0"/>
          </p:cNvCxnSpPr>
          <p:nvPr/>
        </p:nvCxnSpPr>
        <p:spPr>
          <a:xfrm>
            <a:off x="7341225" y="4175574"/>
            <a:ext cx="3300" cy="163800"/>
          </a:xfrm>
          <a:prstGeom prst="straightConnector1">
            <a:avLst/>
          </a:prstGeom>
          <a:noFill/>
          <a:ln cap="flat" cmpd="sng" w="9525">
            <a:solidFill>
              <a:srgbClr val="0B5394"/>
            </a:solidFill>
            <a:prstDash val="solid"/>
            <a:round/>
            <a:headEnd len="med" w="med" type="none"/>
            <a:tailEnd len="med" w="med" type="none"/>
          </a:ln>
        </p:spPr>
      </p:cxnSp>
      <p:sp>
        <p:nvSpPr>
          <p:cNvPr id="661" name="Google Shape;661;p71"/>
          <p:cNvSpPr txBox="1"/>
          <p:nvPr/>
        </p:nvSpPr>
        <p:spPr>
          <a:xfrm>
            <a:off x="2096100" y="4856725"/>
            <a:ext cx="5197800" cy="3417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900">
                <a:solidFill>
                  <a:srgbClr val="888888"/>
                </a:solidFill>
                <a:highlight>
                  <a:srgbClr val="FFFFFF"/>
                </a:highlight>
                <a:latin typeface="Roboto"/>
                <a:ea typeface="Roboto"/>
                <a:cs typeface="Roboto"/>
                <a:sym typeface="Roboto"/>
              </a:rPr>
              <a:t>Sources: </a:t>
            </a:r>
            <a:r>
              <a:rPr i="1" lang="en-GB" sz="900" u="sng">
                <a:solidFill>
                  <a:srgbClr val="888888"/>
                </a:solidFill>
                <a:highlight>
                  <a:srgbClr val="FFFFFF"/>
                </a:highlight>
                <a:latin typeface="Roboto"/>
                <a:ea typeface="Roboto"/>
                <a:cs typeface="Roboto"/>
                <a:sym typeface="Roboto"/>
                <a:hlinkClick r:id="rId3">
                  <a:extLst>
                    <a:ext uri="{A12FA001-AC4F-418D-AE19-62706E023703}">
                      <ahyp:hlinkClr val="tx"/>
                    </a:ext>
                  </a:extLst>
                </a:hlinkClick>
              </a:rPr>
              <a:t>Advantages of Structure-Based Drug Design Approaches in Neurological Disorders</a:t>
            </a:r>
            <a:r>
              <a:rPr i="1" lang="en-GB" sz="900" u="sng">
                <a:solidFill>
                  <a:srgbClr val="888888"/>
                </a:solidFill>
                <a:highlight>
                  <a:srgbClr val="FFFFFF"/>
                </a:highlight>
                <a:latin typeface="Roboto"/>
                <a:ea typeface="Roboto"/>
                <a:cs typeface="Roboto"/>
                <a:sym typeface="Roboto"/>
              </a:rPr>
              <a:t>. </a:t>
            </a:r>
            <a:endParaRPr i="1" sz="900" u="sng">
              <a:solidFill>
                <a:srgbClr val="888888"/>
              </a:solidFill>
              <a:latin typeface="Roboto"/>
              <a:ea typeface="Roboto"/>
              <a:cs typeface="Roboto"/>
              <a:sym typeface="Roboto"/>
            </a:endParaRPr>
          </a:p>
        </p:txBody>
      </p:sp>
      <p:sp>
        <p:nvSpPr>
          <p:cNvPr id="662" name="Google Shape;662;p71"/>
          <p:cNvSpPr txBox="1"/>
          <p:nvPr/>
        </p:nvSpPr>
        <p:spPr>
          <a:xfrm>
            <a:off x="224400" y="599250"/>
            <a:ext cx="2922000" cy="9597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00">
                <a:solidFill>
                  <a:schemeClr val="dk1"/>
                </a:solidFill>
                <a:latin typeface="Roboto"/>
                <a:ea typeface="Roboto"/>
                <a:cs typeface="Roboto"/>
                <a:sym typeface="Roboto"/>
              </a:rPr>
              <a:t>Modern computational structure-based drug design has established novel platforms that mostly have a similar structure for testing drug candidates. The usage of AI can simplify and facilitate the drug design from filtering datasets for appropriate compounds to advanced lead modification and in silico testings. </a:t>
            </a:r>
            <a:endParaRPr sz="1000">
              <a:solidFill>
                <a:schemeClr val="dk1"/>
              </a:solidFill>
              <a:latin typeface="Roboto"/>
              <a:ea typeface="Roboto"/>
              <a:cs typeface="Roboto"/>
              <a:sym typeface="Roboto"/>
            </a:endParaRPr>
          </a:p>
        </p:txBody>
      </p:sp>
      <p:cxnSp>
        <p:nvCxnSpPr>
          <p:cNvPr id="663" name="Google Shape;663;p71"/>
          <p:cNvCxnSpPr>
            <a:stCxn id="643" idx="3"/>
            <a:endCxn id="647" idx="3"/>
          </p:cNvCxnSpPr>
          <p:nvPr/>
        </p:nvCxnSpPr>
        <p:spPr>
          <a:xfrm>
            <a:off x="8681479" y="1745150"/>
            <a:ext cx="600" cy="1636800"/>
          </a:xfrm>
          <a:prstGeom prst="bentConnector3">
            <a:avLst>
              <a:gd fmla="val 39687500" name="adj1"/>
            </a:avLst>
          </a:prstGeom>
          <a:noFill/>
          <a:ln cap="flat" cmpd="sng" w="9525">
            <a:solidFill>
              <a:srgbClr val="0B5394"/>
            </a:solidFill>
            <a:prstDash val="solid"/>
            <a:round/>
            <a:headEnd len="med" w="med" type="none"/>
            <a:tailEnd len="med" w="med" type="triangle"/>
          </a:ln>
        </p:spPr>
      </p:cxnSp>
      <p:cxnSp>
        <p:nvCxnSpPr>
          <p:cNvPr id="664" name="Google Shape;664;p71"/>
          <p:cNvCxnSpPr>
            <a:stCxn id="645" idx="2"/>
            <a:endCxn id="646" idx="2"/>
          </p:cNvCxnSpPr>
          <p:nvPr/>
        </p:nvCxnSpPr>
        <p:spPr>
          <a:xfrm flipH="1" rot="-5400000">
            <a:off x="7340929" y="2123028"/>
            <a:ext cx="600" cy="1527900"/>
          </a:xfrm>
          <a:prstGeom prst="bentConnector3">
            <a:avLst>
              <a:gd fmla="val 39688750" name="adj1"/>
            </a:avLst>
          </a:prstGeom>
          <a:noFill/>
          <a:ln cap="flat" cmpd="sng" w="9525">
            <a:solidFill>
              <a:srgbClr val="0B5394"/>
            </a:solidFill>
            <a:prstDash val="solid"/>
            <a:round/>
            <a:headEnd len="med" w="med" type="none"/>
            <a:tailEnd len="med" w="med" type="none"/>
          </a:ln>
        </p:spPr>
      </p:cxnSp>
      <p:cxnSp>
        <p:nvCxnSpPr>
          <p:cNvPr id="665" name="Google Shape;665;p71"/>
          <p:cNvCxnSpPr>
            <a:stCxn id="640" idx="3"/>
            <a:endCxn id="642" idx="3"/>
          </p:cNvCxnSpPr>
          <p:nvPr/>
        </p:nvCxnSpPr>
        <p:spPr>
          <a:xfrm>
            <a:off x="5361438" y="743850"/>
            <a:ext cx="600" cy="750000"/>
          </a:xfrm>
          <a:prstGeom prst="bentConnector3">
            <a:avLst>
              <a:gd fmla="val 39687500" name="adj1"/>
            </a:avLst>
          </a:prstGeom>
          <a:noFill/>
          <a:ln cap="flat" cmpd="sng" w="9525">
            <a:solidFill>
              <a:srgbClr val="0B5394"/>
            </a:solidFill>
            <a:prstDash val="solid"/>
            <a:round/>
            <a:headEnd len="med" w="med" type="none"/>
            <a:tailEnd len="med" w="med" type="none"/>
          </a:ln>
        </p:spPr>
      </p:cxnSp>
      <p:cxnSp>
        <p:nvCxnSpPr>
          <p:cNvPr id="666" name="Google Shape;666;p71"/>
          <p:cNvCxnSpPr>
            <a:stCxn id="641" idx="3"/>
          </p:cNvCxnSpPr>
          <p:nvPr/>
        </p:nvCxnSpPr>
        <p:spPr>
          <a:xfrm>
            <a:off x="5361438" y="1118900"/>
            <a:ext cx="684000" cy="0"/>
          </a:xfrm>
          <a:prstGeom prst="straightConnector1">
            <a:avLst/>
          </a:prstGeom>
          <a:noFill/>
          <a:ln cap="flat" cmpd="sng" w="9525">
            <a:solidFill>
              <a:srgbClr val="0B5394"/>
            </a:solidFill>
            <a:prstDash val="solid"/>
            <a:round/>
            <a:headEnd len="med" w="med" type="none"/>
            <a:tailEnd len="med" w="med" type="none"/>
          </a:ln>
        </p:spPr>
      </p:cxnSp>
      <p:cxnSp>
        <p:nvCxnSpPr>
          <p:cNvPr id="667" name="Google Shape;667;p71"/>
          <p:cNvCxnSpPr>
            <a:stCxn id="655" idx="0"/>
            <a:endCxn id="643" idx="1"/>
          </p:cNvCxnSpPr>
          <p:nvPr/>
        </p:nvCxnSpPr>
        <p:spPr>
          <a:xfrm rot="-5400000">
            <a:off x="3994500" y="218288"/>
            <a:ext cx="479400" cy="3533400"/>
          </a:xfrm>
          <a:prstGeom prst="bentConnector2">
            <a:avLst/>
          </a:prstGeom>
          <a:noFill/>
          <a:ln cap="flat" cmpd="sng" w="9525">
            <a:solidFill>
              <a:srgbClr val="0B5394"/>
            </a:solidFill>
            <a:prstDash val="solid"/>
            <a:round/>
            <a:headEnd len="med" w="med" type="none"/>
            <a:tailEnd len="med" w="med" type="triangle"/>
          </a:ln>
        </p:spPr>
      </p:cxnSp>
      <p:cxnSp>
        <p:nvCxnSpPr>
          <p:cNvPr id="668" name="Google Shape;668;p71"/>
          <p:cNvCxnSpPr>
            <a:stCxn id="650" idx="1"/>
            <a:endCxn id="655" idx="1"/>
          </p:cNvCxnSpPr>
          <p:nvPr/>
        </p:nvCxnSpPr>
        <p:spPr>
          <a:xfrm flipH="1" rot="10800000">
            <a:off x="1608375" y="2450263"/>
            <a:ext cx="180300" cy="1702200"/>
          </a:xfrm>
          <a:prstGeom prst="bentConnector3">
            <a:avLst>
              <a:gd fmla="val -132072" name="adj1"/>
            </a:avLst>
          </a:prstGeom>
          <a:noFill/>
          <a:ln cap="flat" cmpd="sng" w="9525">
            <a:solidFill>
              <a:srgbClr val="0B5394"/>
            </a:solidFill>
            <a:prstDash val="solid"/>
            <a:round/>
            <a:headEnd len="med" w="med" type="none"/>
            <a:tailEnd len="med" w="med" type="triangle"/>
          </a:ln>
        </p:spPr>
      </p:cxnSp>
      <p:cxnSp>
        <p:nvCxnSpPr>
          <p:cNvPr id="669" name="Google Shape;669;p71"/>
          <p:cNvCxnSpPr>
            <a:stCxn id="653" idx="0"/>
            <a:endCxn id="654" idx="0"/>
          </p:cNvCxnSpPr>
          <p:nvPr/>
        </p:nvCxnSpPr>
        <p:spPr>
          <a:xfrm flipH="1" rot="-5400000">
            <a:off x="3111075" y="2305800"/>
            <a:ext cx="600" cy="1744500"/>
          </a:xfrm>
          <a:prstGeom prst="bentConnector3">
            <a:avLst>
              <a:gd fmla="val -39687500" name="adj1"/>
            </a:avLst>
          </a:prstGeom>
          <a:noFill/>
          <a:ln cap="flat" cmpd="sng" w="9525">
            <a:solidFill>
              <a:srgbClr val="0B5394"/>
            </a:solidFill>
            <a:prstDash val="solid"/>
            <a:round/>
            <a:headEnd len="med" w="med" type="none"/>
            <a:tailEnd len="med" w="med" type="triangle"/>
          </a:ln>
        </p:spPr>
      </p:cxnSp>
      <p:cxnSp>
        <p:nvCxnSpPr>
          <p:cNvPr id="670" name="Google Shape;670;p71"/>
          <p:cNvCxnSpPr>
            <a:stCxn id="654" idx="2"/>
            <a:endCxn id="650" idx="3"/>
          </p:cNvCxnSpPr>
          <p:nvPr/>
        </p:nvCxnSpPr>
        <p:spPr>
          <a:xfrm rot="5400000">
            <a:off x="3164850" y="3333613"/>
            <a:ext cx="523800" cy="1113900"/>
          </a:xfrm>
          <a:prstGeom prst="bentConnector2">
            <a:avLst/>
          </a:prstGeom>
          <a:noFill/>
          <a:ln cap="flat" cmpd="sng" w="9525">
            <a:solidFill>
              <a:srgbClr val="0B5394"/>
            </a:solidFill>
            <a:prstDash val="solid"/>
            <a:round/>
            <a:headEnd len="med" w="med" type="none"/>
            <a:tailEnd len="med" w="med" type="triangle"/>
          </a:ln>
        </p:spPr>
      </p:cxnSp>
      <p:sp>
        <p:nvSpPr>
          <p:cNvPr id="671" name="Google Shape;671;p71"/>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2"/>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Application of AI for Advanced R&amp;D to Address Pharma Efficiency Challenges</a:t>
            </a:r>
            <a:endParaRPr sz="1600">
              <a:solidFill>
                <a:srgbClr val="0B5394"/>
              </a:solidFill>
              <a:latin typeface="Roboto"/>
              <a:ea typeface="Roboto"/>
              <a:cs typeface="Roboto"/>
              <a:sym typeface="Roboto"/>
            </a:endParaRPr>
          </a:p>
        </p:txBody>
      </p:sp>
      <p:sp>
        <p:nvSpPr>
          <p:cNvPr id="677" name="Google Shape;677;p72"/>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678" name="Google Shape;678;p72"/>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679" name="Google Shape;679;p72"/>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680" name="Google Shape;680;p72"/>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681" name="Google Shape;681;p72"/>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682" name="Google Shape;682;p72"/>
          <p:cNvSpPr/>
          <p:nvPr/>
        </p:nvSpPr>
        <p:spPr>
          <a:xfrm>
            <a:off x="415626" y="2512275"/>
            <a:ext cx="1812600" cy="537000"/>
          </a:xfrm>
          <a:prstGeom prst="roundRect">
            <a:avLst>
              <a:gd fmla="val 50000" name="adj"/>
            </a:avLst>
          </a:prstGeom>
          <a:solidFill>
            <a:srgbClr val="0B5394"/>
          </a:solidFill>
          <a:ln>
            <a:noFill/>
          </a:ln>
        </p:spPr>
        <p:txBody>
          <a:bodyPr anchorCtr="0" anchor="ctr" bIns="91425" lIns="54000" spcFirstLastPara="1" rIns="54000"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Clinical Trials</a:t>
            </a:r>
            <a:endParaRPr b="1" sz="1100">
              <a:solidFill>
                <a:srgbClr val="FFFFFF"/>
              </a:solidFill>
              <a:latin typeface="Roboto"/>
              <a:ea typeface="Roboto"/>
              <a:cs typeface="Roboto"/>
              <a:sym typeface="Roboto"/>
            </a:endParaRPr>
          </a:p>
        </p:txBody>
      </p:sp>
      <p:grpSp>
        <p:nvGrpSpPr>
          <p:cNvPr id="683" name="Google Shape;683;p72"/>
          <p:cNvGrpSpPr/>
          <p:nvPr/>
        </p:nvGrpSpPr>
        <p:grpSpPr>
          <a:xfrm>
            <a:off x="3700772" y="1215250"/>
            <a:ext cx="1472824" cy="1486500"/>
            <a:chOff x="3828750" y="1828500"/>
            <a:chExt cx="1486500" cy="1486500"/>
          </a:xfrm>
        </p:grpSpPr>
        <p:sp>
          <p:nvSpPr>
            <p:cNvPr id="684" name="Google Shape;684;p72"/>
            <p:cNvSpPr/>
            <p:nvPr/>
          </p:nvSpPr>
          <p:spPr>
            <a:xfrm>
              <a:off x="3828750" y="1828500"/>
              <a:ext cx="1486500" cy="14865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2"/>
            <p:cNvSpPr/>
            <p:nvPr/>
          </p:nvSpPr>
          <p:spPr>
            <a:xfrm>
              <a:off x="3996450" y="1996200"/>
              <a:ext cx="1151100" cy="1151100"/>
            </a:xfrm>
            <a:prstGeom prst="ellipse">
              <a:avLst/>
            </a:prstGeom>
            <a:solidFill>
              <a:srgbClr val="0B5394"/>
            </a:solidFill>
            <a:ln>
              <a:noFill/>
            </a:ln>
            <a:effectLst>
              <a:outerShdw blurRad="57150" rotWithShape="0" algn="bl" dir="5400000" dist="19050">
                <a:srgbClr val="000000">
                  <a:alpha val="50000"/>
                </a:srgbClr>
              </a:outerShdw>
            </a:effectLst>
          </p:spPr>
          <p:txBody>
            <a:bodyPr anchorCtr="0" anchor="ctr" bIns="91425" lIns="18000" spcFirstLastPara="1" rIns="18000"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AI for Advanced R&amp;D</a:t>
              </a:r>
              <a:endParaRPr b="1" sz="1100">
                <a:solidFill>
                  <a:srgbClr val="FFFFFF"/>
                </a:solidFill>
                <a:latin typeface="Roboto"/>
                <a:ea typeface="Roboto"/>
                <a:cs typeface="Roboto"/>
                <a:sym typeface="Roboto"/>
              </a:endParaRPr>
            </a:p>
          </p:txBody>
        </p:sp>
      </p:grpSp>
      <p:sp>
        <p:nvSpPr>
          <p:cNvPr id="686" name="Google Shape;686;p72"/>
          <p:cNvSpPr/>
          <p:nvPr/>
        </p:nvSpPr>
        <p:spPr>
          <a:xfrm>
            <a:off x="390728" y="678250"/>
            <a:ext cx="1812600" cy="537000"/>
          </a:xfrm>
          <a:prstGeom prst="roundRect">
            <a:avLst>
              <a:gd fmla="val 50000" name="adj"/>
            </a:avLst>
          </a:prstGeom>
          <a:solidFill>
            <a:srgbClr val="0B5394"/>
          </a:solidFill>
          <a:ln>
            <a:noFill/>
          </a:ln>
        </p:spPr>
        <p:txBody>
          <a:bodyPr anchorCtr="0" anchor="ctr" bIns="91425" lIns="54000" spcFirstLastPara="1" rIns="54000" wrap="square" tIns="91425">
            <a:noAutofit/>
          </a:bodyPr>
          <a:lstStyle/>
          <a:p>
            <a:pPr indent="0" lvl="0" marL="0" rtl="0" algn="ctr">
              <a:spcBef>
                <a:spcPts val="0"/>
              </a:spcBef>
              <a:spcAft>
                <a:spcPts val="300"/>
              </a:spcAft>
              <a:buNone/>
            </a:pPr>
            <a:r>
              <a:rPr b="1" lang="en-GB" sz="1000">
                <a:solidFill>
                  <a:srgbClr val="FFFFFF"/>
                </a:solidFill>
                <a:latin typeface="Roboto"/>
                <a:ea typeface="Roboto"/>
                <a:cs typeface="Roboto"/>
                <a:sym typeface="Roboto"/>
              </a:rPr>
              <a:t>Target Discovery and Early Drug Discovery </a:t>
            </a:r>
            <a:endParaRPr b="1" sz="1100">
              <a:solidFill>
                <a:srgbClr val="FFFFFF"/>
              </a:solidFill>
              <a:latin typeface="Roboto"/>
              <a:ea typeface="Roboto"/>
              <a:cs typeface="Roboto"/>
              <a:sym typeface="Roboto"/>
            </a:endParaRPr>
          </a:p>
        </p:txBody>
      </p:sp>
      <p:sp>
        <p:nvSpPr>
          <p:cNvPr id="687" name="Google Shape;687;p72"/>
          <p:cNvSpPr/>
          <p:nvPr/>
        </p:nvSpPr>
        <p:spPr>
          <a:xfrm>
            <a:off x="6646120" y="678250"/>
            <a:ext cx="1812600" cy="537000"/>
          </a:xfrm>
          <a:prstGeom prst="roundRect">
            <a:avLst>
              <a:gd fmla="val 50000" name="adj"/>
            </a:avLst>
          </a:prstGeom>
          <a:solidFill>
            <a:srgbClr val="0B5394"/>
          </a:solidFill>
          <a:ln>
            <a:noFill/>
          </a:ln>
        </p:spPr>
        <p:txBody>
          <a:bodyPr anchorCtr="0" anchor="ctr" bIns="91425" lIns="54000" spcFirstLastPara="1" rIns="54000" wrap="square" tIns="91425">
            <a:noAutofit/>
          </a:bodyPr>
          <a:lstStyle/>
          <a:p>
            <a:pPr indent="0" lvl="0" marL="0" rtl="0" algn="ctr">
              <a:lnSpc>
                <a:spcPct val="90000"/>
              </a:lnSpc>
              <a:spcBef>
                <a:spcPts val="0"/>
              </a:spcBef>
              <a:spcAft>
                <a:spcPts val="0"/>
              </a:spcAft>
              <a:buNone/>
            </a:pPr>
            <a:r>
              <a:rPr b="1" lang="en-GB" sz="1100">
                <a:solidFill>
                  <a:srgbClr val="FFFFFF"/>
                </a:solidFill>
                <a:latin typeface="Roboto"/>
                <a:ea typeface="Roboto"/>
                <a:cs typeface="Roboto"/>
                <a:sym typeface="Roboto"/>
              </a:rPr>
              <a:t>Aggregation and Synthesis of Information</a:t>
            </a:r>
            <a:endParaRPr b="1" sz="1100">
              <a:solidFill>
                <a:srgbClr val="FFFFFF"/>
              </a:solidFill>
              <a:latin typeface="Roboto"/>
              <a:ea typeface="Roboto"/>
              <a:cs typeface="Roboto"/>
              <a:sym typeface="Roboto"/>
            </a:endParaRPr>
          </a:p>
        </p:txBody>
      </p:sp>
      <p:sp>
        <p:nvSpPr>
          <p:cNvPr id="688" name="Google Shape;688;p72"/>
          <p:cNvSpPr/>
          <p:nvPr/>
        </p:nvSpPr>
        <p:spPr>
          <a:xfrm>
            <a:off x="6759723" y="2545325"/>
            <a:ext cx="1812600" cy="537000"/>
          </a:xfrm>
          <a:prstGeom prst="roundRect">
            <a:avLst>
              <a:gd fmla="val 50000" name="adj"/>
            </a:avLst>
          </a:prstGeom>
          <a:solidFill>
            <a:srgbClr val="0B5394"/>
          </a:solidFill>
          <a:ln>
            <a:noFill/>
          </a:ln>
        </p:spPr>
        <p:txBody>
          <a:bodyPr anchorCtr="0" anchor="ctr" bIns="91425" lIns="54000" spcFirstLastPara="1" rIns="54000"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Repurposing of Existing Drugs</a:t>
            </a:r>
            <a:endParaRPr b="1" sz="1100">
              <a:solidFill>
                <a:srgbClr val="FFFFFF"/>
              </a:solidFill>
              <a:latin typeface="Roboto"/>
              <a:ea typeface="Roboto"/>
              <a:cs typeface="Roboto"/>
              <a:sym typeface="Roboto"/>
            </a:endParaRPr>
          </a:p>
        </p:txBody>
      </p:sp>
      <p:sp>
        <p:nvSpPr>
          <p:cNvPr id="689" name="Google Shape;689;p72"/>
          <p:cNvSpPr/>
          <p:nvPr/>
        </p:nvSpPr>
        <p:spPr>
          <a:xfrm>
            <a:off x="3531176" y="2962513"/>
            <a:ext cx="1812000" cy="537000"/>
          </a:xfrm>
          <a:prstGeom prst="roundRect">
            <a:avLst>
              <a:gd fmla="val 50000" name="adj"/>
            </a:avLst>
          </a:prstGeom>
          <a:solidFill>
            <a:srgbClr val="0B5394"/>
          </a:solidFill>
          <a:ln>
            <a:noFill/>
          </a:ln>
        </p:spPr>
        <p:txBody>
          <a:bodyPr anchorCtr="0" anchor="ctr" bIns="91425" lIns="54000" spcFirstLastPara="1" rIns="54000"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Design and Processing of Preclinical Experiments</a:t>
            </a:r>
            <a:endParaRPr b="1" sz="1100">
              <a:solidFill>
                <a:srgbClr val="FFFFFF"/>
              </a:solidFill>
              <a:latin typeface="Roboto"/>
              <a:ea typeface="Roboto"/>
              <a:cs typeface="Roboto"/>
              <a:sym typeface="Roboto"/>
            </a:endParaRPr>
          </a:p>
        </p:txBody>
      </p:sp>
      <p:cxnSp>
        <p:nvCxnSpPr>
          <p:cNvPr id="690" name="Google Shape;690;p72"/>
          <p:cNvCxnSpPr>
            <a:stCxn id="684" idx="4"/>
            <a:endCxn id="689" idx="0"/>
          </p:cNvCxnSpPr>
          <p:nvPr/>
        </p:nvCxnSpPr>
        <p:spPr>
          <a:xfrm>
            <a:off x="4437184" y="2701750"/>
            <a:ext cx="0" cy="260700"/>
          </a:xfrm>
          <a:prstGeom prst="straightConnector1">
            <a:avLst/>
          </a:prstGeom>
          <a:noFill/>
          <a:ln cap="flat" cmpd="sng" w="9525">
            <a:solidFill>
              <a:srgbClr val="0D5394"/>
            </a:solidFill>
            <a:prstDash val="solid"/>
            <a:round/>
            <a:headEnd len="med" w="med" type="none"/>
            <a:tailEnd len="med" w="med" type="none"/>
          </a:ln>
        </p:spPr>
      </p:cxnSp>
      <p:sp>
        <p:nvSpPr>
          <p:cNvPr id="691" name="Google Shape;691;p72"/>
          <p:cNvSpPr/>
          <p:nvPr/>
        </p:nvSpPr>
        <p:spPr>
          <a:xfrm>
            <a:off x="431700" y="1246025"/>
            <a:ext cx="2470200" cy="942300"/>
          </a:xfrm>
          <a:prstGeom prst="rect">
            <a:avLst/>
          </a:prstGeom>
          <a:noFill/>
          <a:ln>
            <a:noFill/>
          </a:ln>
        </p:spPr>
        <p:txBody>
          <a:bodyPr anchorCtr="0" anchor="t" bIns="36000" lIns="36000" spcFirstLastPara="1" rIns="36000" wrap="square" tIns="36000">
            <a:noAutofit/>
          </a:bodyPr>
          <a:lstStyle/>
          <a:p>
            <a:pPr indent="0" lvl="0" marL="0" rtl="0" algn="l">
              <a:lnSpc>
                <a:spcPct val="90000"/>
              </a:lnSpc>
              <a:spcBef>
                <a:spcPts val="0"/>
              </a:spcBef>
              <a:spcAft>
                <a:spcPts val="0"/>
              </a:spcAft>
              <a:buNone/>
            </a:pPr>
            <a:r>
              <a:rPr b="1" lang="en-GB" sz="1000">
                <a:solidFill>
                  <a:srgbClr val="0B5394"/>
                </a:solidFill>
                <a:latin typeface="Roboto"/>
                <a:ea typeface="Roboto"/>
                <a:cs typeface="Roboto"/>
                <a:sym typeface="Roboto"/>
              </a:rPr>
              <a:t>Accelerated development of new drugs and targets identification</a:t>
            </a:r>
            <a:endParaRPr sz="1000">
              <a:solidFill>
                <a:srgbClr val="0B5394"/>
              </a:solidFill>
              <a:latin typeface="Roboto"/>
              <a:ea typeface="Roboto"/>
              <a:cs typeface="Roboto"/>
              <a:sym typeface="Roboto"/>
            </a:endParaRPr>
          </a:p>
          <a:p>
            <a:pPr indent="-135500" lvl="0" marL="144000" marR="0" rtl="0" algn="l">
              <a:lnSpc>
                <a:spcPct val="100000"/>
              </a:lnSpc>
              <a:spcBef>
                <a:spcPts val="40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Identify novel drug candidates</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Analyze data from patient samples </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Predict pharmacological properties </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Simplify protein design</a:t>
            </a:r>
            <a:endParaRPr sz="1000">
              <a:solidFill>
                <a:srgbClr val="0B5394"/>
              </a:solidFill>
              <a:latin typeface="Roboto"/>
              <a:ea typeface="Roboto"/>
              <a:cs typeface="Roboto"/>
              <a:sym typeface="Roboto"/>
            </a:endParaRPr>
          </a:p>
        </p:txBody>
      </p:sp>
      <p:cxnSp>
        <p:nvCxnSpPr>
          <p:cNvPr id="692" name="Google Shape;692;p72"/>
          <p:cNvCxnSpPr>
            <a:stCxn id="686" idx="3"/>
            <a:endCxn id="684" idx="1"/>
          </p:cNvCxnSpPr>
          <p:nvPr/>
        </p:nvCxnSpPr>
        <p:spPr>
          <a:xfrm>
            <a:off x="2203328" y="946750"/>
            <a:ext cx="1713000" cy="486300"/>
          </a:xfrm>
          <a:prstGeom prst="bentConnector2">
            <a:avLst/>
          </a:prstGeom>
          <a:noFill/>
          <a:ln cap="flat" cmpd="sng" w="9525">
            <a:solidFill>
              <a:srgbClr val="0D5394"/>
            </a:solidFill>
            <a:prstDash val="solid"/>
            <a:round/>
            <a:headEnd len="med" w="med" type="none"/>
            <a:tailEnd len="med" w="med" type="none"/>
          </a:ln>
        </p:spPr>
      </p:cxnSp>
      <p:cxnSp>
        <p:nvCxnSpPr>
          <p:cNvPr id="693" name="Google Shape;693;p72"/>
          <p:cNvCxnSpPr>
            <a:stCxn id="687" idx="1"/>
            <a:endCxn id="684" idx="7"/>
          </p:cNvCxnSpPr>
          <p:nvPr/>
        </p:nvCxnSpPr>
        <p:spPr>
          <a:xfrm flipH="1">
            <a:off x="4958020" y="946750"/>
            <a:ext cx="1688100" cy="486300"/>
          </a:xfrm>
          <a:prstGeom prst="bentConnector2">
            <a:avLst/>
          </a:prstGeom>
          <a:noFill/>
          <a:ln cap="flat" cmpd="sng" w="9525">
            <a:solidFill>
              <a:srgbClr val="0B5394"/>
            </a:solidFill>
            <a:prstDash val="solid"/>
            <a:round/>
            <a:headEnd len="med" w="med" type="none"/>
            <a:tailEnd len="med" w="med" type="none"/>
          </a:ln>
        </p:spPr>
      </p:cxnSp>
      <p:sp>
        <p:nvSpPr>
          <p:cNvPr id="694" name="Google Shape;694;p72"/>
          <p:cNvSpPr/>
          <p:nvPr/>
        </p:nvSpPr>
        <p:spPr>
          <a:xfrm>
            <a:off x="6579070" y="1233200"/>
            <a:ext cx="2385600" cy="1233000"/>
          </a:xfrm>
          <a:prstGeom prst="rect">
            <a:avLst/>
          </a:prstGeom>
          <a:noFill/>
          <a:ln>
            <a:noFill/>
          </a:ln>
        </p:spPr>
        <p:txBody>
          <a:bodyPr anchorCtr="0" anchor="t" bIns="36000" lIns="36000" spcFirstLastPara="1" rIns="36000" wrap="square" tIns="3600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Time- and resources-efficient information management</a:t>
            </a:r>
            <a:endParaRPr sz="1000">
              <a:solidFill>
                <a:srgbClr val="0B5394"/>
              </a:solidFill>
              <a:latin typeface="Roboto"/>
              <a:ea typeface="Roboto"/>
              <a:cs typeface="Roboto"/>
              <a:sym typeface="Roboto"/>
            </a:endParaRPr>
          </a:p>
          <a:p>
            <a:pPr indent="-292100" lvl="0" marL="457200" rtl="0" algn="l">
              <a:spcBef>
                <a:spcPts val="40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Generate insights from thousands  </a:t>
            </a:r>
            <a:br>
              <a:rPr lang="en-GB" sz="1000">
                <a:solidFill>
                  <a:srgbClr val="0B5394"/>
                </a:solidFill>
                <a:latin typeface="Roboto"/>
                <a:ea typeface="Roboto"/>
                <a:cs typeface="Roboto"/>
                <a:sym typeface="Roboto"/>
              </a:rPr>
            </a:br>
            <a:r>
              <a:rPr lang="en-GB" sz="1000">
                <a:solidFill>
                  <a:srgbClr val="0B5394"/>
                </a:solidFill>
                <a:latin typeface="Roboto"/>
                <a:ea typeface="Roboto"/>
                <a:cs typeface="Roboto"/>
                <a:sym typeface="Roboto"/>
              </a:rPr>
              <a:t>of unrelated data sources</a:t>
            </a:r>
            <a:endParaRPr sz="1000">
              <a:solidFill>
                <a:srgbClr val="0B5394"/>
              </a:solidFill>
              <a:latin typeface="Roboto"/>
              <a:ea typeface="Roboto"/>
              <a:cs typeface="Roboto"/>
              <a:sym typeface="Roboto"/>
            </a:endParaRPr>
          </a:p>
          <a:p>
            <a:pPr indent="-292100" lvl="0" marL="457200" rtl="0" algn="l">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Improve decision-making</a:t>
            </a:r>
            <a:endParaRPr sz="1000">
              <a:solidFill>
                <a:srgbClr val="0B5394"/>
              </a:solidFill>
              <a:latin typeface="Roboto"/>
              <a:ea typeface="Roboto"/>
              <a:cs typeface="Roboto"/>
              <a:sym typeface="Roboto"/>
            </a:endParaRPr>
          </a:p>
          <a:p>
            <a:pPr indent="-292100" lvl="0" marL="457200" rtl="0" algn="l">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Eliminate blind spots in research</a:t>
            </a:r>
            <a:endParaRPr b="1" sz="1000">
              <a:solidFill>
                <a:srgbClr val="0B5394"/>
              </a:solidFill>
              <a:latin typeface="Roboto"/>
              <a:ea typeface="Roboto"/>
              <a:cs typeface="Roboto"/>
              <a:sym typeface="Roboto"/>
            </a:endParaRPr>
          </a:p>
        </p:txBody>
      </p:sp>
      <p:cxnSp>
        <p:nvCxnSpPr>
          <p:cNvPr id="695" name="Google Shape;695;p72"/>
          <p:cNvCxnSpPr>
            <a:stCxn id="688" idx="1"/>
            <a:endCxn id="684" idx="5"/>
          </p:cNvCxnSpPr>
          <p:nvPr/>
        </p:nvCxnSpPr>
        <p:spPr>
          <a:xfrm rot="10800000">
            <a:off x="4957923" y="2484125"/>
            <a:ext cx="1801800" cy="329700"/>
          </a:xfrm>
          <a:prstGeom prst="bentConnector2">
            <a:avLst/>
          </a:prstGeom>
          <a:noFill/>
          <a:ln cap="flat" cmpd="sng" w="9525">
            <a:solidFill>
              <a:srgbClr val="0B5394"/>
            </a:solidFill>
            <a:prstDash val="solid"/>
            <a:round/>
            <a:headEnd len="med" w="med" type="none"/>
            <a:tailEnd len="med" w="med" type="none"/>
          </a:ln>
        </p:spPr>
      </p:cxnSp>
      <p:cxnSp>
        <p:nvCxnSpPr>
          <p:cNvPr id="696" name="Google Shape;696;p72"/>
          <p:cNvCxnSpPr>
            <a:stCxn id="682" idx="3"/>
            <a:endCxn id="684" idx="3"/>
          </p:cNvCxnSpPr>
          <p:nvPr/>
        </p:nvCxnSpPr>
        <p:spPr>
          <a:xfrm flipH="1" rot="10800000">
            <a:off x="2228226" y="2484075"/>
            <a:ext cx="1688100" cy="296700"/>
          </a:xfrm>
          <a:prstGeom prst="bentConnector2">
            <a:avLst/>
          </a:prstGeom>
          <a:noFill/>
          <a:ln cap="flat" cmpd="sng" w="9525">
            <a:solidFill>
              <a:srgbClr val="0D5394"/>
            </a:solidFill>
            <a:prstDash val="solid"/>
            <a:round/>
            <a:headEnd len="med" w="med" type="none"/>
            <a:tailEnd len="med" w="med" type="none"/>
          </a:ln>
        </p:spPr>
      </p:cxnSp>
      <p:sp>
        <p:nvSpPr>
          <p:cNvPr id="697" name="Google Shape;697;p72"/>
          <p:cNvSpPr/>
          <p:nvPr/>
        </p:nvSpPr>
        <p:spPr>
          <a:xfrm>
            <a:off x="6710475" y="3148638"/>
            <a:ext cx="2122800" cy="1263900"/>
          </a:xfrm>
          <a:prstGeom prst="rect">
            <a:avLst/>
          </a:prstGeom>
          <a:noFill/>
          <a:ln>
            <a:noFill/>
          </a:ln>
        </p:spPr>
        <p:txBody>
          <a:bodyPr anchorCtr="0" anchor="t" bIns="36000" lIns="36000" spcFirstLastPara="1" rIns="36000" wrap="square" tIns="36000">
            <a:noAutofit/>
          </a:bodyPr>
          <a:lstStyle/>
          <a:p>
            <a:pPr indent="0" lvl="0" marL="0" rtl="0" algn="l">
              <a:lnSpc>
                <a:spcPct val="90000"/>
              </a:lnSpc>
              <a:spcBef>
                <a:spcPts val="0"/>
              </a:spcBef>
              <a:spcAft>
                <a:spcPts val="0"/>
              </a:spcAft>
              <a:buNone/>
            </a:pPr>
            <a:r>
              <a:rPr b="1" lang="en-GB" sz="1000">
                <a:solidFill>
                  <a:srgbClr val="0B5394"/>
                </a:solidFill>
                <a:latin typeface="Roboto"/>
                <a:ea typeface="Roboto"/>
                <a:cs typeface="Roboto"/>
                <a:sym typeface="Roboto"/>
              </a:rPr>
              <a:t>Searching for new applications of existing drugs at a high scale</a:t>
            </a:r>
            <a:endParaRPr b="1" sz="1000">
              <a:solidFill>
                <a:srgbClr val="0B5394"/>
              </a:solidFill>
              <a:latin typeface="Roboto"/>
              <a:ea typeface="Roboto"/>
              <a:cs typeface="Roboto"/>
              <a:sym typeface="Roboto"/>
            </a:endParaRPr>
          </a:p>
          <a:p>
            <a:pPr indent="-135500" lvl="0" marL="144000" rtl="0" algn="l">
              <a:spcBef>
                <a:spcPts val="40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Rapidly identify new indications</a:t>
            </a:r>
            <a:endParaRPr sz="1000">
              <a:solidFill>
                <a:srgbClr val="0B5394"/>
              </a:solidFill>
              <a:latin typeface="Roboto"/>
              <a:ea typeface="Roboto"/>
              <a:cs typeface="Roboto"/>
              <a:sym typeface="Roboto"/>
            </a:endParaRPr>
          </a:p>
          <a:p>
            <a:pPr indent="-135500" lvl="0" marL="144000" rtl="0" algn="l">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Match existing drugs with rare diseases</a:t>
            </a:r>
            <a:endParaRPr sz="1000">
              <a:solidFill>
                <a:srgbClr val="0B5394"/>
              </a:solidFill>
              <a:latin typeface="Roboto"/>
              <a:ea typeface="Roboto"/>
              <a:cs typeface="Roboto"/>
              <a:sym typeface="Roboto"/>
            </a:endParaRPr>
          </a:p>
          <a:p>
            <a:pPr indent="-135500" lvl="0" marL="144000" rtl="0" algn="l">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Testing 1000+ of compounds in 100+ of cellular disease models in parallel</a:t>
            </a:r>
            <a:endParaRPr sz="1000">
              <a:solidFill>
                <a:srgbClr val="0B5394"/>
              </a:solidFill>
              <a:latin typeface="Roboto"/>
              <a:ea typeface="Roboto"/>
              <a:cs typeface="Roboto"/>
              <a:sym typeface="Roboto"/>
            </a:endParaRPr>
          </a:p>
        </p:txBody>
      </p:sp>
      <p:sp>
        <p:nvSpPr>
          <p:cNvPr id="698" name="Google Shape;698;p72"/>
          <p:cNvSpPr/>
          <p:nvPr/>
        </p:nvSpPr>
        <p:spPr>
          <a:xfrm>
            <a:off x="3531175" y="3499525"/>
            <a:ext cx="2675400" cy="965700"/>
          </a:xfrm>
          <a:prstGeom prst="rect">
            <a:avLst/>
          </a:prstGeom>
          <a:noFill/>
          <a:ln>
            <a:noFill/>
          </a:ln>
        </p:spPr>
        <p:txBody>
          <a:bodyPr anchorCtr="0" anchor="t" bIns="36000" lIns="36000" spcFirstLastPara="1" rIns="36000" wrap="square" tIns="36000">
            <a:noAutofit/>
          </a:bodyPr>
          <a:lstStyle/>
          <a:p>
            <a:pPr indent="0" lvl="0" marL="0" rtl="0" algn="l">
              <a:lnSpc>
                <a:spcPct val="90000"/>
              </a:lnSpc>
              <a:spcBef>
                <a:spcPts val="0"/>
              </a:spcBef>
              <a:spcAft>
                <a:spcPts val="0"/>
              </a:spcAft>
              <a:buNone/>
            </a:pPr>
            <a:r>
              <a:rPr b="1" lang="en-GB" sz="1000">
                <a:solidFill>
                  <a:srgbClr val="0B5394"/>
                </a:solidFill>
                <a:latin typeface="Roboto"/>
                <a:ea typeface="Roboto"/>
                <a:cs typeface="Roboto"/>
                <a:sym typeface="Roboto"/>
              </a:rPr>
              <a:t>Optimization of experiments and data processing</a:t>
            </a:r>
            <a:endParaRPr sz="1000">
              <a:solidFill>
                <a:srgbClr val="0B5394"/>
              </a:solidFill>
              <a:latin typeface="Roboto"/>
              <a:ea typeface="Roboto"/>
              <a:cs typeface="Roboto"/>
              <a:sym typeface="Roboto"/>
            </a:endParaRPr>
          </a:p>
          <a:p>
            <a:pPr indent="-135500" lvl="0" marL="144000" marR="0" rtl="0" algn="l">
              <a:lnSpc>
                <a:spcPct val="100000"/>
              </a:lnSpc>
              <a:spcBef>
                <a:spcPts val="40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Reduce time and cost of planning</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Decode open- and closed-access data </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Automate selection, manipulation, and analysis of cells</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Automate sample analysis with a robotic cloud laboratory</a:t>
            </a:r>
            <a:endParaRPr sz="1000">
              <a:solidFill>
                <a:srgbClr val="0B5394"/>
              </a:solidFill>
              <a:latin typeface="Roboto"/>
              <a:ea typeface="Roboto"/>
              <a:cs typeface="Roboto"/>
              <a:sym typeface="Roboto"/>
            </a:endParaRPr>
          </a:p>
          <a:p>
            <a:pPr indent="0" lvl="0" marL="0" marR="0" rtl="0" algn="l">
              <a:lnSpc>
                <a:spcPct val="100000"/>
              </a:lnSpc>
              <a:spcBef>
                <a:spcPts val="0"/>
              </a:spcBef>
              <a:spcAft>
                <a:spcPts val="0"/>
              </a:spcAft>
              <a:buNone/>
            </a:pPr>
            <a:r>
              <a:t/>
            </a:r>
            <a:endParaRPr sz="1000">
              <a:solidFill>
                <a:srgbClr val="0B5394"/>
              </a:solidFill>
              <a:latin typeface="Roboto"/>
              <a:ea typeface="Roboto"/>
              <a:cs typeface="Roboto"/>
              <a:sym typeface="Roboto"/>
            </a:endParaRPr>
          </a:p>
        </p:txBody>
      </p:sp>
      <p:sp>
        <p:nvSpPr>
          <p:cNvPr id="699" name="Google Shape;699;p72"/>
          <p:cNvSpPr/>
          <p:nvPr/>
        </p:nvSpPr>
        <p:spPr>
          <a:xfrm>
            <a:off x="390725" y="3076525"/>
            <a:ext cx="2875500" cy="965700"/>
          </a:xfrm>
          <a:prstGeom prst="rect">
            <a:avLst/>
          </a:prstGeom>
          <a:noFill/>
          <a:ln>
            <a:noFill/>
          </a:ln>
        </p:spPr>
        <p:txBody>
          <a:bodyPr anchorCtr="0" anchor="t" bIns="36000" lIns="36000" spcFirstLastPara="1" rIns="36000" wrap="square" tIns="3600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Targeted towards personalized approach </a:t>
            </a:r>
            <a:br>
              <a:rPr b="1" lang="en-GB" sz="1000">
                <a:solidFill>
                  <a:srgbClr val="0B5394"/>
                </a:solidFill>
                <a:latin typeface="Roboto"/>
                <a:ea typeface="Roboto"/>
                <a:cs typeface="Roboto"/>
                <a:sym typeface="Roboto"/>
              </a:rPr>
            </a:br>
            <a:r>
              <a:rPr b="1" lang="en-GB" sz="1000">
                <a:solidFill>
                  <a:srgbClr val="0B5394"/>
                </a:solidFill>
                <a:latin typeface="Roboto"/>
                <a:ea typeface="Roboto"/>
                <a:cs typeface="Roboto"/>
                <a:sym typeface="Roboto"/>
              </a:rPr>
              <a:t>and optimal data handling</a:t>
            </a:r>
            <a:endParaRPr sz="1000">
              <a:solidFill>
                <a:srgbClr val="0B5394"/>
              </a:solidFill>
              <a:latin typeface="Roboto"/>
              <a:ea typeface="Roboto"/>
              <a:cs typeface="Roboto"/>
              <a:sym typeface="Roboto"/>
            </a:endParaRPr>
          </a:p>
          <a:p>
            <a:pPr indent="-135500" lvl="0" marL="144000" marR="0" rtl="0" algn="l">
              <a:lnSpc>
                <a:spcPct val="100000"/>
              </a:lnSpc>
              <a:spcBef>
                <a:spcPts val="40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Optimize clinical trial study design</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Patient-representative computer models </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Define best personalized treatment </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Analyze medical records </a:t>
            </a:r>
            <a:endParaRPr sz="1000">
              <a:solidFill>
                <a:srgbClr val="0B5394"/>
              </a:solidFill>
              <a:latin typeface="Roboto"/>
              <a:ea typeface="Roboto"/>
              <a:cs typeface="Roboto"/>
              <a:sym typeface="Roboto"/>
            </a:endParaRPr>
          </a:p>
          <a:p>
            <a:pPr indent="-135500" lvl="0" marL="144000" marR="0" rtl="0" algn="l">
              <a:lnSpc>
                <a:spcPct val="100000"/>
              </a:lnSpc>
              <a:spcBef>
                <a:spcPts val="0"/>
              </a:spcBef>
              <a:spcAft>
                <a:spcPts val="0"/>
              </a:spcAft>
              <a:buClr>
                <a:srgbClr val="0B5394"/>
              </a:buClr>
              <a:buSzPts val="1000"/>
              <a:buFont typeface="Roboto"/>
              <a:buChar char="●"/>
            </a:pPr>
            <a:r>
              <a:rPr lang="en-GB" sz="1000">
                <a:solidFill>
                  <a:srgbClr val="0B5394"/>
                </a:solidFill>
                <a:latin typeface="Roboto"/>
                <a:ea typeface="Roboto"/>
                <a:cs typeface="Roboto"/>
                <a:sym typeface="Roboto"/>
              </a:rPr>
              <a:t>Improve pathology analysis</a:t>
            </a:r>
            <a:endParaRPr sz="1000">
              <a:solidFill>
                <a:srgbClr val="0B5394"/>
              </a:solidFill>
              <a:latin typeface="Roboto"/>
              <a:ea typeface="Roboto"/>
              <a:cs typeface="Roboto"/>
              <a:sym typeface="Roboto"/>
            </a:endParaRPr>
          </a:p>
          <a:p>
            <a:pPr indent="0" lvl="0" marL="0" marR="0" rtl="0" algn="l">
              <a:lnSpc>
                <a:spcPct val="100000"/>
              </a:lnSpc>
              <a:spcBef>
                <a:spcPts val="0"/>
              </a:spcBef>
              <a:spcAft>
                <a:spcPts val="0"/>
              </a:spcAft>
              <a:buNone/>
            </a:pPr>
            <a:r>
              <a:t/>
            </a:r>
            <a:endParaRPr sz="1000">
              <a:solidFill>
                <a:srgbClr val="0B5394"/>
              </a:solidFill>
              <a:latin typeface="Roboto"/>
              <a:ea typeface="Roboto"/>
              <a:cs typeface="Roboto"/>
              <a:sym typeface="Roboto"/>
            </a:endParaRPr>
          </a:p>
        </p:txBody>
      </p:sp>
      <p:sp>
        <p:nvSpPr>
          <p:cNvPr id="700" name="Google Shape;700;p72"/>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73"/>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Computational Methods Used by the Most Advanced AI Companies</a:t>
            </a:r>
            <a:endParaRPr sz="1600">
              <a:solidFill>
                <a:srgbClr val="0B5394"/>
              </a:solidFill>
              <a:latin typeface="Roboto"/>
              <a:ea typeface="Roboto"/>
              <a:cs typeface="Roboto"/>
              <a:sym typeface="Roboto"/>
            </a:endParaRPr>
          </a:p>
        </p:txBody>
      </p:sp>
      <p:pic>
        <p:nvPicPr>
          <p:cNvPr id="706" name="Google Shape;706;p73"/>
          <p:cNvPicPr preferRelativeResize="0"/>
          <p:nvPr/>
        </p:nvPicPr>
        <p:blipFill rotWithShape="1">
          <a:blip r:embed="rId4">
            <a:alphaModFix/>
          </a:blip>
          <a:srcRect b="17648" l="0" r="0" t="15777"/>
          <a:stretch/>
        </p:blipFill>
        <p:spPr>
          <a:xfrm>
            <a:off x="6144675" y="838669"/>
            <a:ext cx="860675" cy="358106"/>
          </a:xfrm>
          <a:prstGeom prst="rect">
            <a:avLst/>
          </a:prstGeom>
          <a:noFill/>
          <a:ln>
            <a:noFill/>
          </a:ln>
        </p:spPr>
      </p:pic>
      <p:cxnSp>
        <p:nvCxnSpPr>
          <p:cNvPr id="707" name="Google Shape;707;p73"/>
          <p:cNvCxnSpPr>
            <a:stCxn id="708" idx="1"/>
          </p:cNvCxnSpPr>
          <p:nvPr/>
        </p:nvCxnSpPr>
        <p:spPr>
          <a:xfrm flipH="1">
            <a:off x="5101211" y="2011325"/>
            <a:ext cx="1212900" cy="408300"/>
          </a:xfrm>
          <a:prstGeom prst="bentConnector3">
            <a:avLst>
              <a:gd fmla="val 84611" name="adj1"/>
            </a:avLst>
          </a:prstGeom>
          <a:noFill/>
          <a:ln cap="flat" cmpd="sng" w="9525">
            <a:solidFill>
              <a:srgbClr val="0B5394"/>
            </a:solidFill>
            <a:prstDash val="solid"/>
            <a:round/>
            <a:headEnd len="med" w="med" type="none"/>
            <a:tailEnd len="med" w="med" type="none"/>
          </a:ln>
        </p:spPr>
      </p:cxnSp>
      <p:cxnSp>
        <p:nvCxnSpPr>
          <p:cNvPr id="709" name="Google Shape;709;p73"/>
          <p:cNvCxnSpPr>
            <a:stCxn id="710" idx="3"/>
          </p:cNvCxnSpPr>
          <p:nvPr/>
        </p:nvCxnSpPr>
        <p:spPr>
          <a:xfrm>
            <a:off x="2745038" y="1978850"/>
            <a:ext cx="1039800" cy="338100"/>
          </a:xfrm>
          <a:prstGeom prst="bentConnector3">
            <a:avLst>
              <a:gd fmla="val 100010" name="adj1"/>
            </a:avLst>
          </a:prstGeom>
          <a:noFill/>
          <a:ln cap="flat" cmpd="sng" w="9525">
            <a:solidFill>
              <a:srgbClr val="0B5394"/>
            </a:solidFill>
            <a:prstDash val="solid"/>
            <a:round/>
            <a:headEnd len="med" w="med" type="none"/>
            <a:tailEnd len="med" w="med" type="none"/>
          </a:ln>
        </p:spPr>
      </p:cxnSp>
      <p:cxnSp>
        <p:nvCxnSpPr>
          <p:cNvPr id="711" name="Google Shape;711;p73"/>
          <p:cNvCxnSpPr>
            <a:stCxn id="712" idx="3"/>
            <a:endCxn id="713" idx="3"/>
          </p:cNvCxnSpPr>
          <p:nvPr/>
        </p:nvCxnSpPr>
        <p:spPr>
          <a:xfrm flipH="1" rot="10800000">
            <a:off x="3390937" y="3218037"/>
            <a:ext cx="557700" cy="692100"/>
          </a:xfrm>
          <a:prstGeom prst="bentConnector2">
            <a:avLst/>
          </a:prstGeom>
          <a:noFill/>
          <a:ln cap="flat" cmpd="sng" w="9525">
            <a:solidFill>
              <a:srgbClr val="0B5394"/>
            </a:solidFill>
            <a:prstDash val="solid"/>
            <a:round/>
            <a:headEnd len="med" w="med" type="none"/>
            <a:tailEnd len="med" w="med" type="none"/>
          </a:ln>
        </p:spPr>
      </p:cxnSp>
      <p:cxnSp>
        <p:nvCxnSpPr>
          <p:cNvPr id="714" name="Google Shape;714;p73"/>
          <p:cNvCxnSpPr>
            <a:stCxn id="715" idx="1"/>
            <a:endCxn id="713" idx="5"/>
          </p:cNvCxnSpPr>
          <p:nvPr/>
        </p:nvCxnSpPr>
        <p:spPr>
          <a:xfrm rot="10800000">
            <a:off x="5110511" y="3218152"/>
            <a:ext cx="324300" cy="690600"/>
          </a:xfrm>
          <a:prstGeom prst="bentConnector2">
            <a:avLst/>
          </a:prstGeom>
          <a:noFill/>
          <a:ln cap="flat" cmpd="sng" w="9525">
            <a:solidFill>
              <a:srgbClr val="0B5394"/>
            </a:solidFill>
            <a:prstDash val="solid"/>
            <a:round/>
            <a:headEnd len="med" w="med" type="none"/>
            <a:tailEnd len="med" w="med" type="none"/>
          </a:ln>
        </p:spPr>
      </p:cxnSp>
      <p:cxnSp>
        <p:nvCxnSpPr>
          <p:cNvPr id="716" name="Google Shape;716;p73"/>
          <p:cNvCxnSpPr>
            <a:endCxn id="717" idx="3"/>
          </p:cNvCxnSpPr>
          <p:nvPr/>
        </p:nvCxnSpPr>
        <p:spPr>
          <a:xfrm flipH="1">
            <a:off x="2745037" y="2726363"/>
            <a:ext cx="1581600" cy="549900"/>
          </a:xfrm>
          <a:prstGeom prst="bentConnector3">
            <a:avLst>
              <a:gd fmla="val 32774" name="adj1"/>
            </a:avLst>
          </a:prstGeom>
          <a:noFill/>
          <a:ln cap="flat" cmpd="sng" w="9525">
            <a:solidFill>
              <a:srgbClr val="0B5394"/>
            </a:solidFill>
            <a:prstDash val="solid"/>
            <a:round/>
            <a:headEnd len="med" w="med" type="none"/>
            <a:tailEnd len="med" w="med" type="none"/>
          </a:ln>
        </p:spPr>
      </p:cxnSp>
      <p:cxnSp>
        <p:nvCxnSpPr>
          <p:cNvPr id="718" name="Google Shape;718;p73"/>
          <p:cNvCxnSpPr/>
          <p:nvPr/>
        </p:nvCxnSpPr>
        <p:spPr>
          <a:xfrm>
            <a:off x="5173336" y="3016185"/>
            <a:ext cx="1168800" cy="264600"/>
          </a:xfrm>
          <a:prstGeom prst="bentConnector3">
            <a:avLst>
              <a:gd fmla="val 6603" name="adj1"/>
            </a:avLst>
          </a:prstGeom>
          <a:noFill/>
          <a:ln cap="flat" cmpd="sng" w="9525">
            <a:solidFill>
              <a:srgbClr val="0B5394"/>
            </a:solidFill>
            <a:prstDash val="solid"/>
            <a:round/>
            <a:headEnd len="med" w="med" type="none"/>
            <a:tailEnd len="med" w="med" type="none"/>
          </a:ln>
        </p:spPr>
      </p:cxnSp>
      <p:cxnSp>
        <p:nvCxnSpPr>
          <p:cNvPr id="719" name="Google Shape;719;p73"/>
          <p:cNvCxnSpPr>
            <a:stCxn id="720" idx="3"/>
            <a:endCxn id="721" idx="1"/>
          </p:cNvCxnSpPr>
          <p:nvPr/>
        </p:nvCxnSpPr>
        <p:spPr>
          <a:xfrm>
            <a:off x="2430113" y="2643800"/>
            <a:ext cx="4373400" cy="0"/>
          </a:xfrm>
          <a:prstGeom prst="straightConnector1">
            <a:avLst/>
          </a:prstGeom>
          <a:noFill/>
          <a:ln cap="flat" cmpd="sng" w="9525">
            <a:solidFill>
              <a:srgbClr val="0B5394"/>
            </a:solidFill>
            <a:prstDash val="solid"/>
            <a:round/>
            <a:headEnd len="med" w="med" type="none"/>
            <a:tailEnd len="med" w="med" type="none"/>
          </a:ln>
        </p:spPr>
      </p:cxnSp>
      <p:cxnSp>
        <p:nvCxnSpPr>
          <p:cNvPr id="722" name="Google Shape;722;p73"/>
          <p:cNvCxnSpPr>
            <a:stCxn id="723" idx="2"/>
            <a:endCxn id="724" idx="0"/>
          </p:cNvCxnSpPr>
          <p:nvPr/>
        </p:nvCxnSpPr>
        <p:spPr>
          <a:xfrm>
            <a:off x="4529563" y="1227125"/>
            <a:ext cx="0" cy="787800"/>
          </a:xfrm>
          <a:prstGeom prst="straightConnector1">
            <a:avLst/>
          </a:prstGeom>
          <a:noFill/>
          <a:ln cap="flat" cmpd="sng" w="9525">
            <a:solidFill>
              <a:srgbClr val="0B5394"/>
            </a:solidFill>
            <a:prstDash val="solid"/>
            <a:round/>
            <a:headEnd len="med" w="med" type="none"/>
            <a:tailEnd len="med" w="med" type="none"/>
          </a:ln>
        </p:spPr>
      </p:cxnSp>
      <p:sp>
        <p:nvSpPr>
          <p:cNvPr id="725" name="Google Shape;725;p73"/>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726" name="Google Shape;726;p73"/>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727" name="Google Shape;727;p73"/>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728" name="Google Shape;728;p73"/>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729" name="Google Shape;729;p73"/>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712" name="Google Shape;712;p73"/>
          <p:cNvSpPr/>
          <p:nvPr/>
        </p:nvSpPr>
        <p:spPr>
          <a:xfrm>
            <a:off x="1877437" y="3717387"/>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Natural Language Processing</a:t>
            </a:r>
            <a:endParaRPr b="1" sz="900">
              <a:solidFill>
                <a:srgbClr val="0B5394"/>
              </a:solidFill>
              <a:latin typeface="Roboto"/>
              <a:ea typeface="Roboto"/>
              <a:cs typeface="Roboto"/>
              <a:sym typeface="Roboto"/>
            </a:endParaRPr>
          </a:p>
        </p:txBody>
      </p:sp>
      <p:grpSp>
        <p:nvGrpSpPr>
          <p:cNvPr id="730" name="Google Shape;730;p73"/>
          <p:cNvGrpSpPr/>
          <p:nvPr/>
        </p:nvGrpSpPr>
        <p:grpSpPr>
          <a:xfrm>
            <a:off x="3708203" y="1831660"/>
            <a:ext cx="1642731" cy="1624299"/>
            <a:chOff x="3828750" y="1828500"/>
            <a:chExt cx="1486500" cy="1486500"/>
          </a:xfrm>
        </p:grpSpPr>
        <p:sp>
          <p:nvSpPr>
            <p:cNvPr id="713" name="Google Shape;713;p73"/>
            <p:cNvSpPr/>
            <p:nvPr/>
          </p:nvSpPr>
          <p:spPr>
            <a:xfrm>
              <a:off x="3828750" y="1828500"/>
              <a:ext cx="1486500" cy="14865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3"/>
            <p:cNvSpPr/>
            <p:nvPr/>
          </p:nvSpPr>
          <p:spPr>
            <a:xfrm>
              <a:off x="3996450" y="1996200"/>
              <a:ext cx="1151100" cy="1151100"/>
            </a:xfrm>
            <a:prstGeom prst="ellipse">
              <a:avLst/>
            </a:prstGeom>
            <a:gradFill>
              <a:gsLst>
                <a:gs pos="0">
                  <a:srgbClr val="0B5394"/>
                </a:gs>
                <a:gs pos="100000">
                  <a:srgbClr val="073763"/>
                </a:gs>
              </a:gsLst>
              <a:lin ang="8099331" scaled="0"/>
            </a:gradFill>
            <a:ln>
              <a:noFill/>
            </a:ln>
            <a:effectLst>
              <a:outerShdw blurRad="57150" rotWithShape="0" algn="bl" dir="5400000" dist="19050">
                <a:srgbClr val="000000">
                  <a:alpha val="50000"/>
                </a:srgbClr>
              </a:outerShdw>
            </a:effectLst>
          </p:spPr>
          <p:txBody>
            <a:bodyPr anchorCtr="0" anchor="ctr" bIns="91425" lIns="18000" spcFirstLastPara="1" rIns="18000" wrap="square" tIns="91425">
              <a:no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Computational Methods</a:t>
              </a:r>
              <a:endParaRPr b="1" sz="1000">
                <a:solidFill>
                  <a:srgbClr val="FFFFFF"/>
                </a:solidFill>
                <a:latin typeface="Roboto"/>
                <a:ea typeface="Roboto"/>
                <a:cs typeface="Roboto"/>
                <a:sym typeface="Roboto"/>
              </a:endParaRPr>
            </a:p>
          </p:txBody>
        </p:sp>
      </p:grpSp>
      <p:sp>
        <p:nvSpPr>
          <p:cNvPr id="731" name="Google Shape;731;p73"/>
          <p:cNvSpPr/>
          <p:nvPr/>
        </p:nvSpPr>
        <p:spPr>
          <a:xfrm>
            <a:off x="2110813" y="1198750"/>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Machine Learning</a:t>
            </a:r>
            <a:endParaRPr b="1" sz="900">
              <a:solidFill>
                <a:srgbClr val="0B5394"/>
              </a:solidFill>
              <a:latin typeface="Roboto"/>
              <a:ea typeface="Roboto"/>
              <a:cs typeface="Roboto"/>
              <a:sym typeface="Roboto"/>
            </a:endParaRPr>
          </a:p>
        </p:txBody>
      </p:sp>
      <p:sp>
        <p:nvSpPr>
          <p:cNvPr id="732" name="Google Shape;732;p73"/>
          <p:cNvSpPr/>
          <p:nvPr/>
        </p:nvSpPr>
        <p:spPr>
          <a:xfrm>
            <a:off x="5434812" y="1198762"/>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Deep Learning</a:t>
            </a:r>
            <a:endParaRPr b="1" sz="900">
              <a:solidFill>
                <a:srgbClr val="0B5394"/>
              </a:solidFill>
              <a:latin typeface="Roboto"/>
              <a:ea typeface="Roboto"/>
              <a:cs typeface="Roboto"/>
              <a:sym typeface="Roboto"/>
            </a:endParaRPr>
          </a:p>
        </p:txBody>
      </p:sp>
      <p:sp>
        <p:nvSpPr>
          <p:cNvPr id="715" name="Google Shape;715;p73"/>
          <p:cNvSpPr/>
          <p:nvPr/>
        </p:nvSpPr>
        <p:spPr>
          <a:xfrm>
            <a:off x="5434811" y="3716002"/>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Chemoinformatics</a:t>
            </a:r>
            <a:endParaRPr b="1" sz="900">
              <a:solidFill>
                <a:srgbClr val="0B5394"/>
              </a:solidFill>
              <a:latin typeface="Roboto"/>
              <a:ea typeface="Roboto"/>
              <a:cs typeface="Roboto"/>
              <a:sym typeface="Roboto"/>
            </a:endParaRPr>
          </a:p>
        </p:txBody>
      </p:sp>
      <p:sp>
        <p:nvSpPr>
          <p:cNvPr id="733" name="Google Shape;733;p73"/>
          <p:cNvSpPr/>
          <p:nvPr/>
        </p:nvSpPr>
        <p:spPr>
          <a:xfrm>
            <a:off x="3772802" y="4138123"/>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Generative AI</a:t>
            </a:r>
            <a:endParaRPr b="1" sz="900">
              <a:solidFill>
                <a:srgbClr val="0B5394"/>
              </a:solidFill>
              <a:latin typeface="Roboto"/>
              <a:ea typeface="Roboto"/>
              <a:cs typeface="Roboto"/>
              <a:sym typeface="Roboto"/>
            </a:endParaRPr>
          </a:p>
        </p:txBody>
      </p:sp>
      <p:cxnSp>
        <p:nvCxnSpPr>
          <p:cNvPr id="734" name="Google Shape;734;p73"/>
          <p:cNvCxnSpPr>
            <a:stCxn id="713" idx="4"/>
            <a:endCxn id="733" idx="0"/>
          </p:cNvCxnSpPr>
          <p:nvPr/>
        </p:nvCxnSpPr>
        <p:spPr>
          <a:xfrm>
            <a:off x="4529569" y="3455959"/>
            <a:ext cx="0" cy="682200"/>
          </a:xfrm>
          <a:prstGeom prst="straightConnector1">
            <a:avLst/>
          </a:prstGeom>
          <a:noFill/>
          <a:ln cap="flat" cmpd="sng" w="9525">
            <a:solidFill>
              <a:srgbClr val="0B5394"/>
            </a:solidFill>
            <a:prstDash val="solid"/>
            <a:round/>
            <a:headEnd len="med" w="med" type="none"/>
            <a:tailEnd len="med" w="med" type="none"/>
          </a:ln>
        </p:spPr>
      </p:cxnSp>
      <p:cxnSp>
        <p:nvCxnSpPr>
          <p:cNvPr id="735" name="Google Shape;735;p73"/>
          <p:cNvCxnSpPr>
            <a:stCxn id="731" idx="3"/>
            <a:endCxn id="713" idx="1"/>
          </p:cNvCxnSpPr>
          <p:nvPr/>
        </p:nvCxnSpPr>
        <p:spPr>
          <a:xfrm>
            <a:off x="3624313" y="1391500"/>
            <a:ext cx="324600" cy="678000"/>
          </a:xfrm>
          <a:prstGeom prst="bentConnector2">
            <a:avLst/>
          </a:prstGeom>
          <a:noFill/>
          <a:ln cap="flat" cmpd="sng" w="9525">
            <a:solidFill>
              <a:srgbClr val="0B5394"/>
            </a:solidFill>
            <a:prstDash val="solid"/>
            <a:round/>
            <a:headEnd len="med" w="med" type="none"/>
            <a:tailEnd len="med" w="med" type="none"/>
          </a:ln>
        </p:spPr>
      </p:cxnSp>
      <p:cxnSp>
        <p:nvCxnSpPr>
          <p:cNvPr id="736" name="Google Shape;736;p73"/>
          <p:cNvCxnSpPr>
            <a:stCxn id="732" idx="1"/>
            <a:endCxn id="713" idx="7"/>
          </p:cNvCxnSpPr>
          <p:nvPr/>
        </p:nvCxnSpPr>
        <p:spPr>
          <a:xfrm flipH="1">
            <a:off x="5110212" y="1391512"/>
            <a:ext cx="324600" cy="678000"/>
          </a:xfrm>
          <a:prstGeom prst="bentConnector2">
            <a:avLst/>
          </a:prstGeom>
          <a:noFill/>
          <a:ln cap="flat" cmpd="sng" w="9525">
            <a:solidFill>
              <a:srgbClr val="0B5394"/>
            </a:solidFill>
            <a:prstDash val="solid"/>
            <a:round/>
            <a:headEnd len="med" w="med" type="none"/>
            <a:tailEnd len="med" w="med" type="none"/>
          </a:ln>
        </p:spPr>
      </p:cxnSp>
      <p:sp>
        <p:nvSpPr>
          <p:cNvPr id="723" name="Google Shape;723;p73"/>
          <p:cNvSpPr/>
          <p:nvPr/>
        </p:nvSpPr>
        <p:spPr>
          <a:xfrm>
            <a:off x="3772813" y="841625"/>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Symbolic AI</a:t>
            </a:r>
            <a:endParaRPr b="1" sz="900">
              <a:solidFill>
                <a:srgbClr val="0B5394"/>
              </a:solidFill>
              <a:latin typeface="Roboto"/>
              <a:ea typeface="Roboto"/>
              <a:cs typeface="Roboto"/>
              <a:sym typeface="Roboto"/>
            </a:endParaRPr>
          </a:p>
        </p:txBody>
      </p:sp>
      <p:sp>
        <p:nvSpPr>
          <p:cNvPr id="721" name="Google Shape;721;p73"/>
          <p:cNvSpPr/>
          <p:nvPr/>
        </p:nvSpPr>
        <p:spPr>
          <a:xfrm>
            <a:off x="6803537" y="2451052"/>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Reinforcement Learning</a:t>
            </a:r>
            <a:endParaRPr b="1" sz="900">
              <a:solidFill>
                <a:srgbClr val="0B5394"/>
              </a:solidFill>
              <a:latin typeface="Roboto"/>
              <a:ea typeface="Roboto"/>
              <a:cs typeface="Roboto"/>
              <a:sym typeface="Roboto"/>
            </a:endParaRPr>
          </a:p>
        </p:txBody>
      </p:sp>
      <p:sp>
        <p:nvSpPr>
          <p:cNvPr id="720" name="Google Shape;720;p73"/>
          <p:cNvSpPr/>
          <p:nvPr/>
        </p:nvSpPr>
        <p:spPr>
          <a:xfrm>
            <a:off x="916613" y="2451050"/>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GANs</a:t>
            </a:r>
            <a:endParaRPr b="1" sz="900">
              <a:solidFill>
                <a:srgbClr val="0B5394"/>
              </a:solidFill>
              <a:latin typeface="Roboto"/>
              <a:ea typeface="Roboto"/>
              <a:cs typeface="Roboto"/>
              <a:sym typeface="Roboto"/>
            </a:endParaRPr>
          </a:p>
        </p:txBody>
      </p:sp>
      <p:sp>
        <p:nvSpPr>
          <p:cNvPr id="717" name="Google Shape;717;p73"/>
          <p:cNvSpPr/>
          <p:nvPr/>
        </p:nvSpPr>
        <p:spPr>
          <a:xfrm>
            <a:off x="1231537" y="3083513"/>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Quantum Computing</a:t>
            </a:r>
            <a:endParaRPr b="1" sz="900">
              <a:solidFill>
                <a:srgbClr val="0B5394"/>
              </a:solidFill>
              <a:latin typeface="Roboto"/>
              <a:ea typeface="Roboto"/>
              <a:cs typeface="Roboto"/>
              <a:sym typeface="Roboto"/>
            </a:endParaRPr>
          </a:p>
        </p:txBody>
      </p:sp>
      <p:sp>
        <p:nvSpPr>
          <p:cNvPr id="737" name="Google Shape;737;p73"/>
          <p:cNvSpPr/>
          <p:nvPr/>
        </p:nvSpPr>
        <p:spPr>
          <a:xfrm>
            <a:off x="6314111" y="3083535"/>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CNN</a:t>
            </a:r>
            <a:endParaRPr b="1" sz="900">
              <a:solidFill>
                <a:srgbClr val="0B5394"/>
              </a:solidFill>
              <a:latin typeface="Roboto"/>
              <a:ea typeface="Roboto"/>
              <a:cs typeface="Roboto"/>
              <a:sym typeface="Roboto"/>
            </a:endParaRPr>
          </a:p>
        </p:txBody>
      </p:sp>
      <p:sp>
        <p:nvSpPr>
          <p:cNvPr id="708" name="Google Shape;708;p73"/>
          <p:cNvSpPr/>
          <p:nvPr/>
        </p:nvSpPr>
        <p:spPr>
          <a:xfrm>
            <a:off x="6314111" y="1818575"/>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Evolutionary Algorithms</a:t>
            </a:r>
            <a:endParaRPr b="1" sz="900">
              <a:solidFill>
                <a:srgbClr val="0B5394"/>
              </a:solidFill>
              <a:latin typeface="Roboto"/>
              <a:ea typeface="Roboto"/>
              <a:cs typeface="Roboto"/>
              <a:sym typeface="Roboto"/>
            </a:endParaRPr>
          </a:p>
        </p:txBody>
      </p:sp>
      <p:sp>
        <p:nvSpPr>
          <p:cNvPr id="710" name="Google Shape;710;p73"/>
          <p:cNvSpPr/>
          <p:nvPr/>
        </p:nvSpPr>
        <p:spPr>
          <a:xfrm>
            <a:off x="1231538" y="1786100"/>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Federated Learning</a:t>
            </a:r>
            <a:endParaRPr b="1" sz="900">
              <a:solidFill>
                <a:srgbClr val="0B5394"/>
              </a:solidFill>
              <a:latin typeface="Roboto"/>
              <a:ea typeface="Roboto"/>
              <a:cs typeface="Roboto"/>
              <a:sym typeface="Roboto"/>
            </a:endParaRPr>
          </a:p>
        </p:txBody>
      </p:sp>
      <p:pic>
        <p:nvPicPr>
          <p:cNvPr id="738" name="Google Shape;738;p73"/>
          <p:cNvPicPr preferRelativeResize="0"/>
          <p:nvPr/>
        </p:nvPicPr>
        <p:blipFill>
          <a:blip r:embed="rId5">
            <a:alphaModFix/>
          </a:blip>
          <a:stretch>
            <a:fillRect/>
          </a:stretch>
        </p:blipFill>
        <p:spPr>
          <a:xfrm>
            <a:off x="7005350" y="1295456"/>
            <a:ext cx="980700" cy="180926"/>
          </a:xfrm>
          <a:prstGeom prst="rect">
            <a:avLst/>
          </a:prstGeom>
          <a:noFill/>
          <a:ln>
            <a:noFill/>
          </a:ln>
        </p:spPr>
      </p:pic>
      <p:pic>
        <p:nvPicPr>
          <p:cNvPr id="739" name="Google Shape;739;p73"/>
          <p:cNvPicPr preferRelativeResize="0"/>
          <p:nvPr/>
        </p:nvPicPr>
        <p:blipFill rotWithShape="1">
          <a:blip r:embed="rId6">
            <a:alphaModFix/>
          </a:blip>
          <a:srcRect b="20638" l="7218" r="13460" t="23700"/>
          <a:stretch/>
        </p:blipFill>
        <p:spPr>
          <a:xfrm>
            <a:off x="352926" y="1837706"/>
            <a:ext cx="804598" cy="282294"/>
          </a:xfrm>
          <a:prstGeom prst="rect">
            <a:avLst/>
          </a:prstGeom>
          <a:noFill/>
          <a:ln>
            <a:noFill/>
          </a:ln>
        </p:spPr>
      </p:pic>
      <p:pic>
        <p:nvPicPr>
          <p:cNvPr id="740" name="Google Shape;740;p73"/>
          <p:cNvPicPr preferRelativeResize="0"/>
          <p:nvPr/>
        </p:nvPicPr>
        <p:blipFill rotWithShape="1">
          <a:blip r:embed="rId7">
            <a:alphaModFix/>
          </a:blip>
          <a:srcRect b="6954" l="21685" r="21457" t="7713"/>
          <a:stretch/>
        </p:blipFill>
        <p:spPr>
          <a:xfrm>
            <a:off x="7917944" y="3016175"/>
            <a:ext cx="697881" cy="549900"/>
          </a:xfrm>
          <a:prstGeom prst="rect">
            <a:avLst/>
          </a:prstGeom>
          <a:noFill/>
          <a:ln>
            <a:noFill/>
          </a:ln>
        </p:spPr>
      </p:pic>
      <p:pic>
        <p:nvPicPr>
          <p:cNvPr id="741" name="Google Shape;741;p73"/>
          <p:cNvPicPr preferRelativeResize="0"/>
          <p:nvPr/>
        </p:nvPicPr>
        <p:blipFill>
          <a:blip r:embed="rId8">
            <a:alphaModFix/>
          </a:blip>
          <a:stretch>
            <a:fillRect/>
          </a:stretch>
        </p:blipFill>
        <p:spPr>
          <a:xfrm>
            <a:off x="1277450" y="3596475"/>
            <a:ext cx="627300" cy="627300"/>
          </a:xfrm>
          <a:prstGeom prst="rect">
            <a:avLst/>
          </a:prstGeom>
          <a:noFill/>
          <a:ln>
            <a:noFill/>
          </a:ln>
        </p:spPr>
      </p:pic>
      <p:pic>
        <p:nvPicPr>
          <p:cNvPr id="742" name="Google Shape;742;p73"/>
          <p:cNvPicPr preferRelativeResize="0"/>
          <p:nvPr/>
        </p:nvPicPr>
        <p:blipFill rotWithShape="1">
          <a:blip r:embed="rId9">
            <a:alphaModFix/>
          </a:blip>
          <a:srcRect b="26392" l="13834" r="12851" t="25261"/>
          <a:stretch/>
        </p:blipFill>
        <p:spPr>
          <a:xfrm>
            <a:off x="1183391" y="1284100"/>
            <a:ext cx="815409" cy="282300"/>
          </a:xfrm>
          <a:prstGeom prst="rect">
            <a:avLst/>
          </a:prstGeom>
          <a:noFill/>
          <a:ln>
            <a:noFill/>
          </a:ln>
        </p:spPr>
      </p:pic>
      <p:pic>
        <p:nvPicPr>
          <p:cNvPr id="743" name="Google Shape;743;p73"/>
          <p:cNvPicPr preferRelativeResize="0"/>
          <p:nvPr/>
        </p:nvPicPr>
        <p:blipFill rotWithShape="1">
          <a:blip r:embed="rId10">
            <a:alphaModFix/>
          </a:blip>
          <a:srcRect b="26624" l="7496" r="9577" t="24843"/>
          <a:stretch/>
        </p:blipFill>
        <p:spPr>
          <a:xfrm>
            <a:off x="352925" y="3167586"/>
            <a:ext cx="804600" cy="246754"/>
          </a:xfrm>
          <a:prstGeom prst="rect">
            <a:avLst/>
          </a:prstGeom>
          <a:noFill/>
          <a:ln>
            <a:noFill/>
          </a:ln>
        </p:spPr>
      </p:pic>
      <p:pic>
        <p:nvPicPr>
          <p:cNvPr id="744" name="Google Shape;744;p73"/>
          <p:cNvPicPr preferRelativeResize="0"/>
          <p:nvPr/>
        </p:nvPicPr>
        <p:blipFill>
          <a:blip r:embed="rId11">
            <a:alphaModFix/>
          </a:blip>
          <a:stretch>
            <a:fillRect/>
          </a:stretch>
        </p:blipFill>
        <p:spPr>
          <a:xfrm>
            <a:off x="7901600" y="1802884"/>
            <a:ext cx="980700" cy="321666"/>
          </a:xfrm>
          <a:prstGeom prst="rect">
            <a:avLst/>
          </a:prstGeom>
          <a:noFill/>
          <a:ln>
            <a:noFill/>
          </a:ln>
        </p:spPr>
      </p:pic>
      <p:pic>
        <p:nvPicPr>
          <p:cNvPr id="745" name="Google Shape;745;p73"/>
          <p:cNvPicPr preferRelativeResize="0"/>
          <p:nvPr/>
        </p:nvPicPr>
        <p:blipFill>
          <a:blip r:embed="rId12">
            <a:alphaModFix/>
          </a:blip>
          <a:stretch>
            <a:fillRect/>
          </a:stretch>
        </p:blipFill>
        <p:spPr>
          <a:xfrm>
            <a:off x="4159388" y="557225"/>
            <a:ext cx="740325" cy="246775"/>
          </a:xfrm>
          <a:prstGeom prst="rect">
            <a:avLst/>
          </a:prstGeom>
          <a:noFill/>
          <a:ln>
            <a:noFill/>
          </a:ln>
        </p:spPr>
      </p:pic>
      <p:pic>
        <p:nvPicPr>
          <p:cNvPr id="746" name="Google Shape;746;p73"/>
          <p:cNvPicPr preferRelativeResize="0"/>
          <p:nvPr/>
        </p:nvPicPr>
        <p:blipFill rotWithShape="1">
          <a:blip r:embed="rId13">
            <a:alphaModFix/>
          </a:blip>
          <a:srcRect b="45964" l="0" r="0" t="37493"/>
          <a:stretch/>
        </p:blipFill>
        <p:spPr>
          <a:xfrm>
            <a:off x="5434792" y="4246713"/>
            <a:ext cx="1184283" cy="195900"/>
          </a:xfrm>
          <a:prstGeom prst="rect">
            <a:avLst/>
          </a:prstGeom>
          <a:noFill/>
          <a:ln>
            <a:noFill/>
          </a:ln>
        </p:spPr>
      </p:pic>
      <p:pic>
        <p:nvPicPr>
          <p:cNvPr id="747" name="Google Shape;747;p73"/>
          <p:cNvPicPr preferRelativeResize="0"/>
          <p:nvPr/>
        </p:nvPicPr>
        <p:blipFill rotWithShape="1">
          <a:blip r:embed="rId14">
            <a:alphaModFix/>
          </a:blip>
          <a:srcRect b="20208" l="4014" r="3478" t="18942"/>
          <a:stretch/>
        </p:blipFill>
        <p:spPr>
          <a:xfrm>
            <a:off x="8374900" y="2386953"/>
            <a:ext cx="557700" cy="366834"/>
          </a:xfrm>
          <a:prstGeom prst="rect">
            <a:avLst/>
          </a:prstGeom>
          <a:noFill/>
          <a:ln>
            <a:noFill/>
          </a:ln>
        </p:spPr>
      </p:pic>
      <p:pic>
        <p:nvPicPr>
          <p:cNvPr id="748" name="Google Shape;748;p73"/>
          <p:cNvPicPr preferRelativeResize="0"/>
          <p:nvPr/>
        </p:nvPicPr>
        <p:blipFill>
          <a:blip r:embed="rId15">
            <a:alphaModFix/>
          </a:blip>
          <a:stretch>
            <a:fillRect/>
          </a:stretch>
        </p:blipFill>
        <p:spPr>
          <a:xfrm>
            <a:off x="5307861" y="700009"/>
            <a:ext cx="740300" cy="390966"/>
          </a:xfrm>
          <a:prstGeom prst="rect">
            <a:avLst/>
          </a:prstGeom>
          <a:noFill/>
          <a:ln>
            <a:noFill/>
          </a:ln>
        </p:spPr>
      </p:pic>
      <p:pic>
        <p:nvPicPr>
          <p:cNvPr id="749" name="Google Shape;749;p73"/>
          <p:cNvPicPr preferRelativeResize="0"/>
          <p:nvPr/>
        </p:nvPicPr>
        <p:blipFill rotWithShape="1">
          <a:blip r:embed="rId16">
            <a:alphaModFix/>
          </a:blip>
          <a:srcRect b="21624" l="9178" r="9235" t="21108"/>
          <a:stretch/>
        </p:blipFill>
        <p:spPr>
          <a:xfrm>
            <a:off x="2955027" y="4294164"/>
            <a:ext cx="740301" cy="272836"/>
          </a:xfrm>
          <a:prstGeom prst="rect">
            <a:avLst/>
          </a:prstGeom>
          <a:noFill/>
          <a:ln>
            <a:noFill/>
          </a:ln>
        </p:spPr>
      </p:pic>
      <p:pic>
        <p:nvPicPr>
          <p:cNvPr id="750" name="Google Shape;750;p73"/>
          <p:cNvPicPr preferRelativeResize="0"/>
          <p:nvPr/>
        </p:nvPicPr>
        <p:blipFill rotWithShape="1">
          <a:blip r:embed="rId17">
            <a:alphaModFix/>
          </a:blip>
          <a:srcRect b="23743" l="5784" r="5223" t="22551"/>
          <a:stretch/>
        </p:blipFill>
        <p:spPr>
          <a:xfrm>
            <a:off x="2467762" y="797537"/>
            <a:ext cx="1283527" cy="195900"/>
          </a:xfrm>
          <a:prstGeom prst="rect">
            <a:avLst/>
          </a:prstGeom>
          <a:noFill/>
          <a:ln>
            <a:noFill/>
          </a:ln>
        </p:spPr>
      </p:pic>
      <p:pic>
        <p:nvPicPr>
          <p:cNvPr id="751" name="Google Shape;751;p73"/>
          <p:cNvPicPr preferRelativeResize="0"/>
          <p:nvPr/>
        </p:nvPicPr>
        <p:blipFill>
          <a:blip r:embed="rId18">
            <a:alphaModFix/>
          </a:blip>
          <a:stretch>
            <a:fillRect/>
          </a:stretch>
        </p:blipFill>
        <p:spPr>
          <a:xfrm>
            <a:off x="1939538" y="4146569"/>
            <a:ext cx="980700" cy="198101"/>
          </a:xfrm>
          <a:prstGeom prst="rect">
            <a:avLst/>
          </a:prstGeom>
          <a:noFill/>
          <a:ln>
            <a:noFill/>
          </a:ln>
        </p:spPr>
      </p:pic>
      <p:pic>
        <p:nvPicPr>
          <p:cNvPr id="752" name="Google Shape;752;p73"/>
          <p:cNvPicPr preferRelativeResize="0"/>
          <p:nvPr/>
        </p:nvPicPr>
        <p:blipFill>
          <a:blip r:embed="rId19">
            <a:alphaModFix/>
          </a:blip>
          <a:stretch>
            <a:fillRect/>
          </a:stretch>
        </p:blipFill>
        <p:spPr>
          <a:xfrm>
            <a:off x="7005350" y="3775445"/>
            <a:ext cx="1168800" cy="245448"/>
          </a:xfrm>
          <a:prstGeom prst="rect">
            <a:avLst/>
          </a:prstGeom>
          <a:noFill/>
          <a:ln>
            <a:noFill/>
          </a:ln>
        </p:spPr>
      </p:pic>
      <p:pic>
        <p:nvPicPr>
          <p:cNvPr id="753" name="Google Shape;753;p73"/>
          <p:cNvPicPr preferRelativeResize="0"/>
          <p:nvPr/>
        </p:nvPicPr>
        <p:blipFill>
          <a:blip r:embed="rId20">
            <a:alphaModFix/>
          </a:blip>
          <a:stretch>
            <a:fillRect/>
          </a:stretch>
        </p:blipFill>
        <p:spPr>
          <a:xfrm>
            <a:off x="-21000" y="2451058"/>
            <a:ext cx="937625" cy="434441"/>
          </a:xfrm>
          <a:prstGeom prst="rect">
            <a:avLst/>
          </a:prstGeom>
          <a:noFill/>
          <a:ln>
            <a:noFill/>
          </a:ln>
        </p:spPr>
      </p:pic>
      <p:pic>
        <p:nvPicPr>
          <p:cNvPr id="754" name="Google Shape;754;p73"/>
          <p:cNvPicPr preferRelativeResize="0"/>
          <p:nvPr/>
        </p:nvPicPr>
        <p:blipFill rotWithShape="1">
          <a:blip r:embed="rId21">
            <a:alphaModFix/>
          </a:blip>
          <a:srcRect b="36255" l="26188" r="24887" t="36337"/>
          <a:stretch/>
        </p:blipFill>
        <p:spPr>
          <a:xfrm>
            <a:off x="1384725" y="783032"/>
            <a:ext cx="1184275" cy="444092"/>
          </a:xfrm>
          <a:prstGeom prst="rect">
            <a:avLst/>
          </a:prstGeom>
          <a:noFill/>
          <a:ln>
            <a:noFill/>
          </a:ln>
        </p:spPr>
      </p:pic>
      <p:pic>
        <p:nvPicPr>
          <p:cNvPr descr="Logo&#10;&#10;Description automatically generated" id="755" name="Google Shape;755;p73"/>
          <p:cNvPicPr preferRelativeResize="0"/>
          <p:nvPr/>
        </p:nvPicPr>
        <p:blipFill rotWithShape="1">
          <a:blip r:embed="rId22">
            <a:alphaModFix/>
          </a:blip>
          <a:srcRect b="0" l="0" r="0" t="0"/>
          <a:stretch/>
        </p:blipFill>
        <p:spPr>
          <a:xfrm>
            <a:off x="3893925" y="4639325"/>
            <a:ext cx="1184274" cy="312711"/>
          </a:xfrm>
          <a:prstGeom prst="rect">
            <a:avLst/>
          </a:prstGeom>
          <a:noFill/>
          <a:ln>
            <a:noFill/>
          </a:ln>
        </p:spPr>
      </p:pic>
      <p:sp>
        <p:nvSpPr>
          <p:cNvPr id="756" name="Google Shape;756;p73"/>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74"/>
          <p:cNvPicPr preferRelativeResize="0"/>
          <p:nvPr/>
        </p:nvPicPr>
        <p:blipFill>
          <a:blip r:embed="rId3">
            <a:alphaModFix/>
          </a:blip>
          <a:stretch>
            <a:fillRect/>
          </a:stretch>
        </p:blipFill>
        <p:spPr>
          <a:xfrm>
            <a:off x="0" y="0"/>
            <a:ext cx="9144003" cy="5121180"/>
          </a:xfrm>
          <a:prstGeom prst="rect">
            <a:avLst/>
          </a:prstGeom>
          <a:noFill/>
          <a:ln>
            <a:noFill/>
          </a:ln>
        </p:spPr>
      </p:pic>
      <p:sp>
        <p:nvSpPr>
          <p:cNvPr id="762" name="Google Shape;762;p74"/>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75"/>
          <p:cNvPicPr preferRelativeResize="0"/>
          <p:nvPr/>
        </p:nvPicPr>
        <p:blipFill>
          <a:blip r:embed="rId3">
            <a:alphaModFix/>
          </a:blip>
          <a:stretch>
            <a:fillRect/>
          </a:stretch>
        </p:blipFill>
        <p:spPr>
          <a:xfrm>
            <a:off x="0" y="0"/>
            <a:ext cx="9143997" cy="5125645"/>
          </a:xfrm>
          <a:prstGeom prst="rect">
            <a:avLst/>
          </a:prstGeom>
          <a:noFill/>
          <a:ln>
            <a:noFill/>
          </a:ln>
        </p:spPr>
      </p:pic>
      <p:sp>
        <p:nvSpPr>
          <p:cNvPr id="768" name="Google Shape;768;p75"/>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2" name="Shape 772"/>
        <p:cNvGrpSpPr/>
        <p:nvPr/>
      </p:nvGrpSpPr>
      <p:grpSpPr>
        <a:xfrm>
          <a:off x="0" y="0"/>
          <a:ext cx="0" cy="0"/>
          <a:chOff x="0" y="0"/>
          <a:chExt cx="0" cy="0"/>
        </a:xfrm>
      </p:grpSpPr>
      <p:sp>
        <p:nvSpPr>
          <p:cNvPr id="773" name="Google Shape;773;p76"/>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the Global Context</a:t>
            </a:r>
            <a:endParaRPr sz="1600">
              <a:solidFill>
                <a:srgbClr val="0B5394"/>
              </a:solidFill>
              <a:latin typeface="Roboto"/>
              <a:ea typeface="Roboto"/>
              <a:cs typeface="Roboto"/>
              <a:sym typeface="Roboto"/>
            </a:endParaRPr>
          </a:p>
        </p:txBody>
      </p:sp>
      <p:sp>
        <p:nvSpPr>
          <p:cNvPr id="774" name="Google Shape;774;p76"/>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grpSp>
        <p:nvGrpSpPr>
          <p:cNvPr id="775" name="Google Shape;775;p76"/>
          <p:cNvGrpSpPr/>
          <p:nvPr/>
        </p:nvGrpSpPr>
        <p:grpSpPr>
          <a:xfrm>
            <a:off x="785551" y="831788"/>
            <a:ext cx="6940717" cy="3954257"/>
            <a:chOff x="232175" y="833100"/>
            <a:chExt cx="7136250" cy="4029200"/>
          </a:xfrm>
        </p:grpSpPr>
        <p:sp>
          <p:nvSpPr>
            <p:cNvPr id="776" name="Google Shape;776;p76"/>
            <p:cNvSpPr/>
            <p:nvPr/>
          </p:nvSpPr>
          <p:spPr>
            <a:xfrm>
              <a:off x="5930325" y="3177175"/>
              <a:ext cx="245450" cy="315925"/>
            </a:xfrm>
            <a:custGeom>
              <a:rect b="b" l="l" r="r" t="t"/>
              <a:pathLst>
                <a:path extrusionOk="0" h="12637" w="9818">
                  <a:moveTo>
                    <a:pt x="7161" y="1"/>
                  </a:moveTo>
                  <a:cubicBezTo>
                    <a:pt x="6515" y="1203"/>
                    <a:pt x="5941" y="2478"/>
                    <a:pt x="4936" y="3411"/>
                  </a:cubicBezTo>
                  <a:cubicBezTo>
                    <a:pt x="3877" y="4398"/>
                    <a:pt x="2028" y="4739"/>
                    <a:pt x="2280" y="6372"/>
                  </a:cubicBezTo>
                  <a:cubicBezTo>
                    <a:pt x="1915" y="6350"/>
                    <a:pt x="1640" y="6330"/>
                    <a:pt x="1394" y="6330"/>
                  </a:cubicBezTo>
                  <a:cubicBezTo>
                    <a:pt x="1059" y="6330"/>
                    <a:pt x="778" y="6366"/>
                    <a:pt x="395" y="6480"/>
                  </a:cubicBezTo>
                  <a:cubicBezTo>
                    <a:pt x="0" y="6570"/>
                    <a:pt x="898" y="9172"/>
                    <a:pt x="1005" y="9621"/>
                  </a:cubicBezTo>
                  <a:cubicBezTo>
                    <a:pt x="1418" y="11182"/>
                    <a:pt x="1436" y="10644"/>
                    <a:pt x="2944" y="11039"/>
                  </a:cubicBezTo>
                  <a:cubicBezTo>
                    <a:pt x="3805" y="11254"/>
                    <a:pt x="5133" y="11506"/>
                    <a:pt x="4792" y="12636"/>
                  </a:cubicBezTo>
                  <a:lnTo>
                    <a:pt x="6156" y="12403"/>
                  </a:lnTo>
                  <a:cubicBezTo>
                    <a:pt x="6892" y="11452"/>
                    <a:pt x="7736" y="10788"/>
                    <a:pt x="7736" y="9585"/>
                  </a:cubicBezTo>
                  <a:cubicBezTo>
                    <a:pt x="7736" y="8813"/>
                    <a:pt x="7879" y="8490"/>
                    <a:pt x="8202" y="7790"/>
                  </a:cubicBezTo>
                  <a:cubicBezTo>
                    <a:pt x="8312" y="7540"/>
                    <a:pt x="8452" y="7460"/>
                    <a:pt x="8623" y="7460"/>
                  </a:cubicBezTo>
                  <a:cubicBezTo>
                    <a:pt x="8844" y="7460"/>
                    <a:pt x="9117" y="7594"/>
                    <a:pt x="9441" y="7665"/>
                  </a:cubicBezTo>
                  <a:cubicBezTo>
                    <a:pt x="9010" y="6767"/>
                    <a:pt x="8310" y="5780"/>
                    <a:pt x="8185" y="4793"/>
                  </a:cubicBezTo>
                  <a:cubicBezTo>
                    <a:pt x="8023" y="3393"/>
                    <a:pt x="8651" y="3375"/>
                    <a:pt x="9818" y="2532"/>
                  </a:cubicBezTo>
                  <a:cubicBezTo>
                    <a:pt x="8687" y="1724"/>
                    <a:pt x="7844" y="1185"/>
                    <a:pt x="7161"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77" name="Google Shape;777;p76"/>
            <p:cNvSpPr/>
            <p:nvPr/>
          </p:nvSpPr>
          <p:spPr>
            <a:xfrm>
              <a:off x="6399650" y="3383250"/>
              <a:ext cx="449625" cy="320950"/>
            </a:xfrm>
            <a:custGeom>
              <a:rect b="b" l="l" r="r" t="t"/>
              <a:pathLst>
                <a:path extrusionOk="0" h="12838" w="17985">
                  <a:moveTo>
                    <a:pt x="2893" y="0"/>
                  </a:moveTo>
                  <a:cubicBezTo>
                    <a:pt x="2115" y="0"/>
                    <a:pt x="1534" y="333"/>
                    <a:pt x="862" y="822"/>
                  </a:cubicBezTo>
                  <a:cubicBezTo>
                    <a:pt x="1" y="1450"/>
                    <a:pt x="2388" y="2024"/>
                    <a:pt x="2567" y="2060"/>
                  </a:cubicBezTo>
                  <a:cubicBezTo>
                    <a:pt x="1849" y="2616"/>
                    <a:pt x="1616" y="2580"/>
                    <a:pt x="1849" y="3460"/>
                  </a:cubicBezTo>
                  <a:cubicBezTo>
                    <a:pt x="1952" y="3817"/>
                    <a:pt x="2325" y="4636"/>
                    <a:pt x="2643" y="4636"/>
                  </a:cubicBezTo>
                  <a:cubicBezTo>
                    <a:pt x="2772" y="4636"/>
                    <a:pt x="2892" y="4500"/>
                    <a:pt x="2980" y="4142"/>
                  </a:cubicBezTo>
                  <a:cubicBezTo>
                    <a:pt x="3095" y="3636"/>
                    <a:pt x="3262" y="3078"/>
                    <a:pt x="3433" y="3078"/>
                  </a:cubicBezTo>
                  <a:cubicBezTo>
                    <a:pt x="3529" y="3078"/>
                    <a:pt x="3626" y="3253"/>
                    <a:pt x="3716" y="3711"/>
                  </a:cubicBezTo>
                  <a:cubicBezTo>
                    <a:pt x="3878" y="4555"/>
                    <a:pt x="4201" y="4698"/>
                    <a:pt x="4883" y="5255"/>
                  </a:cubicBezTo>
                  <a:lnTo>
                    <a:pt x="6965" y="6996"/>
                  </a:lnTo>
                  <a:cubicBezTo>
                    <a:pt x="7377" y="7337"/>
                    <a:pt x="7162" y="8611"/>
                    <a:pt x="7198" y="9131"/>
                  </a:cubicBezTo>
                  <a:cubicBezTo>
                    <a:pt x="7216" y="9470"/>
                    <a:pt x="8258" y="10568"/>
                    <a:pt x="8590" y="10568"/>
                  </a:cubicBezTo>
                  <a:cubicBezTo>
                    <a:pt x="8593" y="10568"/>
                    <a:pt x="8595" y="10567"/>
                    <a:pt x="8598" y="10567"/>
                  </a:cubicBezTo>
                  <a:cubicBezTo>
                    <a:pt x="9226" y="10549"/>
                    <a:pt x="9854" y="10531"/>
                    <a:pt x="10482" y="10496"/>
                  </a:cubicBezTo>
                  <a:cubicBezTo>
                    <a:pt x="10803" y="10121"/>
                    <a:pt x="11549" y="8862"/>
                    <a:pt x="12034" y="8862"/>
                  </a:cubicBezTo>
                  <a:cubicBezTo>
                    <a:pt x="12037" y="8862"/>
                    <a:pt x="12041" y="8862"/>
                    <a:pt x="12044" y="8862"/>
                  </a:cubicBezTo>
                  <a:cubicBezTo>
                    <a:pt x="13031" y="8916"/>
                    <a:pt x="13498" y="9149"/>
                    <a:pt x="13605" y="10155"/>
                  </a:cubicBezTo>
                  <a:cubicBezTo>
                    <a:pt x="13749" y="11285"/>
                    <a:pt x="13605" y="11501"/>
                    <a:pt x="14575" y="12021"/>
                  </a:cubicBezTo>
                  <a:cubicBezTo>
                    <a:pt x="15325" y="12424"/>
                    <a:pt x="15817" y="12837"/>
                    <a:pt x="16492" y="12837"/>
                  </a:cubicBezTo>
                  <a:cubicBezTo>
                    <a:pt x="16689" y="12837"/>
                    <a:pt x="16902" y="12802"/>
                    <a:pt x="17141" y="12721"/>
                  </a:cubicBezTo>
                  <a:cubicBezTo>
                    <a:pt x="17985" y="12416"/>
                    <a:pt x="16836" y="11303"/>
                    <a:pt x="16567" y="11088"/>
                  </a:cubicBezTo>
                  <a:cubicBezTo>
                    <a:pt x="15705" y="10370"/>
                    <a:pt x="15293" y="10047"/>
                    <a:pt x="14844" y="9024"/>
                  </a:cubicBezTo>
                  <a:cubicBezTo>
                    <a:pt x="14754" y="8808"/>
                    <a:pt x="14270" y="8108"/>
                    <a:pt x="14521" y="7983"/>
                  </a:cubicBezTo>
                  <a:cubicBezTo>
                    <a:pt x="14952" y="7767"/>
                    <a:pt x="15239" y="7821"/>
                    <a:pt x="15023" y="7373"/>
                  </a:cubicBezTo>
                  <a:cubicBezTo>
                    <a:pt x="14898" y="7103"/>
                    <a:pt x="14700" y="6314"/>
                    <a:pt x="14467" y="6152"/>
                  </a:cubicBezTo>
                  <a:cubicBezTo>
                    <a:pt x="14415" y="6115"/>
                    <a:pt x="14341" y="6103"/>
                    <a:pt x="14254" y="6103"/>
                  </a:cubicBezTo>
                  <a:cubicBezTo>
                    <a:pt x="14068" y="6103"/>
                    <a:pt x="13828" y="6160"/>
                    <a:pt x="13638" y="6160"/>
                  </a:cubicBezTo>
                  <a:cubicBezTo>
                    <a:pt x="13487" y="6160"/>
                    <a:pt x="13368" y="6123"/>
                    <a:pt x="13336" y="5991"/>
                  </a:cubicBezTo>
                  <a:cubicBezTo>
                    <a:pt x="13049" y="4627"/>
                    <a:pt x="11290" y="3029"/>
                    <a:pt x="9836" y="2778"/>
                  </a:cubicBezTo>
                  <a:cubicBezTo>
                    <a:pt x="8921" y="2634"/>
                    <a:pt x="8203" y="1934"/>
                    <a:pt x="7467" y="1414"/>
                  </a:cubicBezTo>
                  <a:cubicBezTo>
                    <a:pt x="7402" y="1370"/>
                    <a:pt x="7328" y="1350"/>
                    <a:pt x="7245" y="1350"/>
                  </a:cubicBezTo>
                  <a:cubicBezTo>
                    <a:pt x="6689" y="1350"/>
                    <a:pt x="5794" y="2243"/>
                    <a:pt x="5403" y="2509"/>
                  </a:cubicBezTo>
                  <a:cubicBezTo>
                    <a:pt x="5230" y="2627"/>
                    <a:pt x="4856" y="2760"/>
                    <a:pt x="4529" y="2760"/>
                  </a:cubicBezTo>
                  <a:cubicBezTo>
                    <a:pt x="4213" y="2760"/>
                    <a:pt x="3940" y="2636"/>
                    <a:pt x="3931" y="2257"/>
                  </a:cubicBezTo>
                  <a:cubicBezTo>
                    <a:pt x="3931" y="1342"/>
                    <a:pt x="4326" y="193"/>
                    <a:pt x="3321" y="32"/>
                  </a:cubicBezTo>
                  <a:cubicBezTo>
                    <a:pt x="3171" y="10"/>
                    <a:pt x="3029" y="0"/>
                    <a:pt x="2893"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78" name="Google Shape;778;p76"/>
            <p:cNvSpPr/>
            <p:nvPr/>
          </p:nvSpPr>
          <p:spPr>
            <a:xfrm>
              <a:off x="4705825" y="3078350"/>
              <a:ext cx="66425" cy="33250"/>
            </a:xfrm>
            <a:custGeom>
              <a:rect b="b" l="l" r="r" t="t"/>
              <a:pathLst>
                <a:path extrusionOk="0" h="1330" w="2657">
                  <a:moveTo>
                    <a:pt x="1489" y="0"/>
                  </a:moveTo>
                  <a:cubicBezTo>
                    <a:pt x="1088" y="0"/>
                    <a:pt x="649" y="147"/>
                    <a:pt x="0" y="221"/>
                  </a:cubicBezTo>
                  <a:cubicBezTo>
                    <a:pt x="185" y="422"/>
                    <a:pt x="809" y="1329"/>
                    <a:pt x="1080" y="1329"/>
                  </a:cubicBezTo>
                  <a:cubicBezTo>
                    <a:pt x="1099" y="1329"/>
                    <a:pt x="1116" y="1325"/>
                    <a:pt x="1131" y="1316"/>
                  </a:cubicBezTo>
                  <a:cubicBezTo>
                    <a:pt x="1633" y="1010"/>
                    <a:pt x="2082" y="687"/>
                    <a:pt x="2656" y="562"/>
                  </a:cubicBezTo>
                  <a:cubicBezTo>
                    <a:pt x="2206" y="128"/>
                    <a:pt x="1864" y="0"/>
                    <a:pt x="148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79" name="Google Shape;779;p76"/>
            <p:cNvSpPr/>
            <p:nvPr/>
          </p:nvSpPr>
          <p:spPr>
            <a:xfrm>
              <a:off x="3732175" y="3363475"/>
              <a:ext cx="30875" cy="24300"/>
            </a:xfrm>
            <a:custGeom>
              <a:rect b="b" l="l" r="r" t="t"/>
              <a:pathLst>
                <a:path extrusionOk="0" h="972" w="1235">
                  <a:moveTo>
                    <a:pt x="628" y="1"/>
                  </a:moveTo>
                  <a:cubicBezTo>
                    <a:pt x="448" y="1"/>
                    <a:pt x="242" y="72"/>
                    <a:pt x="71" y="231"/>
                  </a:cubicBezTo>
                  <a:cubicBezTo>
                    <a:pt x="0" y="667"/>
                    <a:pt x="247" y="971"/>
                    <a:pt x="526" y="971"/>
                  </a:cubicBezTo>
                  <a:cubicBezTo>
                    <a:pt x="672" y="971"/>
                    <a:pt x="827" y="888"/>
                    <a:pt x="950" y="697"/>
                  </a:cubicBezTo>
                  <a:cubicBezTo>
                    <a:pt x="1235" y="271"/>
                    <a:pt x="979" y="1"/>
                    <a:pt x="628"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0" name="Google Shape;780;p76"/>
            <p:cNvSpPr/>
            <p:nvPr/>
          </p:nvSpPr>
          <p:spPr>
            <a:xfrm>
              <a:off x="3750075" y="3336125"/>
              <a:ext cx="36025" cy="26375"/>
            </a:xfrm>
            <a:custGeom>
              <a:rect b="b" l="l" r="r" t="t"/>
              <a:pathLst>
                <a:path extrusionOk="0" h="1055" w="1441">
                  <a:moveTo>
                    <a:pt x="692" y="0"/>
                  </a:moveTo>
                  <a:cubicBezTo>
                    <a:pt x="527" y="0"/>
                    <a:pt x="302" y="51"/>
                    <a:pt x="1" y="176"/>
                  </a:cubicBezTo>
                  <a:cubicBezTo>
                    <a:pt x="60" y="831"/>
                    <a:pt x="259" y="1055"/>
                    <a:pt x="470" y="1055"/>
                  </a:cubicBezTo>
                  <a:cubicBezTo>
                    <a:pt x="928" y="1055"/>
                    <a:pt x="1440" y="0"/>
                    <a:pt x="69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1" name="Google Shape;781;p76"/>
            <p:cNvSpPr/>
            <p:nvPr/>
          </p:nvSpPr>
          <p:spPr>
            <a:xfrm>
              <a:off x="2583475" y="1022550"/>
              <a:ext cx="907725" cy="875825"/>
            </a:xfrm>
            <a:custGeom>
              <a:rect b="b" l="l" r="r" t="t"/>
              <a:pathLst>
                <a:path extrusionOk="0" h="35033" w="36309">
                  <a:moveTo>
                    <a:pt x="19510" y="0"/>
                  </a:moveTo>
                  <a:lnTo>
                    <a:pt x="19510" y="0"/>
                  </a:lnTo>
                  <a:cubicBezTo>
                    <a:pt x="18038" y="305"/>
                    <a:pt x="17643" y="162"/>
                    <a:pt x="17087" y="1561"/>
                  </a:cubicBezTo>
                  <a:lnTo>
                    <a:pt x="18558" y="2064"/>
                  </a:lnTo>
                  <a:cubicBezTo>
                    <a:pt x="17964" y="2497"/>
                    <a:pt x="17703" y="2795"/>
                    <a:pt x="17433" y="2795"/>
                  </a:cubicBezTo>
                  <a:cubicBezTo>
                    <a:pt x="17222" y="2795"/>
                    <a:pt x="17006" y="2613"/>
                    <a:pt x="16620" y="2172"/>
                  </a:cubicBezTo>
                  <a:cubicBezTo>
                    <a:pt x="15956" y="1418"/>
                    <a:pt x="15112" y="1346"/>
                    <a:pt x="14143" y="1077"/>
                  </a:cubicBezTo>
                  <a:cubicBezTo>
                    <a:pt x="13928" y="2315"/>
                    <a:pt x="14107" y="2441"/>
                    <a:pt x="12833" y="2441"/>
                  </a:cubicBezTo>
                  <a:cubicBezTo>
                    <a:pt x="11971" y="2441"/>
                    <a:pt x="12330" y="1149"/>
                    <a:pt x="11559" y="1041"/>
                  </a:cubicBezTo>
                  <a:cubicBezTo>
                    <a:pt x="10989" y="954"/>
                    <a:pt x="10044" y="756"/>
                    <a:pt x="9178" y="756"/>
                  </a:cubicBezTo>
                  <a:cubicBezTo>
                    <a:pt x="8079" y="756"/>
                    <a:pt x="7107" y="1076"/>
                    <a:pt x="7197" y="2351"/>
                  </a:cubicBezTo>
                  <a:cubicBezTo>
                    <a:pt x="6729" y="2291"/>
                    <a:pt x="6172" y="2201"/>
                    <a:pt x="5664" y="2201"/>
                  </a:cubicBezTo>
                  <a:cubicBezTo>
                    <a:pt x="4810" y="2201"/>
                    <a:pt x="4090" y="2456"/>
                    <a:pt x="4146" y="3536"/>
                  </a:cubicBezTo>
                  <a:cubicBezTo>
                    <a:pt x="4190" y="4384"/>
                    <a:pt x="3721" y="4680"/>
                    <a:pt x="3115" y="4680"/>
                  </a:cubicBezTo>
                  <a:cubicBezTo>
                    <a:pt x="2490" y="4680"/>
                    <a:pt x="1722" y="4366"/>
                    <a:pt x="1221" y="4020"/>
                  </a:cubicBezTo>
                  <a:lnTo>
                    <a:pt x="1221" y="4020"/>
                  </a:lnTo>
                  <a:cubicBezTo>
                    <a:pt x="323" y="5474"/>
                    <a:pt x="323" y="5366"/>
                    <a:pt x="1472" y="6605"/>
                  </a:cubicBezTo>
                  <a:cubicBezTo>
                    <a:pt x="1480" y="6614"/>
                    <a:pt x="1521" y="6618"/>
                    <a:pt x="1587" y="6618"/>
                  </a:cubicBezTo>
                  <a:cubicBezTo>
                    <a:pt x="1859" y="6618"/>
                    <a:pt x="2548" y="6554"/>
                    <a:pt x="3043" y="6554"/>
                  </a:cubicBezTo>
                  <a:cubicBezTo>
                    <a:pt x="3559" y="6554"/>
                    <a:pt x="3864" y="6624"/>
                    <a:pt x="3267" y="6910"/>
                  </a:cubicBezTo>
                  <a:cubicBezTo>
                    <a:pt x="2868" y="7103"/>
                    <a:pt x="2626" y="7305"/>
                    <a:pt x="2316" y="7305"/>
                  </a:cubicBezTo>
                  <a:cubicBezTo>
                    <a:pt x="2193" y="7305"/>
                    <a:pt x="2060" y="7273"/>
                    <a:pt x="1903" y="7197"/>
                  </a:cubicBezTo>
                  <a:cubicBezTo>
                    <a:pt x="1427" y="6974"/>
                    <a:pt x="1182" y="6776"/>
                    <a:pt x="975" y="6776"/>
                  </a:cubicBezTo>
                  <a:cubicBezTo>
                    <a:pt x="800" y="6776"/>
                    <a:pt x="652" y="6918"/>
                    <a:pt x="413" y="7305"/>
                  </a:cubicBezTo>
                  <a:cubicBezTo>
                    <a:pt x="0" y="7951"/>
                    <a:pt x="736" y="7807"/>
                    <a:pt x="969" y="8400"/>
                  </a:cubicBezTo>
                  <a:cubicBezTo>
                    <a:pt x="1023" y="8561"/>
                    <a:pt x="575" y="8938"/>
                    <a:pt x="646" y="9118"/>
                  </a:cubicBezTo>
                  <a:cubicBezTo>
                    <a:pt x="754" y="9387"/>
                    <a:pt x="1095" y="9692"/>
                    <a:pt x="1257" y="9925"/>
                  </a:cubicBezTo>
                  <a:cubicBezTo>
                    <a:pt x="1634" y="10423"/>
                    <a:pt x="1960" y="10575"/>
                    <a:pt x="2313" y="10575"/>
                  </a:cubicBezTo>
                  <a:cubicBezTo>
                    <a:pt x="2800" y="10575"/>
                    <a:pt x="3337" y="10285"/>
                    <a:pt x="4128" y="10212"/>
                  </a:cubicBezTo>
                  <a:cubicBezTo>
                    <a:pt x="4194" y="10206"/>
                    <a:pt x="4258" y="10203"/>
                    <a:pt x="4319" y="10203"/>
                  </a:cubicBezTo>
                  <a:cubicBezTo>
                    <a:pt x="5457" y="10203"/>
                    <a:pt x="5966" y="11265"/>
                    <a:pt x="6767" y="12133"/>
                  </a:cubicBezTo>
                  <a:cubicBezTo>
                    <a:pt x="7413" y="12833"/>
                    <a:pt x="7664" y="14502"/>
                    <a:pt x="8005" y="15399"/>
                  </a:cubicBezTo>
                  <a:cubicBezTo>
                    <a:pt x="8238" y="16045"/>
                    <a:pt x="7161" y="17499"/>
                    <a:pt x="6874" y="18092"/>
                  </a:cubicBezTo>
                  <a:cubicBezTo>
                    <a:pt x="7260" y="18033"/>
                    <a:pt x="7904" y="17865"/>
                    <a:pt x="8450" y="17865"/>
                  </a:cubicBezTo>
                  <a:cubicBezTo>
                    <a:pt x="9072" y="17865"/>
                    <a:pt x="9568" y="18084"/>
                    <a:pt x="9405" y="18935"/>
                  </a:cubicBezTo>
                  <a:lnTo>
                    <a:pt x="7323" y="19043"/>
                  </a:lnTo>
                  <a:cubicBezTo>
                    <a:pt x="8149" y="19868"/>
                    <a:pt x="8525" y="20389"/>
                    <a:pt x="9674" y="20604"/>
                  </a:cubicBezTo>
                  <a:lnTo>
                    <a:pt x="7143" y="23978"/>
                  </a:lnTo>
                  <a:cubicBezTo>
                    <a:pt x="6354" y="25037"/>
                    <a:pt x="6964" y="26958"/>
                    <a:pt x="7305" y="28017"/>
                  </a:cubicBezTo>
                  <a:cubicBezTo>
                    <a:pt x="7431" y="28430"/>
                    <a:pt x="6820" y="28878"/>
                    <a:pt x="6946" y="29273"/>
                  </a:cubicBezTo>
                  <a:cubicBezTo>
                    <a:pt x="7197" y="30027"/>
                    <a:pt x="7449" y="30781"/>
                    <a:pt x="7682" y="31552"/>
                  </a:cubicBezTo>
                  <a:cubicBezTo>
                    <a:pt x="8021" y="32613"/>
                    <a:pt x="8806" y="33139"/>
                    <a:pt x="9694" y="33139"/>
                  </a:cubicBezTo>
                  <a:cubicBezTo>
                    <a:pt x="9933" y="33139"/>
                    <a:pt x="10180" y="33100"/>
                    <a:pt x="10428" y="33024"/>
                  </a:cubicBezTo>
                  <a:cubicBezTo>
                    <a:pt x="10510" y="34404"/>
                    <a:pt x="10758" y="35032"/>
                    <a:pt x="11997" y="35032"/>
                  </a:cubicBezTo>
                  <a:cubicBezTo>
                    <a:pt x="12111" y="35032"/>
                    <a:pt x="12234" y="35027"/>
                    <a:pt x="12366" y="35016"/>
                  </a:cubicBezTo>
                  <a:cubicBezTo>
                    <a:pt x="12959" y="34981"/>
                    <a:pt x="12995" y="32306"/>
                    <a:pt x="13389" y="31822"/>
                  </a:cubicBezTo>
                  <a:cubicBezTo>
                    <a:pt x="13982" y="31086"/>
                    <a:pt x="14969" y="29201"/>
                    <a:pt x="15812" y="28860"/>
                  </a:cubicBezTo>
                  <a:lnTo>
                    <a:pt x="19492" y="27406"/>
                  </a:lnTo>
                  <a:lnTo>
                    <a:pt x="21592" y="24768"/>
                  </a:lnTo>
                  <a:lnTo>
                    <a:pt x="21592" y="24768"/>
                  </a:lnTo>
                  <a:cubicBezTo>
                    <a:pt x="21574" y="24804"/>
                    <a:pt x="24104" y="25091"/>
                    <a:pt x="24427" y="25091"/>
                  </a:cubicBezTo>
                  <a:cubicBezTo>
                    <a:pt x="25504" y="25091"/>
                    <a:pt x="26114" y="24014"/>
                    <a:pt x="26832" y="23278"/>
                  </a:cubicBezTo>
                  <a:cubicBezTo>
                    <a:pt x="27245" y="22866"/>
                    <a:pt x="29112" y="22704"/>
                    <a:pt x="29202" y="22184"/>
                  </a:cubicBezTo>
                  <a:cubicBezTo>
                    <a:pt x="29489" y="20568"/>
                    <a:pt x="29417" y="20586"/>
                    <a:pt x="28196" y="19491"/>
                  </a:cubicBezTo>
                  <a:cubicBezTo>
                    <a:pt x="27820" y="19150"/>
                    <a:pt x="27353" y="19079"/>
                    <a:pt x="26886" y="18917"/>
                  </a:cubicBezTo>
                  <a:cubicBezTo>
                    <a:pt x="26545" y="18809"/>
                    <a:pt x="26384" y="17840"/>
                    <a:pt x="26258" y="17517"/>
                  </a:cubicBezTo>
                  <a:cubicBezTo>
                    <a:pt x="26150" y="17266"/>
                    <a:pt x="27191" y="16835"/>
                    <a:pt x="27425" y="16710"/>
                  </a:cubicBezTo>
                  <a:cubicBezTo>
                    <a:pt x="27452" y="16693"/>
                    <a:pt x="27485" y="16685"/>
                    <a:pt x="27524" y="16685"/>
                  </a:cubicBezTo>
                  <a:cubicBezTo>
                    <a:pt x="27818" y="16685"/>
                    <a:pt x="28403" y="17119"/>
                    <a:pt x="28609" y="17230"/>
                  </a:cubicBezTo>
                  <a:cubicBezTo>
                    <a:pt x="29285" y="17588"/>
                    <a:pt x="29634" y="17787"/>
                    <a:pt x="29912" y="17787"/>
                  </a:cubicBezTo>
                  <a:cubicBezTo>
                    <a:pt x="30261" y="17787"/>
                    <a:pt x="30500" y="17473"/>
                    <a:pt x="31140" y="16763"/>
                  </a:cubicBezTo>
                  <a:lnTo>
                    <a:pt x="29794" y="16010"/>
                  </a:lnTo>
                  <a:cubicBezTo>
                    <a:pt x="30817" y="14646"/>
                    <a:pt x="34532" y="10607"/>
                    <a:pt x="30763" y="10374"/>
                  </a:cubicBezTo>
                  <a:cubicBezTo>
                    <a:pt x="31248" y="8902"/>
                    <a:pt x="31948" y="9225"/>
                    <a:pt x="33007" y="8292"/>
                  </a:cubicBezTo>
                  <a:lnTo>
                    <a:pt x="36309" y="5384"/>
                  </a:lnTo>
                  <a:cubicBezTo>
                    <a:pt x="35419" y="4415"/>
                    <a:pt x="35168" y="4163"/>
                    <a:pt x="34385" y="4163"/>
                  </a:cubicBezTo>
                  <a:cubicBezTo>
                    <a:pt x="34109" y="4163"/>
                    <a:pt x="33769" y="4194"/>
                    <a:pt x="33312" y="4236"/>
                  </a:cubicBezTo>
                  <a:cubicBezTo>
                    <a:pt x="31517" y="4397"/>
                    <a:pt x="31176" y="4379"/>
                    <a:pt x="29919" y="5654"/>
                  </a:cubicBezTo>
                  <a:cubicBezTo>
                    <a:pt x="30171" y="5061"/>
                    <a:pt x="30440" y="4487"/>
                    <a:pt x="30691" y="3913"/>
                  </a:cubicBezTo>
                  <a:cubicBezTo>
                    <a:pt x="30035" y="3749"/>
                    <a:pt x="29648" y="3612"/>
                    <a:pt x="29362" y="3612"/>
                  </a:cubicBezTo>
                  <a:cubicBezTo>
                    <a:pt x="28960" y="3612"/>
                    <a:pt x="28758" y="3881"/>
                    <a:pt x="28286" y="4720"/>
                  </a:cubicBezTo>
                  <a:cubicBezTo>
                    <a:pt x="27623" y="4163"/>
                    <a:pt x="27104" y="4007"/>
                    <a:pt x="26520" y="4007"/>
                  </a:cubicBezTo>
                  <a:cubicBezTo>
                    <a:pt x="26013" y="4007"/>
                    <a:pt x="25457" y="4125"/>
                    <a:pt x="24715" y="4200"/>
                  </a:cubicBezTo>
                  <a:cubicBezTo>
                    <a:pt x="25361" y="3159"/>
                    <a:pt x="25576" y="3338"/>
                    <a:pt x="26832" y="3302"/>
                  </a:cubicBezTo>
                  <a:lnTo>
                    <a:pt x="30404" y="3195"/>
                  </a:lnTo>
                  <a:cubicBezTo>
                    <a:pt x="30099" y="2800"/>
                    <a:pt x="29291" y="1220"/>
                    <a:pt x="28825" y="1149"/>
                  </a:cubicBezTo>
                  <a:lnTo>
                    <a:pt x="25594" y="538"/>
                  </a:lnTo>
                  <a:cubicBezTo>
                    <a:pt x="24998" y="423"/>
                    <a:pt x="23796" y="148"/>
                    <a:pt x="22791" y="148"/>
                  </a:cubicBezTo>
                  <a:cubicBezTo>
                    <a:pt x="21771" y="148"/>
                    <a:pt x="20953" y="432"/>
                    <a:pt x="21179" y="1454"/>
                  </a:cubicBezTo>
                  <a:cubicBezTo>
                    <a:pt x="20353" y="1185"/>
                    <a:pt x="18989" y="1167"/>
                    <a:pt x="19510"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2" name="Google Shape;782;p76"/>
            <p:cNvSpPr/>
            <p:nvPr/>
          </p:nvSpPr>
          <p:spPr>
            <a:xfrm>
              <a:off x="2727225" y="1516275"/>
              <a:ext cx="60900" cy="50400"/>
            </a:xfrm>
            <a:custGeom>
              <a:rect b="b" l="l" r="r" t="t"/>
              <a:pathLst>
                <a:path extrusionOk="0" h="2016" w="2436">
                  <a:moveTo>
                    <a:pt x="1642" y="1"/>
                  </a:moveTo>
                  <a:cubicBezTo>
                    <a:pt x="1462" y="1"/>
                    <a:pt x="1238" y="54"/>
                    <a:pt x="963" y="173"/>
                  </a:cubicBezTo>
                  <a:cubicBezTo>
                    <a:pt x="0" y="588"/>
                    <a:pt x="1017" y="2016"/>
                    <a:pt x="1914" y="2016"/>
                  </a:cubicBezTo>
                  <a:cubicBezTo>
                    <a:pt x="1987" y="2016"/>
                    <a:pt x="2059" y="2006"/>
                    <a:pt x="2129" y="1986"/>
                  </a:cubicBezTo>
                  <a:cubicBezTo>
                    <a:pt x="2378" y="1035"/>
                    <a:pt x="2436" y="1"/>
                    <a:pt x="1642"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3" name="Google Shape;783;p76"/>
            <p:cNvSpPr/>
            <p:nvPr/>
          </p:nvSpPr>
          <p:spPr>
            <a:xfrm>
              <a:off x="3256075" y="1463725"/>
              <a:ext cx="77200" cy="49275"/>
            </a:xfrm>
            <a:custGeom>
              <a:rect b="b" l="l" r="r" t="t"/>
              <a:pathLst>
                <a:path extrusionOk="0" h="1971" w="3088">
                  <a:moveTo>
                    <a:pt x="1428" y="1"/>
                  </a:moveTo>
                  <a:cubicBezTo>
                    <a:pt x="735" y="1"/>
                    <a:pt x="0" y="466"/>
                    <a:pt x="880" y="1073"/>
                  </a:cubicBezTo>
                  <a:lnTo>
                    <a:pt x="2692" y="1970"/>
                  </a:lnTo>
                  <a:cubicBezTo>
                    <a:pt x="2782" y="624"/>
                    <a:pt x="3087" y="427"/>
                    <a:pt x="1795" y="50"/>
                  </a:cubicBezTo>
                  <a:cubicBezTo>
                    <a:pt x="1681" y="16"/>
                    <a:pt x="1555" y="1"/>
                    <a:pt x="1428"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4" name="Google Shape;784;p76"/>
            <p:cNvSpPr/>
            <p:nvPr/>
          </p:nvSpPr>
          <p:spPr>
            <a:xfrm>
              <a:off x="5889475" y="3701275"/>
              <a:ext cx="892050" cy="819425"/>
            </a:xfrm>
            <a:custGeom>
              <a:rect b="b" l="l" r="r" t="t"/>
              <a:pathLst>
                <a:path extrusionOk="0" h="32777" w="35682">
                  <a:moveTo>
                    <a:pt x="30064" y="0"/>
                  </a:moveTo>
                  <a:cubicBezTo>
                    <a:pt x="28036" y="0"/>
                    <a:pt x="28933" y="7018"/>
                    <a:pt x="26941" y="7179"/>
                  </a:cubicBezTo>
                  <a:cubicBezTo>
                    <a:pt x="26927" y="7181"/>
                    <a:pt x="26913" y="7181"/>
                    <a:pt x="26898" y="7181"/>
                  </a:cubicBezTo>
                  <a:cubicBezTo>
                    <a:pt x="26127" y="7181"/>
                    <a:pt x="24120" y="5389"/>
                    <a:pt x="23944" y="4684"/>
                  </a:cubicBezTo>
                  <a:cubicBezTo>
                    <a:pt x="23710" y="3823"/>
                    <a:pt x="25164" y="1436"/>
                    <a:pt x="25487" y="556"/>
                  </a:cubicBezTo>
                  <a:cubicBezTo>
                    <a:pt x="24343" y="336"/>
                    <a:pt x="23505" y="165"/>
                    <a:pt x="22626" y="165"/>
                  </a:cubicBezTo>
                  <a:cubicBezTo>
                    <a:pt x="22003" y="165"/>
                    <a:pt x="21359" y="251"/>
                    <a:pt x="20569" y="467"/>
                  </a:cubicBezTo>
                  <a:cubicBezTo>
                    <a:pt x="19439" y="790"/>
                    <a:pt x="19205" y="664"/>
                    <a:pt x="18828" y="1741"/>
                  </a:cubicBezTo>
                  <a:cubicBezTo>
                    <a:pt x="18380" y="2997"/>
                    <a:pt x="18505" y="3302"/>
                    <a:pt x="17213" y="3590"/>
                  </a:cubicBezTo>
                  <a:cubicBezTo>
                    <a:pt x="17177" y="2979"/>
                    <a:pt x="17141" y="2369"/>
                    <a:pt x="17105" y="1759"/>
                  </a:cubicBezTo>
                  <a:lnTo>
                    <a:pt x="11093" y="5420"/>
                  </a:lnTo>
                  <a:cubicBezTo>
                    <a:pt x="10860" y="5564"/>
                    <a:pt x="11057" y="6264"/>
                    <a:pt x="11075" y="6515"/>
                  </a:cubicBezTo>
                  <a:cubicBezTo>
                    <a:pt x="11129" y="7072"/>
                    <a:pt x="10752" y="7395"/>
                    <a:pt x="10429" y="7861"/>
                  </a:cubicBezTo>
                  <a:cubicBezTo>
                    <a:pt x="10285" y="8068"/>
                    <a:pt x="9774" y="8086"/>
                    <a:pt x="9217" y="8086"/>
                  </a:cubicBezTo>
                  <a:cubicBezTo>
                    <a:pt x="9100" y="8086"/>
                    <a:pt x="8981" y="8085"/>
                    <a:pt x="8863" y="8085"/>
                  </a:cubicBezTo>
                  <a:cubicBezTo>
                    <a:pt x="8420" y="8085"/>
                    <a:pt x="7992" y="8096"/>
                    <a:pt x="7737" y="8202"/>
                  </a:cubicBezTo>
                  <a:lnTo>
                    <a:pt x="3842" y="9800"/>
                  </a:lnTo>
                  <a:cubicBezTo>
                    <a:pt x="3052" y="10123"/>
                    <a:pt x="2837" y="11774"/>
                    <a:pt x="2550" y="12510"/>
                  </a:cubicBezTo>
                  <a:cubicBezTo>
                    <a:pt x="1688" y="14825"/>
                    <a:pt x="1832" y="16889"/>
                    <a:pt x="1796" y="19384"/>
                  </a:cubicBezTo>
                  <a:cubicBezTo>
                    <a:pt x="1796" y="19815"/>
                    <a:pt x="2047" y="21771"/>
                    <a:pt x="1670" y="22040"/>
                  </a:cubicBezTo>
                  <a:cubicBezTo>
                    <a:pt x="486" y="22920"/>
                    <a:pt x="1" y="23494"/>
                    <a:pt x="1347" y="24427"/>
                  </a:cubicBezTo>
                  <a:cubicBezTo>
                    <a:pt x="1888" y="24809"/>
                    <a:pt x="2520" y="24939"/>
                    <a:pt x="3198" y="24939"/>
                  </a:cubicBezTo>
                  <a:cubicBezTo>
                    <a:pt x="4654" y="24939"/>
                    <a:pt x="6321" y="24337"/>
                    <a:pt x="7755" y="24337"/>
                  </a:cubicBezTo>
                  <a:cubicBezTo>
                    <a:pt x="8849" y="24337"/>
                    <a:pt x="8616" y="23296"/>
                    <a:pt x="9549" y="23099"/>
                  </a:cubicBezTo>
                  <a:lnTo>
                    <a:pt x="13516" y="22327"/>
                  </a:lnTo>
                  <a:cubicBezTo>
                    <a:pt x="13584" y="22313"/>
                    <a:pt x="13657" y="22306"/>
                    <a:pt x="13736" y="22306"/>
                  </a:cubicBezTo>
                  <a:cubicBezTo>
                    <a:pt x="14531" y="22306"/>
                    <a:pt x="15825" y="22993"/>
                    <a:pt x="16495" y="23189"/>
                  </a:cubicBezTo>
                  <a:cubicBezTo>
                    <a:pt x="16478" y="23189"/>
                    <a:pt x="16288" y="25885"/>
                    <a:pt x="16902" y="25885"/>
                  </a:cubicBezTo>
                  <a:cubicBezTo>
                    <a:pt x="16915" y="25885"/>
                    <a:pt x="16929" y="25884"/>
                    <a:pt x="16944" y="25881"/>
                  </a:cubicBezTo>
                  <a:lnTo>
                    <a:pt x="19331" y="25468"/>
                  </a:lnTo>
                  <a:lnTo>
                    <a:pt x="19331" y="25468"/>
                  </a:lnTo>
                  <a:cubicBezTo>
                    <a:pt x="19475" y="26096"/>
                    <a:pt x="18128" y="26707"/>
                    <a:pt x="17644" y="27066"/>
                  </a:cubicBezTo>
                  <a:cubicBezTo>
                    <a:pt x="18122" y="27450"/>
                    <a:pt x="18323" y="27618"/>
                    <a:pt x="18603" y="27618"/>
                  </a:cubicBezTo>
                  <a:cubicBezTo>
                    <a:pt x="18807" y="27618"/>
                    <a:pt x="19052" y="27529"/>
                    <a:pt x="19475" y="27371"/>
                  </a:cubicBezTo>
                  <a:lnTo>
                    <a:pt x="19475" y="27371"/>
                  </a:lnTo>
                  <a:cubicBezTo>
                    <a:pt x="19403" y="28089"/>
                    <a:pt x="18793" y="30458"/>
                    <a:pt x="19349" y="30870"/>
                  </a:cubicBezTo>
                  <a:lnTo>
                    <a:pt x="21431" y="32468"/>
                  </a:lnTo>
                  <a:cubicBezTo>
                    <a:pt x="21511" y="32530"/>
                    <a:pt x="21600" y="32554"/>
                    <a:pt x="21692" y="32554"/>
                  </a:cubicBezTo>
                  <a:cubicBezTo>
                    <a:pt x="22042" y="32554"/>
                    <a:pt x="22455" y="32202"/>
                    <a:pt x="22759" y="32202"/>
                  </a:cubicBezTo>
                  <a:cubicBezTo>
                    <a:pt x="22840" y="32202"/>
                    <a:pt x="22912" y="32226"/>
                    <a:pt x="22974" y="32288"/>
                  </a:cubicBezTo>
                  <a:cubicBezTo>
                    <a:pt x="23339" y="32653"/>
                    <a:pt x="23832" y="32777"/>
                    <a:pt x="24375" y="32777"/>
                  </a:cubicBezTo>
                  <a:cubicBezTo>
                    <a:pt x="25328" y="32777"/>
                    <a:pt x="26436" y="32396"/>
                    <a:pt x="27282" y="32270"/>
                  </a:cubicBezTo>
                  <a:cubicBezTo>
                    <a:pt x="28072" y="32163"/>
                    <a:pt x="29184" y="29488"/>
                    <a:pt x="29579" y="28842"/>
                  </a:cubicBezTo>
                  <a:cubicBezTo>
                    <a:pt x="30441" y="27460"/>
                    <a:pt x="30638" y="26581"/>
                    <a:pt x="32200" y="26186"/>
                  </a:cubicBezTo>
                  <a:cubicBezTo>
                    <a:pt x="32989" y="26007"/>
                    <a:pt x="34066" y="22955"/>
                    <a:pt x="34443" y="22238"/>
                  </a:cubicBezTo>
                  <a:cubicBezTo>
                    <a:pt x="35125" y="20999"/>
                    <a:pt x="35197" y="19779"/>
                    <a:pt x="35430" y="18379"/>
                  </a:cubicBezTo>
                  <a:cubicBezTo>
                    <a:pt x="35682" y="16728"/>
                    <a:pt x="35161" y="16422"/>
                    <a:pt x="34102" y="15076"/>
                  </a:cubicBezTo>
                  <a:cubicBezTo>
                    <a:pt x="34282" y="14915"/>
                    <a:pt x="34479" y="14789"/>
                    <a:pt x="34694" y="14681"/>
                  </a:cubicBezTo>
                  <a:lnTo>
                    <a:pt x="33348" y="10482"/>
                  </a:lnTo>
                  <a:cubicBezTo>
                    <a:pt x="33205" y="10033"/>
                    <a:pt x="32200" y="9925"/>
                    <a:pt x="31984" y="9494"/>
                  </a:cubicBezTo>
                  <a:cubicBezTo>
                    <a:pt x="31787" y="9118"/>
                    <a:pt x="32038" y="8005"/>
                    <a:pt x="32056" y="7592"/>
                  </a:cubicBezTo>
                  <a:cubicBezTo>
                    <a:pt x="32092" y="6605"/>
                    <a:pt x="32128" y="5618"/>
                    <a:pt x="32164" y="4649"/>
                  </a:cubicBezTo>
                  <a:cubicBezTo>
                    <a:pt x="32200" y="3877"/>
                    <a:pt x="31877" y="3841"/>
                    <a:pt x="31230" y="3356"/>
                  </a:cubicBezTo>
                  <a:cubicBezTo>
                    <a:pt x="30261" y="2638"/>
                    <a:pt x="31338" y="0"/>
                    <a:pt x="3006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5" name="Google Shape;785;p76"/>
            <p:cNvSpPr/>
            <p:nvPr/>
          </p:nvSpPr>
          <p:spPr>
            <a:xfrm>
              <a:off x="6409525" y="4571750"/>
              <a:ext cx="105025" cy="105575"/>
            </a:xfrm>
            <a:custGeom>
              <a:rect b="b" l="l" r="r" t="t"/>
              <a:pathLst>
                <a:path extrusionOk="0" h="4223" w="4201">
                  <a:moveTo>
                    <a:pt x="701" y="0"/>
                  </a:moveTo>
                  <a:cubicBezTo>
                    <a:pt x="503" y="808"/>
                    <a:pt x="288" y="1615"/>
                    <a:pt x="90" y="2405"/>
                  </a:cubicBezTo>
                  <a:cubicBezTo>
                    <a:pt x="126" y="2746"/>
                    <a:pt x="1" y="3949"/>
                    <a:pt x="216" y="4164"/>
                  </a:cubicBezTo>
                  <a:cubicBezTo>
                    <a:pt x="259" y="4206"/>
                    <a:pt x="369" y="4223"/>
                    <a:pt x="517" y="4223"/>
                  </a:cubicBezTo>
                  <a:cubicBezTo>
                    <a:pt x="994" y="4223"/>
                    <a:pt x="1859" y="4052"/>
                    <a:pt x="2065" y="4038"/>
                  </a:cubicBezTo>
                  <a:cubicBezTo>
                    <a:pt x="2621" y="4002"/>
                    <a:pt x="3842" y="1418"/>
                    <a:pt x="4201" y="879"/>
                  </a:cubicBezTo>
                  <a:lnTo>
                    <a:pt x="701"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6" name="Google Shape;786;p76"/>
            <p:cNvSpPr/>
            <p:nvPr/>
          </p:nvSpPr>
          <p:spPr>
            <a:xfrm>
              <a:off x="7042200" y="4463150"/>
              <a:ext cx="135525" cy="260725"/>
            </a:xfrm>
            <a:custGeom>
              <a:rect b="b" l="l" r="r" t="t"/>
              <a:pathLst>
                <a:path extrusionOk="0" h="10429" w="5421">
                  <a:moveTo>
                    <a:pt x="1777" y="1"/>
                  </a:moveTo>
                  <a:lnTo>
                    <a:pt x="1777" y="1"/>
                  </a:lnTo>
                  <a:cubicBezTo>
                    <a:pt x="1885" y="1293"/>
                    <a:pt x="2764" y="4559"/>
                    <a:pt x="1454" y="5529"/>
                  </a:cubicBezTo>
                  <a:cubicBezTo>
                    <a:pt x="198" y="6462"/>
                    <a:pt x="54" y="6426"/>
                    <a:pt x="162" y="7969"/>
                  </a:cubicBezTo>
                  <a:cubicBezTo>
                    <a:pt x="252" y="9010"/>
                    <a:pt x="0" y="9639"/>
                    <a:pt x="772" y="10428"/>
                  </a:cubicBezTo>
                  <a:cubicBezTo>
                    <a:pt x="2154" y="9244"/>
                    <a:pt x="5421" y="7485"/>
                    <a:pt x="5421" y="5618"/>
                  </a:cubicBezTo>
                  <a:cubicBezTo>
                    <a:pt x="5421" y="5213"/>
                    <a:pt x="5288" y="5131"/>
                    <a:pt x="5048" y="5131"/>
                  </a:cubicBezTo>
                  <a:cubicBezTo>
                    <a:pt x="4885" y="5131"/>
                    <a:pt x="4671" y="5170"/>
                    <a:pt x="4416" y="5170"/>
                  </a:cubicBezTo>
                  <a:cubicBezTo>
                    <a:pt x="4164" y="5170"/>
                    <a:pt x="4057" y="4290"/>
                    <a:pt x="3967" y="4075"/>
                  </a:cubicBezTo>
                  <a:cubicBezTo>
                    <a:pt x="3590" y="2783"/>
                    <a:pt x="3195" y="1454"/>
                    <a:pt x="2818" y="144"/>
                  </a:cubicBezTo>
                  <a:lnTo>
                    <a:pt x="1777"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7" name="Google Shape;787;p76"/>
            <p:cNvSpPr/>
            <p:nvPr/>
          </p:nvSpPr>
          <p:spPr>
            <a:xfrm>
              <a:off x="6786000" y="4656550"/>
              <a:ext cx="259350" cy="205750"/>
            </a:xfrm>
            <a:custGeom>
              <a:rect b="b" l="l" r="r" t="t"/>
              <a:pathLst>
                <a:path extrusionOk="0" h="8230" w="10374">
                  <a:moveTo>
                    <a:pt x="9118" y="0"/>
                  </a:moveTo>
                  <a:lnTo>
                    <a:pt x="4720" y="3949"/>
                  </a:lnTo>
                  <a:cubicBezTo>
                    <a:pt x="4128" y="4200"/>
                    <a:pt x="0" y="5726"/>
                    <a:pt x="90" y="6084"/>
                  </a:cubicBezTo>
                  <a:cubicBezTo>
                    <a:pt x="395" y="7305"/>
                    <a:pt x="718" y="7269"/>
                    <a:pt x="1885" y="7825"/>
                  </a:cubicBezTo>
                  <a:cubicBezTo>
                    <a:pt x="2434" y="8089"/>
                    <a:pt x="2731" y="8229"/>
                    <a:pt x="2969" y="8229"/>
                  </a:cubicBezTo>
                  <a:cubicBezTo>
                    <a:pt x="3298" y="8229"/>
                    <a:pt x="3513" y="7960"/>
                    <a:pt x="4128" y="7377"/>
                  </a:cubicBezTo>
                  <a:cubicBezTo>
                    <a:pt x="4685" y="6874"/>
                    <a:pt x="5349" y="5905"/>
                    <a:pt x="6138" y="5797"/>
                  </a:cubicBezTo>
                  <a:cubicBezTo>
                    <a:pt x="6408" y="5761"/>
                    <a:pt x="7287" y="5797"/>
                    <a:pt x="7502" y="5618"/>
                  </a:cubicBezTo>
                  <a:cubicBezTo>
                    <a:pt x="7772" y="5367"/>
                    <a:pt x="7502" y="4577"/>
                    <a:pt x="7772" y="4290"/>
                  </a:cubicBezTo>
                  <a:lnTo>
                    <a:pt x="10015" y="2154"/>
                  </a:lnTo>
                  <a:cubicBezTo>
                    <a:pt x="10374" y="1795"/>
                    <a:pt x="9333" y="431"/>
                    <a:pt x="911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8" name="Google Shape;788;p76"/>
            <p:cNvSpPr/>
            <p:nvPr/>
          </p:nvSpPr>
          <p:spPr>
            <a:xfrm>
              <a:off x="7035925" y="3993375"/>
              <a:ext cx="70000" cy="88400"/>
            </a:xfrm>
            <a:custGeom>
              <a:rect b="b" l="l" r="r" t="t"/>
              <a:pathLst>
                <a:path extrusionOk="0" h="3536" w="2800">
                  <a:moveTo>
                    <a:pt x="198" y="0"/>
                  </a:moveTo>
                  <a:lnTo>
                    <a:pt x="0" y="1005"/>
                  </a:lnTo>
                  <a:cubicBezTo>
                    <a:pt x="826" y="2154"/>
                    <a:pt x="1256" y="2979"/>
                    <a:pt x="2549" y="3536"/>
                  </a:cubicBezTo>
                  <a:cubicBezTo>
                    <a:pt x="2674" y="2603"/>
                    <a:pt x="2800" y="2495"/>
                    <a:pt x="2136" y="1849"/>
                  </a:cubicBezTo>
                  <a:lnTo>
                    <a:pt x="198"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89" name="Google Shape;789;p76"/>
            <p:cNvSpPr/>
            <p:nvPr/>
          </p:nvSpPr>
          <p:spPr>
            <a:xfrm>
              <a:off x="3230500" y="931550"/>
              <a:ext cx="3564050" cy="3259350"/>
            </a:xfrm>
            <a:custGeom>
              <a:rect b="b" l="l" r="r" t="t"/>
              <a:pathLst>
                <a:path extrusionOk="0" h="130374" w="142562">
                  <a:moveTo>
                    <a:pt x="86545" y="45602"/>
                  </a:moveTo>
                  <a:lnTo>
                    <a:pt x="86545" y="45602"/>
                  </a:lnTo>
                  <a:cubicBezTo>
                    <a:pt x="86761" y="45638"/>
                    <a:pt x="86994" y="45710"/>
                    <a:pt x="87209" y="45782"/>
                  </a:cubicBezTo>
                  <a:lnTo>
                    <a:pt x="87209" y="45800"/>
                  </a:lnTo>
                  <a:cubicBezTo>
                    <a:pt x="86994" y="45728"/>
                    <a:pt x="86761" y="45674"/>
                    <a:pt x="86545" y="45602"/>
                  </a:cubicBezTo>
                  <a:close/>
                  <a:moveTo>
                    <a:pt x="18540" y="47146"/>
                  </a:moveTo>
                  <a:cubicBezTo>
                    <a:pt x="18720" y="47379"/>
                    <a:pt x="18899" y="47379"/>
                    <a:pt x="18881" y="47684"/>
                  </a:cubicBezTo>
                  <a:cubicBezTo>
                    <a:pt x="18774" y="47505"/>
                    <a:pt x="18666" y="47325"/>
                    <a:pt x="18540" y="47146"/>
                  </a:cubicBezTo>
                  <a:close/>
                  <a:moveTo>
                    <a:pt x="44045" y="52746"/>
                  </a:moveTo>
                  <a:lnTo>
                    <a:pt x="44045" y="52746"/>
                  </a:lnTo>
                  <a:cubicBezTo>
                    <a:pt x="44314" y="53284"/>
                    <a:pt x="43075" y="53930"/>
                    <a:pt x="42968" y="54648"/>
                  </a:cubicBezTo>
                  <a:cubicBezTo>
                    <a:pt x="43030" y="54127"/>
                    <a:pt x="42636" y="54105"/>
                    <a:pt x="42227" y="54105"/>
                  </a:cubicBezTo>
                  <a:cubicBezTo>
                    <a:pt x="42189" y="54105"/>
                    <a:pt x="42150" y="54105"/>
                    <a:pt x="42112" y="54105"/>
                  </a:cubicBezTo>
                  <a:cubicBezTo>
                    <a:pt x="41743" y="54105"/>
                    <a:pt x="41398" y="54087"/>
                    <a:pt x="41406" y="53697"/>
                  </a:cubicBezTo>
                  <a:lnTo>
                    <a:pt x="41406" y="53697"/>
                  </a:lnTo>
                  <a:lnTo>
                    <a:pt x="41424" y="53733"/>
                  </a:lnTo>
                  <a:cubicBezTo>
                    <a:pt x="42770" y="53733"/>
                    <a:pt x="42986" y="53607"/>
                    <a:pt x="44045" y="52746"/>
                  </a:cubicBezTo>
                  <a:close/>
                  <a:moveTo>
                    <a:pt x="39492" y="53805"/>
                  </a:moveTo>
                  <a:cubicBezTo>
                    <a:pt x="39683" y="53805"/>
                    <a:pt x="39891" y="53910"/>
                    <a:pt x="40150" y="54145"/>
                  </a:cubicBezTo>
                  <a:cubicBezTo>
                    <a:pt x="39432" y="54666"/>
                    <a:pt x="39809" y="55833"/>
                    <a:pt x="40545" y="56245"/>
                  </a:cubicBezTo>
                  <a:cubicBezTo>
                    <a:pt x="40728" y="56349"/>
                    <a:pt x="40884" y="56392"/>
                    <a:pt x="41020" y="56392"/>
                  </a:cubicBezTo>
                  <a:cubicBezTo>
                    <a:pt x="41718" y="56392"/>
                    <a:pt x="41904" y="55256"/>
                    <a:pt x="42725" y="55256"/>
                  </a:cubicBezTo>
                  <a:cubicBezTo>
                    <a:pt x="42746" y="55256"/>
                    <a:pt x="42767" y="55257"/>
                    <a:pt x="42788" y="55258"/>
                  </a:cubicBezTo>
                  <a:cubicBezTo>
                    <a:pt x="42914" y="55958"/>
                    <a:pt x="43416" y="56533"/>
                    <a:pt x="44116" y="56748"/>
                  </a:cubicBezTo>
                  <a:cubicBezTo>
                    <a:pt x="45427" y="57197"/>
                    <a:pt x="45803" y="57340"/>
                    <a:pt x="46629" y="58435"/>
                  </a:cubicBezTo>
                  <a:cubicBezTo>
                    <a:pt x="47229" y="59206"/>
                    <a:pt x="46045" y="59307"/>
                    <a:pt x="45319" y="59307"/>
                  </a:cubicBezTo>
                  <a:cubicBezTo>
                    <a:pt x="45133" y="59307"/>
                    <a:pt x="44976" y="59300"/>
                    <a:pt x="44888" y="59296"/>
                  </a:cubicBezTo>
                  <a:cubicBezTo>
                    <a:pt x="43829" y="59261"/>
                    <a:pt x="43380" y="58920"/>
                    <a:pt x="42447" y="58363"/>
                  </a:cubicBezTo>
                  <a:lnTo>
                    <a:pt x="42447" y="58381"/>
                  </a:lnTo>
                  <a:cubicBezTo>
                    <a:pt x="42342" y="58379"/>
                    <a:pt x="42242" y="58377"/>
                    <a:pt x="42148" y="58377"/>
                  </a:cubicBezTo>
                  <a:cubicBezTo>
                    <a:pt x="40836" y="58377"/>
                    <a:pt x="40459" y="58622"/>
                    <a:pt x="39270" y="59476"/>
                  </a:cubicBezTo>
                  <a:cubicBezTo>
                    <a:pt x="39064" y="59620"/>
                    <a:pt x="38847" y="59682"/>
                    <a:pt x="38632" y="59682"/>
                  </a:cubicBezTo>
                  <a:cubicBezTo>
                    <a:pt x="37911" y="59682"/>
                    <a:pt x="37219" y="58985"/>
                    <a:pt x="37081" y="58363"/>
                  </a:cubicBezTo>
                  <a:cubicBezTo>
                    <a:pt x="36740" y="56730"/>
                    <a:pt x="37727" y="57089"/>
                    <a:pt x="38283" y="55725"/>
                  </a:cubicBezTo>
                  <a:cubicBezTo>
                    <a:pt x="38355" y="55563"/>
                    <a:pt x="38014" y="55240"/>
                    <a:pt x="38068" y="55079"/>
                  </a:cubicBezTo>
                  <a:cubicBezTo>
                    <a:pt x="38176" y="54810"/>
                    <a:pt x="38570" y="54504"/>
                    <a:pt x="38768" y="54271"/>
                  </a:cubicBezTo>
                  <a:cubicBezTo>
                    <a:pt x="39030" y="53978"/>
                    <a:pt x="39247" y="53805"/>
                    <a:pt x="39492" y="53805"/>
                  </a:cubicBezTo>
                  <a:close/>
                  <a:moveTo>
                    <a:pt x="54687" y="52259"/>
                  </a:moveTo>
                  <a:cubicBezTo>
                    <a:pt x="54729" y="52259"/>
                    <a:pt x="54771" y="52260"/>
                    <a:pt x="54813" y="52261"/>
                  </a:cubicBezTo>
                  <a:cubicBezTo>
                    <a:pt x="55065" y="52261"/>
                    <a:pt x="54993" y="53661"/>
                    <a:pt x="54993" y="53948"/>
                  </a:cubicBezTo>
                  <a:cubicBezTo>
                    <a:pt x="54881" y="53913"/>
                    <a:pt x="54777" y="53896"/>
                    <a:pt x="54679" y="53896"/>
                  </a:cubicBezTo>
                  <a:cubicBezTo>
                    <a:pt x="53833" y="53896"/>
                    <a:pt x="53512" y="55117"/>
                    <a:pt x="53898" y="55761"/>
                  </a:cubicBezTo>
                  <a:cubicBezTo>
                    <a:pt x="54490" y="56730"/>
                    <a:pt x="55783" y="57071"/>
                    <a:pt x="55729" y="58256"/>
                  </a:cubicBezTo>
                  <a:cubicBezTo>
                    <a:pt x="56154" y="58183"/>
                    <a:pt x="56720" y="57598"/>
                    <a:pt x="57114" y="57598"/>
                  </a:cubicBezTo>
                  <a:cubicBezTo>
                    <a:pt x="57300" y="57598"/>
                    <a:pt x="57448" y="57730"/>
                    <a:pt x="57523" y="58112"/>
                  </a:cubicBezTo>
                  <a:lnTo>
                    <a:pt x="57523" y="58130"/>
                  </a:lnTo>
                  <a:cubicBezTo>
                    <a:pt x="57595" y="58973"/>
                    <a:pt x="57218" y="58973"/>
                    <a:pt x="56572" y="58973"/>
                  </a:cubicBezTo>
                  <a:cubicBezTo>
                    <a:pt x="55854" y="58973"/>
                    <a:pt x="56141" y="59620"/>
                    <a:pt x="56141" y="60248"/>
                  </a:cubicBezTo>
                  <a:cubicBezTo>
                    <a:pt x="56141" y="60714"/>
                    <a:pt x="57290" y="60804"/>
                    <a:pt x="57398" y="61199"/>
                  </a:cubicBezTo>
                  <a:cubicBezTo>
                    <a:pt x="57488" y="61504"/>
                    <a:pt x="56985" y="62419"/>
                    <a:pt x="56985" y="62850"/>
                  </a:cubicBezTo>
                  <a:cubicBezTo>
                    <a:pt x="56985" y="63147"/>
                    <a:pt x="56816" y="63258"/>
                    <a:pt x="56561" y="63258"/>
                  </a:cubicBezTo>
                  <a:cubicBezTo>
                    <a:pt x="55861" y="63258"/>
                    <a:pt x="54517" y="62411"/>
                    <a:pt x="54293" y="62240"/>
                  </a:cubicBezTo>
                  <a:cubicBezTo>
                    <a:pt x="53575" y="61719"/>
                    <a:pt x="53485" y="61809"/>
                    <a:pt x="53683" y="60948"/>
                  </a:cubicBezTo>
                  <a:cubicBezTo>
                    <a:pt x="53802" y="60435"/>
                    <a:pt x="53882" y="60223"/>
                    <a:pt x="54169" y="60223"/>
                  </a:cubicBezTo>
                  <a:cubicBezTo>
                    <a:pt x="54314" y="60223"/>
                    <a:pt x="54512" y="60277"/>
                    <a:pt x="54795" y="60373"/>
                  </a:cubicBezTo>
                  <a:cubicBezTo>
                    <a:pt x="54993" y="59314"/>
                    <a:pt x="53557" y="58543"/>
                    <a:pt x="52929" y="57915"/>
                  </a:cubicBezTo>
                  <a:cubicBezTo>
                    <a:pt x="52480" y="57484"/>
                    <a:pt x="51942" y="57215"/>
                    <a:pt x="51942" y="56568"/>
                  </a:cubicBezTo>
                  <a:cubicBezTo>
                    <a:pt x="51942" y="56263"/>
                    <a:pt x="52049" y="55743"/>
                    <a:pt x="51942" y="55456"/>
                  </a:cubicBezTo>
                  <a:cubicBezTo>
                    <a:pt x="51852" y="55204"/>
                    <a:pt x="51134" y="55492"/>
                    <a:pt x="51188" y="55079"/>
                  </a:cubicBezTo>
                  <a:cubicBezTo>
                    <a:pt x="51313" y="53876"/>
                    <a:pt x="52031" y="53033"/>
                    <a:pt x="53126" y="52584"/>
                  </a:cubicBezTo>
                  <a:cubicBezTo>
                    <a:pt x="53610" y="52367"/>
                    <a:pt x="54139" y="52259"/>
                    <a:pt x="54687" y="52259"/>
                  </a:cubicBezTo>
                  <a:close/>
                  <a:moveTo>
                    <a:pt x="41586" y="70729"/>
                  </a:moveTo>
                  <a:cubicBezTo>
                    <a:pt x="42034" y="70963"/>
                    <a:pt x="42142" y="71986"/>
                    <a:pt x="42304" y="72524"/>
                  </a:cubicBezTo>
                  <a:cubicBezTo>
                    <a:pt x="42396" y="72825"/>
                    <a:pt x="42599" y="72877"/>
                    <a:pt x="42831" y="72877"/>
                  </a:cubicBezTo>
                  <a:cubicBezTo>
                    <a:pt x="42953" y="72877"/>
                    <a:pt x="43083" y="72863"/>
                    <a:pt x="43209" y="72863"/>
                  </a:cubicBezTo>
                  <a:cubicBezTo>
                    <a:pt x="43401" y="72863"/>
                    <a:pt x="43586" y="72896"/>
                    <a:pt x="43721" y="73063"/>
                  </a:cubicBezTo>
                  <a:lnTo>
                    <a:pt x="47509" y="77639"/>
                  </a:lnTo>
                  <a:cubicBezTo>
                    <a:pt x="47778" y="77980"/>
                    <a:pt x="47580" y="79093"/>
                    <a:pt x="47903" y="79649"/>
                  </a:cubicBezTo>
                  <a:cubicBezTo>
                    <a:pt x="48244" y="80188"/>
                    <a:pt x="49088" y="80242"/>
                    <a:pt x="49501" y="80942"/>
                  </a:cubicBezTo>
                  <a:cubicBezTo>
                    <a:pt x="50506" y="82539"/>
                    <a:pt x="51313" y="83706"/>
                    <a:pt x="51313" y="85644"/>
                  </a:cubicBezTo>
                  <a:lnTo>
                    <a:pt x="51313" y="85662"/>
                  </a:lnTo>
                  <a:lnTo>
                    <a:pt x="49016" y="83939"/>
                  </a:lnTo>
                  <a:cubicBezTo>
                    <a:pt x="48298" y="83401"/>
                    <a:pt x="48478" y="82449"/>
                    <a:pt x="48065" y="81695"/>
                  </a:cubicBezTo>
                  <a:cubicBezTo>
                    <a:pt x="47293" y="80242"/>
                    <a:pt x="45965" y="78608"/>
                    <a:pt x="45032" y="77101"/>
                  </a:cubicBezTo>
                  <a:lnTo>
                    <a:pt x="44816" y="77334"/>
                  </a:lnTo>
                  <a:cubicBezTo>
                    <a:pt x="44745" y="75557"/>
                    <a:pt x="44314" y="75198"/>
                    <a:pt x="43201" y="73798"/>
                  </a:cubicBezTo>
                  <a:cubicBezTo>
                    <a:pt x="42465" y="72901"/>
                    <a:pt x="41442" y="71986"/>
                    <a:pt x="41586" y="70729"/>
                  </a:cubicBezTo>
                  <a:close/>
                  <a:moveTo>
                    <a:pt x="130950" y="0"/>
                  </a:moveTo>
                  <a:cubicBezTo>
                    <a:pt x="130815" y="0"/>
                    <a:pt x="130683" y="10"/>
                    <a:pt x="130554" y="32"/>
                  </a:cubicBezTo>
                  <a:lnTo>
                    <a:pt x="125313" y="948"/>
                  </a:lnTo>
                  <a:cubicBezTo>
                    <a:pt x="124739" y="1056"/>
                    <a:pt x="124039" y="1558"/>
                    <a:pt x="124308" y="2204"/>
                  </a:cubicBezTo>
                  <a:cubicBezTo>
                    <a:pt x="124793" y="3335"/>
                    <a:pt x="125564" y="2168"/>
                    <a:pt x="125385" y="3855"/>
                  </a:cubicBezTo>
                  <a:cubicBezTo>
                    <a:pt x="124693" y="3559"/>
                    <a:pt x="124057" y="3118"/>
                    <a:pt x="123371" y="3118"/>
                  </a:cubicBezTo>
                  <a:cubicBezTo>
                    <a:pt x="123185" y="3118"/>
                    <a:pt x="122996" y="3151"/>
                    <a:pt x="122800" y="3227"/>
                  </a:cubicBezTo>
                  <a:lnTo>
                    <a:pt x="118726" y="4825"/>
                  </a:lnTo>
                  <a:cubicBezTo>
                    <a:pt x="118705" y="4833"/>
                    <a:pt x="118684" y="4837"/>
                    <a:pt x="118664" y="4837"/>
                  </a:cubicBezTo>
                  <a:cubicBezTo>
                    <a:pt x="118377" y="4837"/>
                    <a:pt x="118199" y="4054"/>
                    <a:pt x="118098" y="3819"/>
                  </a:cubicBezTo>
                  <a:cubicBezTo>
                    <a:pt x="117789" y="3185"/>
                    <a:pt x="117819" y="3155"/>
                    <a:pt x="117251" y="3155"/>
                  </a:cubicBezTo>
                  <a:cubicBezTo>
                    <a:pt x="117193" y="3155"/>
                    <a:pt x="117129" y="3155"/>
                    <a:pt x="117057" y="3155"/>
                  </a:cubicBezTo>
                  <a:cubicBezTo>
                    <a:pt x="116487" y="3155"/>
                    <a:pt x="115957" y="3094"/>
                    <a:pt x="115464" y="3094"/>
                  </a:cubicBezTo>
                  <a:cubicBezTo>
                    <a:pt x="114761" y="3094"/>
                    <a:pt x="114134" y="3218"/>
                    <a:pt x="113575" y="3819"/>
                  </a:cubicBezTo>
                  <a:cubicBezTo>
                    <a:pt x="112990" y="4444"/>
                    <a:pt x="112686" y="4649"/>
                    <a:pt x="112279" y="4649"/>
                  </a:cubicBezTo>
                  <a:cubicBezTo>
                    <a:pt x="111938" y="4649"/>
                    <a:pt x="111524" y="4504"/>
                    <a:pt x="110811" y="4340"/>
                  </a:cubicBezTo>
                  <a:cubicBezTo>
                    <a:pt x="110008" y="4163"/>
                    <a:pt x="108572" y="3541"/>
                    <a:pt x="107623" y="3541"/>
                  </a:cubicBezTo>
                  <a:cubicBezTo>
                    <a:pt x="107512" y="3541"/>
                    <a:pt x="107407" y="3549"/>
                    <a:pt x="107311" y="3568"/>
                  </a:cubicBezTo>
                  <a:lnTo>
                    <a:pt x="103345" y="4376"/>
                  </a:lnTo>
                  <a:cubicBezTo>
                    <a:pt x="101945" y="4645"/>
                    <a:pt x="102052" y="5076"/>
                    <a:pt x="101514" y="6440"/>
                  </a:cubicBezTo>
                  <a:cubicBezTo>
                    <a:pt x="102214" y="6476"/>
                    <a:pt x="102322" y="6691"/>
                    <a:pt x="102286" y="7301"/>
                  </a:cubicBezTo>
                  <a:cubicBezTo>
                    <a:pt x="102268" y="7678"/>
                    <a:pt x="101694" y="7571"/>
                    <a:pt x="101370" y="7607"/>
                  </a:cubicBezTo>
                  <a:lnTo>
                    <a:pt x="97422" y="8055"/>
                  </a:lnTo>
                  <a:cubicBezTo>
                    <a:pt x="97530" y="8540"/>
                    <a:pt x="97619" y="9024"/>
                    <a:pt x="97709" y="9509"/>
                  </a:cubicBezTo>
                  <a:lnTo>
                    <a:pt x="93886" y="8827"/>
                  </a:lnTo>
                  <a:lnTo>
                    <a:pt x="94981" y="6817"/>
                  </a:lnTo>
                  <a:lnTo>
                    <a:pt x="89884" y="6548"/>
                  </a:lnTo>
                  <a:lnTo>
                    <a:pt x="89884" y="6548"/>
                  </a:lnTo>
                  <a:cubicBezTo>
                    <a:pt x="90009" y="7248"/>
                    <a:pt x="90135" y="7948"/>
                    <a:pt x="90261" y="8647"/>
                  </a:cubicBezTo>
                  <a:cubicBezTo>
                    <a:pt x="90297" y="8827"/>
                    <a:pt x="89650" y="9024"/>
                    <a:pt x="89525" y="9096"/>
                  </a:cubicBezTo>
                  <a:cubicBezTo>
                    <a:pt x="89356" y="9178"/>
                    <a:pt x="89238" y="9215"/>
                    <a:pt x="89144" y="9215"/>
                  </a:cubicBezTo>
                  <a:cubicBezTo>
                    <a:pt x="88927" y="9215"/>
                    <a:pt x="88832" y="9019"/>
                    <a:pt x="88520" y="8719"/>
                  </a:cubicBezTo>
                  <a:cubicBezTo>
                    <a:pt x="88131" y="8355"/>
                    <a:pt x="87618" y="8227"/>
                    <a:pt x="87053" y="8227"/>
                  </a:cubicBezTo>
                  <a:cubicBezTo>
                    <a:pt x="85950" y="8227"/>
                    <a:pt x="84647" y="8715"/>
                    <a:pt x="83674" y="8881"/>
                  </a:cubicBezTo>
                  <a:cubicBezTo>
                    <a:pt x="82561" y="9078"/>
                    <a:pt x="80838" y="10173"/>
                    <a:pt x="80766" y="11394"/>
                  </a:cubicBezTo>
                  <a:cubicBezTo>
                    <a:pt x="80738" y="11765"/>
                    <a:pt x="80501" y="11970"/>
                    <a:pt x="80273" y="11970"/>
                  </a:cubicBezTo>
                  <a:cubicBezTo>
                    <a:pt x="80071" y="11970"/>
                    <a:pt x="79875" y="11810"/>
                    <a:pt x="79833" y="11465"/>
                  </a:cubicBezTo>
                  <a:cubicBezTo>
                    <a:pt x="79725" y="10729"/>
                    <a:pt x="80407" y="10442"/>
                    <a:pt x="80946" y="9976"/>
                  </a:cubicBezTo>
                  <a:lnTo>
                    <a:pt x="83189" y="8019"/>
                  </a:lnTo>
                  <a:cubicBezTo>
                    <a:pt x="83781" y="7499"/>
                    <a:pt x="83638" y="7176"/>
                    <a:pt x="83638" y="6350"/>
                  </a:cubicBezTo>
                  <a:cubicBezTo>
                    <a:pt x="83638" y="5578"/>
                    <a:pt x="83907" y="5148"/>
                    <a:pt x="83153" y="4932"/>
                  </a:cubicBezTo>
                  <a:cubicBezTo>
                    <a:pt x="82693" y="4805"/>
                    <a:pt x="81656" y="4313"/>
                    <a:pt x="81075" y="4313"/>
                  </a:cubicBezTo>
                  <a:cubicBezTo>
                    <a:pt x="81000" y="4313"/>
                    <a:pt x="80932" y="4321"/>
                    <a:pt x="80874" y="4340"/>
                  </a:cubicBezTo>
                  <a:lnTo>
                    <a:pt x="78451" y="5130"/>
                  </a:lnTo>
                  <a:cubicBezTo>
                    <a:pt x="78220" y="5204"/>
                    <a:pt x="78040" y="5238"/>
                    <a:pt x="77890" y="5238"/>
                  </a:cubicBezTo>
                  <a:cubicBezTo>
                    <a:pt x="77385" y="5238"/>
                    <a:pt x="77223" y="4849"/>
                    <a:pt x="76656" y="4268"/>
                  </a:cubicBezTo>
                  <a:cubicBezTo>
                    <a:pt x="76455" y="4060"/>
                    <a:pt x="76244" y="3973"/>
                    <a:pt x="76039" y="3973"/>
                  </a:cubicBezTo>
                  <a:cubicBezTo>
                    <a:pt x="75095" y="3973"/>
                    <a:pt x="74288" y="5840"/>
                    <a:pt x="75202" y="6386"/>
                  </a:cubicBezTo>
                  <a:cubicBezTo>
                    <a:pt x="72528" y="7840"/>
                    <a:pt x="69979" y="9491"/>
                    <a:pt x="67574" y="11322"/>
                  </a:cubicBezTo>
                  <a:cubicBezTo>
                    <a:pt x="66533" y="12111"/>
                    <a:pt x="65833" y="13565"/>
                    <a:pt x="65062" y="14606"/>
                  </a:cubicBezTo>
                  <a:cubicBezTo>
                    <a:pt x="63895" y="16239"/>
                    <a:pt x="66156" y="16760"/>
                    <a:pt x="67180" y="17191"/>
                  </a:cubicBezTo>
                  <a:cubicBezTo>
                    <a:pt x="66758" y="17503"/>
                    <a:pt x="66584" y="17733"/>
                    <a:pt x="66252" y="17733"/>
                  </a:cubicBezTo>
                  <a:cubicBezTo>
                    <a:pt x="66145" y="17733"/>
                    <a:pt x="66022" y="17710"/>
                    <a:pt x="65869" y="17657"/>
                  </a:cubicBezTo>
                  <a:cubicBezTo>
                    <a:pt x="65414" y="17489"/>
                    <a:pt x="64374" y="16877"/>
                    <a:pt x="63833" y="16877"/>
                  </a:cubicBezTo>
                  <a:cubicBezTo>
                    <a:pt x="63797" y="16877"/>
                    <a:pt x="63764" y="16880"/>
                    <a:pt x="63733" y="16886"/>
                  </a:cubicBezTo>
                  <a:cubicBezTo>
                    <a:pt x="63338" y="16973"/>
                    <a:pt x="63098" y="17694"/>
                    <a:pt x="62790" y="17694"/>
                  </a:cubicBezTo>
                  <a:cubicBezTo>
                    <a:pt x="62720" y="17694"/>
                    <a:pt x="62646" y="17657"/>
                    <a:pt x="62567" y="17568"/>
                  </a:cubicBezTo>
                  <a:cubicBezTo>
                    <a:pt x="62064" y="16975"/>
                    <a:pt x="61544" y="16383"/>
                    <a:pt x="61041" y="15809"/>
                  </a:cubicBezTo>
                  <a:lnTo>
                    <a:pt x="61041" y="15809"/>
                  </a:lnTo>
                  <a:cubicBezTo>
                    <a:pt x="60252" y="17603"/>
                    <a:pt x="61382" y="19398"/>
                    <a:pt x="61939" y="21211"/>
                  </a:cubicBezTo>
                  <a:cubicBezTo>
                    <a:pt x="62172" y="21893"/>
                    <a:pt x="62154" y="22737"/>
                    <a:pt x="63016" y="22790"/>
                  </a:cubicBezTo>
                  <a:cubicBezTo>
                    <a:pt x="63022" y="22791"/>
                    <a:pt x="63028" y="22791"/>
                    <a:pt x="63034" y="22791"/>
                  </a:cubicBezTo>
                  <a:cubicBezTo>
                    <a:pt x="63313" y="22791"/>
                    <a:pt x="63953" y="22330"/>
                    <a:pt x="64318" y="22330"/>
                  </a:cubicBezTo>
                  <a:cubicBezTo>
                    <a:pt x="64546" y="22330"/>
                    <a:pt x="64666" y="22510"/>
                    <a:pt x="64523" y="23096"/>
                  </a:cubicBezTo>
                  <a:cubicBezTo>
                    <a:pt x="64107" y="22920"/>
                    <a:pt x="63901" y="22801"/>
                    <a:pt x="63707" y="22801"/>
                  </a:cubicBezTo>
                  <a:cubicBezTo>
                    <a:pt x="63526" y="22801"/>
                    <a:pt x="63355" y="22906"/>
                    <a:pt x="63034" y="23167"/>
                  </a:cubicBezTo>
                  <a:cubicBezTo>
                    <a:pt x="62441" y="23652"/>
                    <a:pt x="63141" y="23885"/>
                    <a:pt x="63231" y="24513"/>
                  </a:cubicBezTo>
                  <a:cubicBezTo>
                    <a:pt x="63321" y="25160"/>
                    <a:pt x="63016" y="25985"/>
                    <a:pt x="62926" y="26613"/>
                  </a:cubicBezTo>
                  <a:cubicBezTo>
                    <a:pt x="62864" y="27034"/>
                    <a:pt x="62317" y="27071"/>
                    <a:pt x="61812" y="27071"/>
                  </a:cubicBezTo>
                  <a:cubicBezTo>
                    <a:pt x="61704" y="27071"/>
                    <a:pt x="61598" y="27069"/>
                    <a:pt x="61498" y="27069"/>
                  </a:cubicBezTo>
                  <a:cubicBezTo>
                    <a:pt x="61389" y="27069"/>
                    <a:pt x="61288" y="27071"/>
                    <a:pt x="61203" y="27080"/>
                  </a:cubicBezTo>
                  <a:cubicBezTo>
                    <a:pt x="61163" y="27083"/>
                    <a:pt x="61127" y="27085"/>
                    <a:pt x="61094" y="27085"/>
                  </a:cubicBezTo>
                  <a:cubicBezTo>
                    <a:pt x="60379" y="27085"/>
                    <a:pt x="61162" y="26371"/>
                    <a:pt x="61454" y="26183"/>
                  </a:cubicBezTo>
                  <a:cubicBezTo>
                    <a:pt x="62280" y="25680"/>
                    <a:pt x="62172" y="25483"/>
                    <a:pt x="62298" y="24513"/>
                  </a:cubicBezTo>
                  <a:cubicBezTo>
                    <a:pt x="62531" y="22719"/>
                    <a:pt x="61544" y="22826"/>
                    <a:pt x="60916" y="21247"/>
                  </a:cubicBezTo>
                  <a:cubicBezTo>
                    <a:pt x="60718" y="20780"/>
                    <a:pt x="60682" y="17747"/>
                    <a:pt x="60305" y="17693"/>
                  </a:cubicBezTo>
                  <a:lnTo>
                    <a:pt x="58080" y="17334"/>
                  </a:lnTo>
                  <a:cubicBezTo>
                    <a:pt x="58015" y="17324"/>
                    <a:pt x="57956" y="17320"/>
                    <a:pt x="57903" y="17320"/>
                  </a:cubicBezTo>
                  <a:cubicBezTo>
                    <a:pt x="57283" y="17320"/>
                    <a:pt x="57440" y="17968"/>
                    <a:pt x="57308" y="18662"/>
                  </a:cubicBezTo>
                  <a:cubicBezTo>
                    <a:pt x="57165" y="19470"/>
                    <a:pt x="58026" y="19021"/>
                    <a:pt x="57093" y="19829"/>
                  </a:cubicBezTo>
                  <a:cubicBezTo>
                    <a:pt x="56536" y="20314"/>
                    <a:pt x="56913" y="21049"/>
                    <a:pt x="57039" y="21749"/>
                  </a:cubicBezTo>
                  <a:cubicBezTo>
                    <a:pt x="57182" y="22593"/>
                    <a:pt x="57111" y="22611"/>
                    <a:pt x="57900" y="22952"/>
                  </a:cubicBezTo>
                  <a:cubicBezTo>
                    <a:pt x="58762" y="23311"/>
                    <a:pt x="58672" y="23455"/>
                    <a:pt x="58834" y="24370"/>
                  </a:cubicBezTo>
                  <a:cubicBezTo>
                    <a:pt x="57398" y="23455"/>
                    <a:pt x="55908" y="23329"/>
                    <a:pt x="54221" y="23024"/>
                  </a:cubicBezTo>
                  <a:cubicBezTo>
                    <a:pt x="54163" y="23013"/>
                    <a:pt x="54110" y="23008"/>
                    <a:pt x="54062" y="23008"/>
                  </a:cubicBezTo>
                  <a:cubicBezTo>
                    <a:pt x="53546" y="23008"/>
                    <a:pt x="53573" y="23595"/>
                    <a:pt x="53360" y="24137"/>
                  </a:cubicBezTo>
                  <a:cubicBezTo>
                    <a:pt x="53198" y="24567"/>
                    <a:pt x="51529" y="24890"/>
                    <a:pt x="51098" y="25034"/>
                  </a:cubicBezTo>
                  <a:cubicBezTo>
                    <a:pt x="51035" y="25056"/>
                    <a:pt x="50973" y="25066"/>
                    <a:pt x="50913" y="25066"/>
                  </a:cubicBezTo>
                  <a:cubicBezTo>
                    <a:pt x="50442" y="25066"/>
                    <a:pt x="50077" y="24458"/>
                    <a:pt x="50093" y="24442"/>
                  </a:cubicBezTo>
                  <a:lnTo>
                    <a:pt x="50093" y="24442"/>
                  </a:lnTo>
                  <a:lnTo>
                    <a:pt x="47706" y="25770"/>
                  </a:lnTo>
                  <a:cubicBezTo>
                    <a:pt x="47419" y="25931"/>
                    <a:pt x="45983" y="26470"/>
                    <a:pt x="45965" y="26829"/>
                  </a:cubicBezTo>
                  <a:cubicBezTo>
                    <a:pt x="45893" y="28013"/>
                    <a:pt x="46091" y="28103"/>
                    <a:pt x="44906" y="28283"/>
                  </a:cubicBezTo>
                  <a:cubicBezTo>
                    <a:pt x="45247" y="27726"/>
                    <a:pt x="45588" y="26380"/>
                    <a:pt x="44870" y="26129"/>
                  </a:cubicBezTo>
                  <a:cubicBezTo>
                    <a:pt x="44245" y="25902"/>
                    <a:pt x="43885" y="25785"/>
                    <a:pt x="43525" y="25785"/>
                  </a:cubicBezTo>
                  <a:cubicBezTo>
                    <a:pt x="43172" y="25785"/>
                    <a:pt x="42818" y="25898"/>
                    <a:pt x="42214" y="26129"/>
                  </a:cubicBezTo>
                  <a:cubicBezTo>
                    <a:pt x="42663" y="26990"/>
                    <a:pt x="43865" y="28516"/>
                    <a:pt x="43757" y="29521"/>
                  </a:cubicBezTo>
                  <a:cubicBezTo>
                    <a:pt x="43739" y="29522"/>
                    <a:pt x="43720" y="29522"/>
                    <a:pt x="43701" y="29522"/>
                  </a:cubicBezTo>
                  <a:cubicBezTo>
                    <a:pt x="43273" y="29522"/>
                    <a:pt x="42865" y="29327"/>
                    <a:pt x="42573" y="29000"/>
                  </a:cubicBezTo>
                  <a:cubicBezTo>
                    <a:pt x="41657" y="30006"/>
                    <a:pt x="40993" y="30167"/>
                    <a:pt x="41675" y="31387"/>
                  </a:cubicBezTo>
                  <a:lnTo>
                    <a:pt x="39019" y="31316"/>
                  </a:lnTo>
                  <a:lnTo>
                    <a:pt x="39019" y="31316"/>
                  </a:lnTo>
                  <a:cubicBezTo>
                    <a:pt x="39252" y="31603"/>
                    <a:pt x="40150" y="32464"/>
                    <a:pt x="39988" y="32787"/>
                  </a:cubicBezTo>
                  <a:cubicBezTo>
                    <a:pt x="39904" y="32971"/>
                    <a:pt x="39743" y="33041"/>
                    <a:pt x="39547" y="33041"/>
                  </a:cubicBezTo>
                  <a:cubicBezTo>
                    <a:pt x="39033" y="33041"/>
                    <a:pt x="38279" y="32561"/>
                    <a:pt x="38032" y="32393"/>
                  </a:cubicBezTo>
                  <a:cubicBezTo>
                    <a:pt x="37494" y="31998"/>
                    <a:pt x="37996" y="30813"/>
                    <a:pt x="37619" y="30329"/>
                  </a:cubicBezTo>
                  <a:cubicBezTo>
                    <a:pt x="37242" y="29826"/>
                    <a:pt x="35896" y="30185"/>
                    <a:pt x="35986" y="29341"/>
                  </a:cubicBezTo>
                  <a:lnTo>
                    <a:pt x="35986" y="29341"/>
                  </a:lnTo>
                  <a:cubicBezTo>
                    <a:pt x="36623" y="29465"/>
                    <a:pt x="38677" y="29997"/>
                    <a:pt x="40202" y="29997"/>
                  </a:cubicBezTo>
                  <a:cubicBezTo>
                    <a:pt x="41555" y="29997"/>
                    <a:pt x="42493" y="29578"/>
                    <a:pt x="41657" y="28085"/>
                  </a:cubicBezTo>
                  <a:cubicBezTo>
                    <a:pt x="41011" y="26918"/>
                    <a:pt x="39629" y="26739"/>
                    <a:pt x="38409" y="26236"/>
                  </a:cubicBezTo>
                  <a:cubicBezTo>
                    <a:pt x="37350" y="25832"/>
                    <a:pt x="36803" y="25585"/>
                    <a:pt x="36074" y="25585"/>
                  </a:cubicBezTo>
                  <a:cubicBezTo>
                    <a:pt x="35704" y="25585"/>
                    <a:pt x="35286" y="25649"/>
                    <a:pt x="34730" y="25788"/>
                  </a:cubicBezTo>
                  <a:cubicBezTo>
                    <a:pt x="34694" y="25465"/>
                    <a:pt x="34065" y="24729"/>
                    <a:pt x="34532" y="24729"/>
                  </a:cubicBezTo>
                  <a:cubicBezTo>
                    <a:pt x="34783" y="24729"/>
                    <a:pt x="34873" y="24280"/>
                    <a:pt x="34730" y="24065"/>
                  </a:cubicBezTo>
                  <a:cubicBezTo>
                    <a:pt x="34640" y="23921"/>
                    <a:pt x="33868" y="23831"/>
                    <a:pt x="33724" y="23796"/>
                  </a:cubicBezTo>
                  <a:cubicBezTo>
                    <a:pt x="33345" y="23692"/>
                    <a:pt x="32766" y="23594"/>
                    <a:pt x="32203" y="23594"/>
                  </a:cubicBezTo>
                  <a:cubicBezTo>
                    <a:pt x="31301" y="23594"/>
                    <a:pt x="30439" y="23845"/>
                    <a:pt x="30494" y="24729"/>
                  </a:cubicBezTo>
                  <a:cubicBezTo>
                    <a:pt x="29942" y="24258"/>
                    <a:pt x="29963" y="24095"/>
                    <a:pt x="29280" y="24095"/>
                  </a:cubicBezTo>
                  <a:cubicBezTo>
                    <a:pt x="29208" y="24095"/>
                    <a:pt x="29129" y="24097"/>
                    <a:pt x="29040" y="24101"/>
                  </a:cubicBezTo>
                  <a:cubicBezTo>
                    <a:pt x="28107" y="24154"/>
                    <a:pt x="28771" y="24890"/>
                    <a:pt x="28232" y="25357"/>
                  </a:cubicBezTo>
                  <a:cubicBezTo>
                    <a:pt x="28196" y="25124"/>
                    <a:pt x="27981" y="24944"/>
                    <a:pt x="27927" y="24729"/>
                  </a:cubicBezTo>
                  <a:lnTo>
                    <a:pt x="25325" y="26829"/>
                  </a:lnTo>
                  <a:cubicBezTo>
                    <a:pt x="25486" y="26936"/>
                    <a:pt x="25576" y="27188"/>
                    <a:pt x="25738" y="27277"/>
                  </a:cubicBezTo>
                  <a:cubicBezTo>
                    <a:pt x="24284" y="27547"/>
                    <a:pt x="23979" y="30329"/>
                    <a:pt x="23189" y="31352"/>
                  </a:cubicBezTo>
                  <a:cubicBezTo>
                    <a:pt x="22776" y="31890"/>
                    <a:pt x="21933" y="32105"/>
                    <a:pt x="23010" y="32644"/>
                  </a:cubicBezTo>
                  <a:cubicBezTo>
                    <a:pt x="23299" y="32794"/>
                    <a:pt x="22968" y="33065"/>
                    <a:pt x="22559" y="33065"/>
                  </a:cubicBezTo>
                  <a:cubicBezTo>
                    <a:pt x="22282" y="33065"/>
                    <a:pt x="21970" y="32941"/>
                    <a:pt x="21789" y="32572"/>
                  </a:cubicBezTo>
                  <a:cubicBezTo>
                    <a:pt x="21430" y="33039"/>
                    <a:pt x="21017" y="33469"/>
                    <a:pt x="20551" y="33864"/>
                  </a:cubicBezTo>
                  <a:cubicBezTo>
                    <a:pt x="20156" y="34169"/>
                    <a:pt x="20587" y="34762"/>
                    <a:pt x="19940" y="34905"/>
                  </a:cubicBezTo>
                  <a:cubicBezTo>
                    <a:pt x="18523" y="35228"/>
                    <a:pt x="18361" y="36413"/>
                    <a:pt x="18523" y="37795"/>
                  </a:cubicBezTo>
                  <a:cubicBezTo>
                    <a:pt x="18648" y="38710"/>
                    <a:pt x="18666" y="40828"/>
                    <a:pt x="19707" y="41295"/>
                  </a:cubicBezTo>
                  <a:cubicBezTo>
                    <a:pt x="19850" y="41356"/>
                    <a:pt x="19997" y="41384"/>
                    <a:pt x="20146" y="41384"/>
                  </a:cubicBezTo>
                  <a:cubicBezTo>
                    <a:pt x="21176" y="41384"/>
                    <a:pt x="22292" y="40057"/>
                    <a:pt x="22668" y="39320"/>
                  </a:cubicBezTo>
                  <a:cubicBezTo>
                    <a:pt x="22722" y="39805"/>
                    <a:pt x="22758" y="40272"/>
                    <a:pt x="22830" y="40738"/>
                  </a:cubicBezTo>
                  <a:cubicBezTo>
                    <a:pt x="23494" y="40918"/>
                    <a:pt x="24625" y="44454"/>
                    <a:pt x="24715" y="44454"/>
                  </a:cubicBezTo>
                  <a:cubicBezTo>
                    <a:pt x="25881" y="44454"/>
                    <a:pt x="25379" y="43664"/>
                    <a:pt x="26294" y="43359"/>
                  </a:cubicBezTo>
                  <a:cubicBezTo>
                    <a:pt x="27497" y="42946"/>
                    <a:pt x="27281" y="42856"/>
                    <a:pt x="27263" y="41582"/>
                  </a:cubicBezTo>
                  <a:cubicBezTo>
                    <a:pt x="27227" y="40361"/>
                    <a:pt x="27497" y="40649"/>
                    <a:pt x="28107" y="39733"/>
                  </a:cubicBezTo>
                  <a:cubicBezTo>
                    <a:pt x="28645" y="38908"/>
                    <a:pt x="29040" y="38405"/>
                    <a:pt x="28179" y="37759"/>
                  </a:cubicBezTo>
                  <a:cubicBezTo>
                    <a:pt x="27479" y="37239"/>
                    <a:pt x="26976" y="36915"/>
                    <a:pt x="27227" y="35928"/>
                  </a:cubicBezTo>
                  <a:cubicBezTo>
                    <a:pt x="27317" y="35623"/>
                    <a:pt x="27622" y="35246"/>
                    <a:pt x="27784" y="34995"/>
                  </a:cubicBezTo>
                  <a:cubicBezTo>
                    <a:pt x="27927" y="34762"/>
                    <a:pt x="28048" y="34739"/>
                    <a:pt x="28170" y="34739"/>
                  </a:cubicBezTo>
                  <a:cubicBezTo>
                    <a:pt x="28198" y="34739"/>
                    <a:pt x="28227" y="34741"/>
                    <a:pt x="28256" y="34741"/>
                  </a:cubicBezTo>
                  <a:cubicBezTo>
                    <a:pt x="28350" y="34741"/>
                    <a:pt x="28446" y="34728"/>
                    <a:pt x="28555" y="34618"/>
                  </a:cubicBezTo>
                  <a:cubicBezTo>
                    <a:pt x="28896" y="34259"/>
                    <a:pt x="29686" y="33344"/>
                    <a:pt x="29686" y="32859"/>
                  </a:cubicBezTo>
                  <a:cubicBezTo>
                    <a:pt x="29686" y="31746"/>
                    <a:pt x="30135" y="31693"/>
                    <a:pt x="31050" y="31046"/>
                  </a:cubicBezTo>
                  <a:cubicBezTo>
                    <a:pt x="31078" y="31026"/>
                    <a:pt x="31116" y="31017"/>
                    <a:pt x="31161" y="31017"/>
                  </a:cubicBezTo>
                  <a:cubicBezTo>
                    <a:pt x="31353" y="31017"/>
                    <a:pt x="31663" y="31175"/>
                    <a:pt x="31750" y="31262"/>
                  </a:cubicBezTo>
                  <a:cubicBezTo>
                    <a:pt x="32199" y="31711"/>
                    <a:pt x="31912" y="31800"/>
                    <a:pt x="31750" y="32195"/>
                  </a:cubicBezTo>
                  <a:cubicBezTo>
                    <a:pt x="31499" y="32877"/>
                    <a:pt x="30440" y="33631"/>
                    <a:pt x="29955" y="34169"/>
                  </a:cubicBezTo>
                  <a:cubicBezTo>
                    <a:pt x="28861" y="35372"/>
                    <a:pt x="29650" y="37149"/>
                    <a:pt x="30727" y="37956"/>
                  </a:cubicBezTo>
                  <a:cubicBezTo>
                    <a:pt x="31194" y="38302"/>
                    <a:pt x="31432" y="38448"/>
                    <a:pt x="31676" y="38448"/>
                  </a:cubicBezTo>
                  <a:cubicBezTo>
                    <a:pt x="31938" y="38448"/>
                    <a:pt x="32206" y="38280"/>
                    <a:pt x="32773" y="38010"/>
                  </a:cubicBezTo>
                  <a:cubicBezTo>
                    <a:pt x="33509" y="37669"/>
                    <a:pt x="34299" y="37472"/>
                    <a:pt x="35106" y="37400"/>
                  </a:cubicBezTo>
                  <a:lnTo>
                    <a:pt x="35106" y="37400"/>
                  </a:lnTo>
                  <a:cubicBezTo>
                    <a:pt x="34891" y="37921"/>
                    <a:pt x="35142" y="38297"/>
                    <a:pt x="35663" y="38459"/>
                  </a:cubicBezTo>
                  <a:cubicBezTo>
                    <a:pt x="35403" y="38709"/>
                    <a:pt x="35076" y="38765"/>
                    <a:pt x="34735" y="38765"/>
                  </a:cubicBezTo>
                  <a:cubicBezTo>
                    <a:pt x="34489" y="38765"/>
                    <a:pt x="34235" y="38736"/>
                    <a:pt x="33994" y="38728"/>
                  </a:cubicBezTo>
                  <a:cubicBezTo>
                    <a:pt x="33826" y="38722"/>
                    <a:pt x="33680" y="38718"/>
                    <a:pt x="33550" y="38718"/>
                  </a:cubicBezTo>
                  <a:cubicBezTo>
                    <a:pt x="32915" y="38718"/>
                    <a:pt x="32648" y="38814"/>
                    <a:pt x="31948" y="39231"/>
                  </a:cubicBezTo>
                  <a:cubicBezTo>
                    <a:pt x="31463" y="39536"/>
                    <a:pt x="31499" y="40020"/>
                    <a:pt x="31894" y="40397"/>
                  </a:cubicBezTo>
                  <a:cubicBezTo>
                    <a:pt x="32504" y="40972"/>
                    <a:pt x="32432" y="41241"/>
                    <a:pt x="32468" y="42084"/>
                  </a:cubicBezTo>
                  <a:cubicBezTo>
                    <a:pt x="32357" y="42107"/>
                    <a:pt x="32239" y="42122"/>
                    <a:pt x="32123" y="42122"/>
                  </a:cubicBezTo>
                  <a:cubicBezTo>
                    <a:pt x="32051" y="42122"/>
                    <a:pt x="31980" y="42116"/>
                    <a:pt x="31912" y="42102"/>
                  </a:cubicBezTo>
                  <a:cubicBezTo>
                    <a:pt x="32075" y="41525"/>
                    <a:pt x="31631" y="41237"/>
                    <a:pt x="31094" y="41237"/>
                  </a:cubicBezTo>
                  <a:cubicBezTo>
                    <a:pt x="30514" y="41237"/>
                    <a:pt x="29826" y="41574"/>
                    <a:pt x="29686" y="42246"/>
                  </a:cubicBezTo>
                  <a:cubicBezTo>
                    <a:pt x="29603" y="42611"/>
                    <a:pt x="30561" y="45118"/>
                    <a:pt x="29366" y="45118"/>
                  </a:cubicBezTo>
                  <a:cubicBezTo>
                    <a:pt x="29266" y="45118"/>
                    <a:pt x="29153" y="45101"/>
                    <a:pt x="29022" y="45064"/>
                  </a:cubicBezTo>
                  <a:cubicBezTo>
                    <a:pt x="29166" y="44866"/>
                    <a:pt x="29184" y="44615"/>
                    <a:pt x="29327" y="44418"/>
                  </a:cubicBezTo>
                  <a:lnTo>
                    <a:pt x="29327" y="44418"/>
                  </a:lnTo>
                  <a:cubicBezTo>
                    <a:pt x="28627" y="44489"/>
                    <a:pt x="27945" y="44651"/>
                    <a:pt x="27299" y="44884"/>
                  </a:cubicBezTo>
                  <a:cubicBezTo>
                    <a:pt x="26814" y="45046"/>
                    <a:pt x="26168" y="45997"/>
                    <a:pt x="25791" y="45997"/>
                  </a:cubicBezTo>
                  <a:cubicBezTo>
                    <a:pt x="25397" y="45997"/>
                    <a:pt x="24858" y="45207"/>
                    <a:pt x="24284" y="45189"/>
                  </a:cubicBezTo>
                  <a:cubicBezTo>
                    <a:pt x="24276" y="45189"/>
                    <a:pt x="24268" y="45189"/>
                    <a:pt x="24260" y="45189"/>
                  </a:cubicBezTo>
                  <a:cubicBezTo>
                    <a:pt x="23807" y="45189"/>
                    <a:pt x="23490" y="45505"/>
                    <a:pt x="23168" y="45505"/>
                  </a:cubicBezTo>
                  <a:cubicBezTo>
                    <a:pt x="22977" y="45505"/>
                    <a:pt x="22785" y="45395"/>
                    <a:pt x="22561" y="45046"/>
                  </a:cubicBezTo>
                  <a:cubicBezTo>
                    <a:pt x="22148" y="44382"/>
                    <a:pt x="22561" y="43682"/>
                    <a:pt x="22974" y="43233"/>
                  </a:cubicBezTo>
                  <a:cubicBezTo>
                    <a:pt x="23243" y="42910"/>
                    <a:pt x="22884" y="41313"/>
                    <a:pt x="22561" y="41187"/>
                  </a:cubicBezTo>
                  <a:cubicBezTo>
                    <a:pt x="22479" y="41151"/>
                    <a:pt x="22399" y="41134"/>
                    <a:pt x="22322" y="41134"/>
                  </a:cubicBezTo>
                  <a:cubicBezTo>
                    <a:pt x="21748" y="41134"/>
                    <a:pt x="21275" y="42026"/>
                    <a:pt x="20928" y="42390"/>
                  </a:cubicBezTo>
                  <a:cubicBezTo>
                    <a:pt x="20461" y="42928"/>
                    <a:pt x="20676" y="43700"/>
                    <a:pt x="20910" y="44310"/>
                  </a:cubicBezTo>
                  <a:cubicBezTo>
                    <a:pt x="21017" y="44561"/>
                    <a:pt x="21645" y="45871"/>
                    <a:pt x="21143" y="45961"/>
                  </a:cubicBezTo>
                  <a:cubicBezTo>
                    <a:pt x="20622" y="46015"/>
                    <a:pt x="20102" y="46177"/>
                    <a:pt x="19653" y="46428"/>
                  </a:cubicBezTo>
                  <a:cubicBezTo>
                    <a:pt x="18935" y="46787"/>
                    <a:pt x="18630" y="46877"/>
                    <a:pt x="18289" y="47415"/>
                  </a:cubicBezTo>
                  <a:cubicBezTo>
                    <a:pt x="18002" y="47864"/>
                    <a:pt x="17715" y="48474"/>
                    <a:pt x="17410" y="48833"/>
                  </a:cubicBezTo>
                  <a:cubicBezTo>
                    <a:pt x="17126" y="49167"/>
                    <a:pt x="15428" y="50946"/>
                    <a:pt x="14846" y="50946"/>
                  </a:cubicBezTo>
                  <a:cubicBezTo>
                    <a:pt x="14803" y="50946"/>
                    <a:pt x="14765" y="50936"/>
                    <a:pt x="14735" y="50915"/>
                  </a:cubicBezTo>
                  <a:cubicBezTo>
                    <a:pt x="14498" y="50744"/>
                    <a:pt x="14312" y="50667"/>
                    <a:pt x="14161" y="50667"/>
                  </a:cubicBezTo>
                  <a:cubicBezTo>
                    <a:pt x="13867" y="50667"/>
                    <a:pt x="13705" y="50961"/>
                    <a:pt x="13551" y="51435"/>
                  </a:cubicBezTo>
                  <a:cubicBezTo>
                    <a:pt x="13496" y="51610"/>
                    <a:pt x="13047" y="51653"/>
                    <a:pt x="12574" y="51653"/>
                  </a:cubicBezTo>
                  <a:cubicBezTo>
                    <a:pt x="12125" y="51653"/>
                    <a:pt x="11652" y="51615"/>
                    <a:pt x="11469" y="51615"/>
                  </a:cubicBezTo>
                  <a:cubicBezTo>
                    <a:pt x="11128" y="53786"/>
                    <a:pt x="15794" y="53410"/>
                    <a:pt x="14089" y="56389"/>
                  </a:cubicBezTo>
                  <a:cubicBezTo>
                    <a:pt x="13641" y="57174"/>
                    <a:pt x="13213" y="57321"/>
                    <a:pt x="12605" y="57321"/>
                  </a:cubicBezTo>
                  <a:cubicBezTo>
                    <a:pt x="12240" y="57321"/>
                    <a:pt x="11810" y="57268"/>
                    <a:pt x="11272" y="57268"/>
                  </a:cubicBezTo>
                  <a:cubicBezTo>
                    <a:pt x="10823" y="57268"/>
                    <a:pt x="9512" y="56954"/>
                    <a:pt x="8804" y="56954"/>
                  </a:cubicBezTo>
                  <a:cubicBezTo>
                    <a:pt x="8633" y="56954"/>
                    <a:pt x="8498" y="56972"/>
                    <a:pt x="8418" y="57017"/>
                  </a:cubicBezTo>
                  <a:cubicBezTo>
                    <a:pt x="7574" y="57520"/>
                    <a:pt x="8131" y="58758"/>
                    <a:pt x="8077" y="59404"/>
                  </a:cubicBezTo>
                  <a:cubicBezTo>
                    <a:pt x="8041" y="60068"/>
                    <a:pt x="7987" y="60732"/>
                    <a:pt x="7933" y="61396"/>
                  </a:cubicBezTo>
                  <a:cubicBezTo>
                    <a:pt x="7897" y="61935"/>
                    <a:pt x="7305" y="62312"/>
                    <a:pt x="7377" y="62707"/>
                  </a:cubicBezTo>
                  <a:cubicBezTo>
                    <a:pt x="7484" y="63263"/>
                    <a:pt x="7825" y="63353"/>
                    <a:pt x="7628" y="63927"/>
                  </a:cubicBezTo>
                  <a:cubicBezTo>
                    <a:pt x="7483" y="64363"/>
                    <a:pt x="7643" y="64581"/>
                    <a:pt x="8095" y="64581"/>
                  </a:cubicBezTo>
                  <a:cubicBezTo>
                    <a:pt x="8145" y="64581"/>
                    <a:pt x="8199" y="64579"/>
                    <a:pt x="8256" y="64573"/>
                  </a:cubicBezTo>
                  <a:cubicBezTo>
                    <a:pt x="8403" y="64555"/>
                    <a:pt x="8539" y="64548"/>
                    <a:pt x="8668" y="64548"/>
                  </a:cubicBezTo>
                  <a:cubicBezTo>
                    <a:pt x="9579" y="64548"/>
                    <a:pt x="10106" y="64943"/>
                    <a:pt x="11128" y="65022"/>
                  </a:cubicBezTo>
                  <a:cubicBezTo>
                    <a:pt x="11262" y="65031"/>
                    <a:pt x="11394" y="65035"/>
                    <a:pt x="11524" y="65035"/>
                  </a:cubicBezTo>
                  <a:cubicBezTo>
                    <a:pt x="13774" y="65035"/>
                    <a:pt x="15349" y="63724"/>
                    <a:pt x="15400" y="61450"/>
                  </a:cubicBezTo>
                  <a:cubicBezTo>
                    <a:pt x="15400" y="60696"/>
                    <a:pt x="17158" y="60104"/>
                    <a:pt x="17482" y="59458"/>
                  </a:cubicBezTo>
                  <a:cubicBezTo>
                    <a:pt x="17692" y="59009"/>
                    <a:pt x="17848" y="57636"/>
                    <a:pt x="18525" y="57636"/>
                  </a:cubicBezTo>
                  <a:cubicBezTo>
                    <a:pt x="18713" y="57636"/>
                    <a:pt x="18941" y="57743"/>
                    <a:pt x="19222" y="58004"/>
                  </a:cubicBezTo>
                  <a:cubicBezTo>
                    <a:pt x="19454" y="58217"/>
                    <a:pt x="19665" y="58300"/>
                    <a:pt x="19859" y="58300"/>
                  </a:cubicBezTo>
                  <a:cubicBezTo>
                    <a:pt x="20565" y="58300"/>
                    <a:pt x="21053" y="57193"/>
                    <a:pt x="21574" y="57179"/>
                  </a:cubicBezTo>
                  <a:cubicBezTo>
                    <a:pt x="21603" y="57178"/>
                    <a:pt x="21631" y="57177"/>
                    <a:pt x="21660" y="57177"/>
                  </a:cubicBezTo>
                  <a:cubicBezTo>
                    <a:pt x="23015" y="57177"/>
                    <a:pt x="23567" y="58421"/>
                    <a:pt x="24463" y="59458"/>
                  </a:cubicBezTo>
                  <a:cubicBezTo>
                    <a:pt x="25091" y="60194"/>
                    <a:pt x="25989" y="59979"/>
                    <a:pt x="26617" y="60589"/>
                  </a:cubicBezTo>
                  <a:cubicBezTo>
                    <a:pt x="27586" y="61486"/>
                    <a:pt x="27479" y="62222"/>
                    <a:pt x="27622" y="63532"/>
                  </a:cubicBezTo>
                  <a:cubicBezTo>
                    <a:pt x="28484" y="63173"/>
                    <a:pt x="29166" y="62186"/>
                    <a:pt x="28861" y="61217"/>
                  </a:cubicBezTo>
                  <a:lnTo>
                    <a:pt x="28861" y="61217"/>
                  </a:lnTo>
                  <a:cubicBezTo>
                    <a:pt x="28944" y="61233"/>
                    <a:pt x="29021" y="61240"/>
                    <a:pt x="29090" y="61240"/>
                  </a:cubicBezTo>
                  <a:cubicBezTo>
                    <a:pt x="29815" y="61240"/>
                    <a:pt x="29801" y="60450"/>
                    <a:pt x="29130" y="60122"/>
                  </a:cubicBezTo>
                  <a:cubicBezTo>
                    <a:pt x="28214" y="59673"/>
                    <a:pt x="27532" y="59386"/>
                    <a:pt x="26814" y="58686"/>
                  </a:cubicBezTo>
                  <a:cubicBezTo>
                    <a:pt x="26222" y="58094"/>
                    <a:pt x="23315" y="55348"/>
                    <a:pt x="25540" y="55276"/>
                  </a:cubicBezTo>
                  <a:lnTo>
                    <a:pt x="25540" y="55276"/>
                  </a:lnTo>
                  <a:cubicBezTo>
                    <a:pt x="25522" y="55474"/>
                    <a:pt x="25289" y="56192"/>
                    <a:pt x="25379" y="56335"/>
                  </a:cubicBezTo>
                  <a:cubicBezTo>
                    <a:pt x="25483" y="56495"/>
                    <a:pt x="25665" y="56562"/>
                    <a:pt x="25850" y="56562"/>
                  </a:cubicBezTo>
                  <a:cubicBezTo>
                    <a:pt x="26079" y="56562"/>
                    <a:pt x="26312" y="56458"/>
                    <a:pt x="26402" y="56299"/>
                  </a:cubicBezTo>
                  <a:cubicBezTo>
                    <a:pt x="26743" y="56712"/>
                    <a:pt x="26635" y="57448"/>
                    <a:pt x="27138" y="57681"/>
                  </a:cubicBezTo>
                  <a:cubicBezTo>
                    <a:pt x="27613" y="57912"/>
                    <a:pt x="28528" y="58570"/>
                    <a:pt x="29121" y="58570"/>
                  </a:cubicBezTo>
                  <a:cubicBezTo>
                    <a:pt x="29267" y="58570"/>
                    <a:pt x="29393" y="58531"/>
                    <a:pt x="29489" y="58435"/>
                  </a:cubicBezTo>
                  <a:cubicBezTo>
                    <a:pt x="29561" y="59314"/>
                    <a:pt x="30332" y="58650"/>
                    <a:pt x="30332" y="59727"/>
                  </a:cubicBezTo>
                  <a:cubicBezTo>
                    <a:pt x="30332" y="60292"/>
                    <a:pt x="30367" y="61343"/>
                    <a:pt x="31034" y="61343"/>
                  </a:cubicBezTo>
                  <a:cubicBezTo>
                    <a:pt x="31045" y="61343"/>
                    <a:pt x="31057" y="61343"/>
                    <a:pt x="31068" y="61343"/>
                  </a:cubicBezTo>
                  <a:lnTo>
                    <a:pt x="31068" y="61343"/>
                  </a:lnTo>
                  <a:cubicBezTo>
                    <a:pt x="30781" y="62222"/>
                    <a:pt x="32253" y="62581"/>
                    <a:pt x="32935" y="62832"/>
                  </a:cubicBezTo>
                  <a:cubicBezTo>
                    <a:pt x="30998" y="63111"/>
                    <a:pt x="32234" y="64901"/>
                    <a:pt x="33673" y="64901"/>
                  </a:cubicBezTo>
                  <a:cubicBezTo>
                    <a:pt x="33714" y="64901"/>
                    <a:pt x="33755" y="64899"/>
                    <a:pt x="33796" y="64896"/>
                  </a:cubicBezTo>
                  <a:cubicBezTo>
                    <a:pt x="33814" y="64412"/>
                    <a:pt x="34406" y="62814"/>
                    <a:pt x="34317" y="62725"/>
                  </a:cubicBezTo>
                  <a:cubicBezTo>
                    <a:pt x="33886" y="62222"/>
                    <a:pt x="32522" y="61163"/>
                    <a:pt x="33150" y="60643"/>
                  </a:cubicBezTo>
                  <a:lnTo>
                    <a:pt x="33150" y="60643"/>
                  </a:lnTo>
                  <a:cubicBezTo>
                    <a:pt x="33076" y="60717"/>
                    <a:pt x="33619" y="60965"/>
                    <a:pt x="33981" y="60965"/>
                  </a:cubicBezTo>
                  <a:cubicBezTo>
                    <a:pt x="34055" y="60965"/>
                    <a:pt x="34121" y="60954"/>
                    <a:pt x="34173" y="60930"/>
                  </a:cubicBezTo>
                  <a:cubicBezTo>
                    <a:pt x="34647" y="60684"/>
                    <a:pt x="34125" y="60301"/>
                    <a:pt x="34774" y="60301"/>
                  </a:cubicBezTo>
                  <a:cubicBezTo>
                    <a:pt x="34788" y="60301"/>
                    <a:pt x="34803" y="60301"/>
                    <a:pt x="34819" y="60302"/>
                  </a:cubicBezTo>
                  <a:cubicBezTo>
                    <a:pt x="34972" y="60302"/>
                    <a:pt x="35122" y="60303"/>
                    <a:pt x="35268" y="60303"/>
                  </a:cubicBezTo>
                  <a:cubicBezTo>
                    <a:pt x="36050" y="60303"/>
                    <a:pt x="36750" y="60265"/>
                    <a:pt x="37476" y="59781"/>
                  </a:cubicBezTo>
                  <a:lnTo>
                    <a:pt x="37476" y="59781"/>
                  </a:lnTo>
                  <a:cubicBezTo>
                    <a:pt x="37559" y="60355"/>
                    <a:pt x="37292" y="60451"/>
                    <a:pt x="36929" y="60451"/>
                  </a:cubicBezTo>
                  <a:cubicBezTo>
                    <a:pt x="36748" y="60451"/>
                    <a:pt x="36542" y="60427"/>
                    <a:pt x="36345" y="60427"/>
                  </a:cubicBezTo>
                  <a:cubicBezTo>
                    <a:pt x="35591" y="60427"/>
                    <a:pt x="35555" y="60589"/>
                    <a:pt x="35035" y="61181"/>
                  </a:cubicBezTo>
                  <a:cubicBezTo>
                    <a:pt x="34568" y="61702"/>
                    <a:pt x="35376" y="61899"/>
                    <a:pt x="35376" y="62276"/>
                  </a:cubicBezTo>
                  <a:cubicBezTo>
                    <a:pt x="35376" y="62832"/>
                    <a:pt x="34963" y="63012"/>
                    <a:pt x="35412" y="63604"/>
                  </a:cubicBezTo>
                  <a:cubicBezTo>
                    <a:pt x="35629" y="63404"/>
                    <a:pt x="35784" y="63326"/>
                    <a:pt x="35900" y="63326"/>
                  </a:cubicBezTo>
                  <a:cubicBezTo>
                    <a:pt x="36147" y="63326"/>
                    <a:pt x="36211" y="63682"/>
                    <a:pt x="36309" y="63963"/>
                  </a:cubicBezTo>
                  <a:cubicBezTo>
                    <a:pt x="36399" y="64250"/>
                    <a:pt x="35824" y="64160"/>
                    <a:pt x="36129" y="64501"/>
                  </a:cubicBezTo>
                  <a:cubicBezTo>
                    <a:pt x="36435" y="64860"/>
                    <a:pt x="36435" y="64896"/>
                    <a:pt x="36829" y="64968"/>
                  </a:cubicBezTo>
                  <a:cubicBezTo>
                    <a:pt x="37134" y="65029"/>
                    <a:pt x="37727" y="65139"/>
                    <a:pt x="38285" y="65139"/>
                  </a:cubicBezTo>
                  <a:cubicBezTo>
                    <a:pt x="39041" y="65139"/>
                    <a:pt x="39733" y="64938"/>
                    <a:pt x="39558" y="64142"/>
                  </a:cubicBezTo>
                  <a:lnTo>
                    <a:pt x="39558" y="64142"/>
                  </a:lnTo>
                  <a:cubicBezTo>
                    <a:pt x="40523" y="64484"/>
                    <a:pt x="40812" y="64838"/>
                    <a:pt x="41606" y="64838"/>
                  </a:cubicBezTo>
                  <a:cubicBezTo>
                    <a:pt x="41771" y="64838"/>
                    <a:pt x="41958" y="64823"/>
                    <a:pt x="42178" y="64789"/>
                  </a:cubicBezTo>
                  <a:cubicBezTo>
                    <a:pt x="42482" y="64738"/>
                    <a:pt x="43009" y="64226"/>
                    <a:pt x="43219" y="64226"/>
                  </a:cubicBezTo>
                  <a:cubicBezTo>
                    <a:pt x="43232" y="64226"/>
                    <a:pt x="43244" y="64228"/>
                    <a:pt x="43255" y="64232"/>
                  </a:cubicBezTo>
                  <a:cubicBezTo>
                    <a:pt x="43434" y="64286"/>
                    <a:pt x="43147" y="65183"/>
                    <a:pt x="43111" y="65435"/>
                  </a:cubicBezTo>
                  <a:cubicBezTo>
                    <a:pt x="43000" y="66227"/>
                    <a:pt x="42959" y="69134"/>
                    <a:pt x="41677" y="69134"/>
                  </a:cubicBezTo>
                  <a:cubicBezTo>
                    <a:pt x="41508" y="69134"/>
                    <a:pt x="41317" y="69084"/>
                    <a:pt x="41101" y="68970"/>
                  </a:cubicBezTo>
                  <a:cubicBezTo>
                    <a:pt x="40772" y="68795"/>
                    <a:pt x="40533" y="68729"/>
                    <a:pt x="40345" y="68729"/>
                  </a:cubicBezTo>
                  <a:cubicBezTo>
                    <a:pt x="39762" y="68729"/>
                    <a:pt x="39666" y="69367"/>
                    <a:pt x="38861" y="69367"/>
                  </a:cubicBezTo>
                  <a:cubicBezTo>
                    <a:pt x="38837" y="69367"/>
                    <a:pt x="38811" y="69366"/>
                    <a:pt x="38786" y="69365"/>
                  </a:cubicBezTo>
                  <a:cubicBezTo>
                    <a:pt x="37781" y="69347"/>
                    <a:pt x="36794" y="69006"/>
                    <a:pt x="35788" y="68899"/>
                  </a:cubicBezTo>
                  <a:cubicBezTo>
                    <a:pt x="35358" y="68845"/>
                    <a:pt x="34891" y="68755"/>
                    <a:pt x="34460" y="68683"/>
                  </a:cubicBezTo>
                  <a:cubicBezTo>
                    <a:pt x="34048" y="68629"/>
                    <a:pt x="34012" y="67768"/>
                    <a:pt x="33617" y="67768"/>
                  </a:cubicBezTo>
                  <a:cubicBezTo>
                    <a:pt x="33398" y="67768"/>
                    <a:pt x="33162" y="67761"/>
                    <a:pt x="32922" y="67761"/>
                  </a:cubicBezTo>
                  <a:cubicBezTo>
                    <a:pt x="31963" y="67761"/>
                    <a:pt x="30950" y="67876"/>
                    <a:pt x="30763" y="69024"/>
                  </a:cubicBezTo>
                  <a:cubicBezTo>
                    <a:pt x="30691" y="69419"/>
                    <a:pt x="31499" y="69563"/>
                    <a:pt x="31373" y="69993"/>
                  </a:cubicBezTo>
                  <a:cubicBezTo>
                    <a:pt x="31308" y="70215"/>
                    <a:pt x="30819" y="70332"/>
                    <a:pt x="30452" y="70332"/>
                  </a:cubicBezTo>
                  <a:cubicBezTo>
                    <a:pt x="30313" y="70332"/>
                    <a:pt x="30191" y="70315"/>
                    <a:pt x="30117" y="70281"/>
                  </a:cubicBezTo>
                  <a:lnTo>
                    <a:pt x="28268" y="69437"/>
                  </a:lnTo>
                  <a:cubicBezTo>
                    <a:pt x="27873" y="69258"/>
                    <a:pt x="27855" y="68468"/>
                    <a:pt x="27443" y="68342"/>
                  </a:cubicBezTo>
                  <a:cubicBezTo>
                    <a:pt x="26473" y="68073"/>
                    <a:pt x="25450" y="67822"/>
                    <a:pt x="24535" y="67499"/>
                  </a:cubicBezTo>
                  <a:cubicBezTo>
                    <a:pt x="23027" y="66960"/>
                    <a:pt x="24966" y="66027"/>
                    <a:pt x="23943" y="65345"/>
                  </a:cubicBezTo>
                  <a:cubicBezTo>
                    <a:pt x="23404" y="64986"/>
                    <a:pt x="24840" y="63640"/>
                    <a:pt x="23333" y="63425"/>
                  </a:cubicBezTo>
                  <a:cubicBezTo>
                    <a:pt x="23315" y="63422"/>
                    <a:pt x="23297" y="63421"/>
                    <a:pt x="23278" y="63421"/>
                  </a:cubicBezTo>
                  <a:cubicBezTo>
                    <a:pt x="22878" y="63421"/>
                    <a:pt x="22077" y="63934"/>
                    <a:pt x="21717" y="64071"/>
                  </a:cubicBezTo>
                  <a:cubicBezTo>
                    <a:pt x="21599" y="64121"/>
                    <a:pt x="21481" y="64142"/>
                    <a:pt x="21363" y="64142"/>
                  </a:cubicBezTo>
                  <a:cubicBezTo>
                    <a:pt x="20979" y="64142"/>
                    <a:pt x="20594" y="63921"/>
                    <a:pt x="20210" y="63783"/>
                  </a:cubicBezTo>
                  <a:cubicBezTo>
                    <a:pt x="20089" y="63743"/>
                    <a:pt x="19947" y="63726"/>
                    <a:pt x="19790" y="63726"/>
                  </a:cubicBezTo>
                  <a:cubicBezTo>
                    <a:pt x="18966" y="63726"/>
                    <a:pt x="17735" y="64201"/>
                    <a:pt x="17087" y="64322"/>
                  </a:cubicBezTo>
                  <a:cubicBezTo>
                    <a:pt x="15776" y="64573"/>
                    <a:pt x="14987" y="64645"/>
                    <a:pt x="13946" y="65435"/>
                  </a:cubicBezTo>
                  <a:cubicBezTo>
                    <a:pt x="13623" y="65686"/>
                    <a:pt x="13183" y="65749"/>
                    <a:pt x="12725" y="65749"/>
                  </a:cubicBezTo>
                  <a:cubicBezTo>
                    <a:pt x="12268" y="65749"/>
                    <a:pt x="11792" y="65686"/>
                    <a:pt x="11397" y="65686"/>
                  </a:cubicBezTo>
                  <a:cubicBezTo>
                    <a:pt x="11067" y="65686"/>
                    <a:pt x="10817" y="65673"/>
                    <a:pt x="10618" y="65673"/>
                  </a:cubicBezTo>
                  <a:cubicBezTo>
                    <a:pt x="10048" y="65673"/>
                    <a:pt x="9898" y="65781"/>
                    <a:pt x="9513" y="66619"/>
                  </a:cubicBezTo>
                  <a:cubicBezTo>
                    <a:pt x="9082" y="67570"/>
                    <a:pt x="8274" y="67301"/>
                    <a:pt x="7646" y="67983"/>
                  </a:cubicBezTo>
                  <a:cubicBezTo>
                    <a:pt x="7036" y="68629"/>
                    <a:pt x="6802" y="70263"/>
                    <a:pt x="6479" y="71106"/>
                  </a:cubicBezTo>
                  <a:cubicBezTo>
                    <a:pt x="6031" y="72345"/>
                    <a:pt x="4074" y="72596"/>
                    <a:pt x="3321" y="73852"/>
                  </a:cubicBezTo>
                  <a:lnTo>
                    <a:pt x="1346" y="77101"/>
                  </a:lnTo>
                  <a:cubicBezTo>
                    <a:pt x="987" y="77693"/>
                    <a:pt x="557" y="78752"/>
                    <a:pt x="0" y="79093"/>
                  </a:cubicBezTo>
                  <a:cubicBezTo>
                    <a:pt x="216" y="79488"/>
                    <a:pt x="880" y="79972"/>
                    <a:pt x="844" y="80637"/>
                  </a:cubicBezTo>
                  <a:cubicBezTo>
                    <a:pt x="808" y="81731"/>
                    <a:pt x="951" y="83042"/>
                    <a:pt x="718" y="84101"/>
                  </a:cubicBezTo>
                  <a:cubicBezTo>
                    <a:pt x="646" y="84459"/>
                    <a:pt x="323" y="84783"/>
                    <a:pt x="251" y="85213"/>
                  </a:cubicBezTo>
                  <a:cubicBezTo>
                    <a:pt x="198" y="85482"/>
                    <a:pt x="431" y="85536"/>
                    <a:pt x="664" y="85698"/>
                  </a:cubicBezTo>
                  <a:cubicBezTo>
                    <a:pt x="969" y="85913"/>
                    <a:pt x="646" y="85949"/>
                    <a:pt x="772" y="86236"/>
                  </a:cubicBezTo>
                  <a:cubicBezTo>
                    <a:pt x="862" y="86452"/>
                    <a:pt x="1221" y="87547"/>
                    <a:pt x="1382" y="87923"/>
                  </a:cubicBezTo>
                  <a:cubicBezTo>
                    <a:pt x="2028" y="89270"/>
                    <a:pt x="2926" y="90472"/>
                    <a:pt x="4021" y="91495"/>
                  </a:cubicBezTo>
                  <a:cubicBezTo>
                    <a:pt x="4667" y="92123"/>
                    <a:pt x="5349" y="92680"/>
                    <a:pt x="6102" y="93164"/>
                  </a:cubicBezTo>
                  <a:cubicBezTo>
                    <a:pt x="6785" y="93613"/>
                    <a:pt x="8131" y="94187"/>
                    <a:pt x="8472" y="94887"/>
                  </a:cubicBezTo>
                  <a:cubicBezTo>
                    <a:pt x="9319" y="94307"/>
                    <a:pt x="10221" y="93506"/>
                    <a:pt x="11358" y="93506"/>
                  </a:cubicBezTo>
                  <a:cubicBezTo>
                    <a:pt x="11522" y="93506"/>
                    <a:pt x="11690" y="93523"/>
                    <a:pt x="11864" y="93559"/>
                  </a:cubicBezTo>
                  <a:cubicBezTo>
                    <a:pt x="12620" y="93728"/>
                    <a:pt x="13110" y="93847"/>
                    <a:pt x="13559" y="93847"/>
                  </a:cubicBezTo>
                  <a:cubicBezTo>
                    <a:pt x="14111" y="93847"/>
                    <a:pt x="14602" y="93667"/>
                    <a:pt x="15453" y="93182"/>
                  </a:cubicBezTo>
                  <a:cubicBezTo>
                    <a:pt x="16124" y="92803"/>
                    <a:pt x="16978" y="92431"/>
                    <a:pt x="17758" y="92431"/>
                  </a:cubicBezTo>
                  <a:cubicBezTo>
                    <a:pt x="18272" y="92431"/>
                    <a:pt x="18755" y="92593"/>
                    <a:pt x="19133" y="93021"/>
                  </a:cubicBezTo>
                  <a:cubicBezTo>
                    <a:pt x="19671" y="93595"/>
                    <a:pt x="20066" y="94295"/>
                    <a:pt x="20928" y="94313"/>
                  </a:cubicBezTo>
                  <a:cubicBezTo>
                    <a:pt x="20941" y="94314"/>
                    <a:pt x="20954" y="94314"/>
                    <a:pt x="20968" y="94314"/>
                  </a:cubicBezTo>
                  <a:cubicBezTo>
                    <a:pt x="21427" y="94314"/>
                    <a:pt x="21856" y="93930"/>
                    <a:pt x="22261" y="93930"/>
                  </a:cubicBezTo>
                  <a:cubicBezTo>
                    <a:pt x="22475" y="93930"/>
                    <a:pt x="22683" y="94037"/>
                    <a:pt x="22884" y="94367"/>
                  </a:cubicBezTo>
                  <a:cubicBezTo>
                    <a:pt x="22878" y="94367"/>
                    <a:pt x="22872" y="94366"/>
                    <a:pt x="22866" y="94366"/>
                  </a:cubicBezTo>
                  <a:cubicBezTo>
                    <a:pt x="22355" y="94366"/>
                    <a:pt x="21295" y="95089"/>
                    <a:pt x="22022" y="95479"/>
                  </a:cubicBezTo>
                  <a:cubicBezTo>
                    <a:pt x="22212" y="95584"/>
                    <a:pt x="22384" y="95631"/>
                    <a:pt x="22532" y="95631"/>
                  </a:cubicBezTo>
                  <a:cubicBezTo>
                    <a:pt x="23044" y="95631"/>
                    <a:pt x="23272" y="95071"/>
                    <a:pt x="22938" y="94403"/>
                  </a:cubicBezTo>
                  <a:lnTo>
                    <a:pt x="22938" y="94403"/>
                  </a:lnTo>
                  <a:cubicBezTo>
                    <a:pt x="24733" y="95659"/>
                    <a:pt x="21448" y="98333"/>
                    <a:pt x="22381" y="99356"/>
                  </a:cubicBezTo>
                  <a:cubicBezTo>
                    <a:pt x="23584" y="100684"/>
                    <a:pt x="24840" y="101959"/>
                    <a:pt x="25540" y="103430"/>
                  </a:cubicBezTo>
                  <a:cubicBezTo>
                    <a:pt x="26061" y="104525"/>
                    <a:pt x="27263" y="107846"/>
                    <a:pt x="26222" y="108976"/>
                  </a:cubicBezTo>
                  <a:cubicBezTo>
                    <a:pt x="25163" y="110125"/>
                    <a:pt x="25091" y="110376"/>
                    <a:pt x="24948" y="111938"/>
                  </a:cubicBezTo>
                  <a:cubicBezTo>
                    <a:pt x="24876" y="112835"/>
                    <a:pt x="24643" y="113912"/>
                    <a:pt x="24984" y="114809"/>
                  </a:cubicBezTo>
                  <a:cubicBezTo>
                    <a:pt x="25325" y="115761"/>
                    <a:pt x="26258" y="116694"/>
                    <a:pt x="26814" y="117537"/>
                  </a:cubicBezTo>
                  <a:cubicBezTo>
                    <a:pt x="27084" y="117932"/>
                    <a:pt x="26438" y="119458"/>
                    <a:pt x="26707" y="120158"/>
                  </a:cubicBezTo>
                  <a:cubicBezTo>
                    <a:pt x="27155" y="121289"/>
                    <a:pt x="27640" y="122401"/>
                    <a:pt x="28053" y="123550"/>
                  </a:cubicBezTo>
                  <a:cubicBezTo>
                    <a:pt x="28358" y="124358"/>
                    <a:pt x="28502" y="125542"/>
                    <a:pt x="29130" y="126152"/>
                  </a:cubicBezTo>
                  <a:cubicBezTo>
                    <a:pt x="29291" y="126296"/>
                    <a:pt x="30207" y="126978"/>
                    <a:pt x="30045" y="127158"/>
                  </a:cubicBezTo>
                  <a:cubicBezTo>
                    <a:pt x="29902" y="127337"/>
                    <a:pt x="29148" y="127983"/>
                    <a:pt x="29237" y="128234"/>
                  </a:cubicBezTo>
                  <a:cubicBezTo>
                    <a:pt x="29622" y="129071"/>
                    <a:pt x="30131" y="130374"/>
                    <a:pt x="31273" y="130374"/>
                  </a:cubicBezTo>
                  <a:cubicBezTo>
                    <a:pt x="31357" y="130374"/>
                    <a:pt x="31444" y="130367"/>
                    <a:pt x="31535" y="130352"/>
                  </a:cubicBezTo>
                  <a:cubicBezTo>
                    <a:pt x="31966" y="130298"/>
                    <a:pt x="32307" y="129509"/>
                    <a:pt x="32719" y="129365"/>
                  </a:cubicBezTo>
                  <a:cubicBezTo>
                    <a:pt x="32857" y="129311"/>
                    <a:pt x="33036" y="129293"/>
                    <a:pt x="33231" y="129293"/>
                  </a:cubicBezTo>
                  <a:cubicBezTo>
                    <a:pt x="33621" y="129293"/>
                    <a:pt x="34071" y="129365"/>
                    <a:pt x="34371" y="129365"/>
                  </a:cubicBezTo>
                  <a:cubicBezTo>
                    <a:pt x="35699" y="129365"/>
                    <a:pt x="36309" y="129060"/>
                    <a:pt x="37583" y="128827"/>
                  </a:cubicBezTo>
                  <a:cubicBezTo>
                    <a:pt x="38229" y="128719"/>
                    <a:pt x="39181" y="127337"/>
                    <a:pt x="39629" y="126888"/>
                  </a:cubicBezTo>
                  <a:lnTo>
                    <a:pt x="42627" y="123909"/>
                  </a:lnTo>
                  <a:cubicBezTo>
                    <a:pt x="43093" y="123460"/>
                    <a:pt x="42393" y="122060"/>
                    <a:pt x="42663" y="121576"/>
                  </a:cubicBezTo>
                  <a:cubicBezTo>
                    <a:pt x="42842" y="121235"/>
                    <a:pt x="43829" y="120876"/>
                    <a:pt x="44152" y="120678"/>
                  </a:cubicBezTo>
                  <a:cubicBezTo>
                    <a:pt x="44834" y="120283"/>
                    <a:pt x="44745" y="120032"/>
                    <a:pt x="44888" y="119243"/>
                  </a:cubicBezTo>
                  <a:cubicBezTo>
                    <a:pt x="45086" y="118166"/>
                    <a:pt x="45032" y="117071"/>
                    <a:pt x="45032" y="115976"/>
                  </a:cubicBezTo>
                  <a:cubicBezTo>
                    <a:pt x="45032" y="115204"/>
                    <a:pt x="47024" y="114074"/>
                    <a:pt x="47616" y="113607"/>
                  </a:cubicBezTo>
                  <a:cubicBezTo>
                    <a:pt x="47885" y="113374"/>
                    <a:pt x="48370" y="113445"/>
                    <a:pt x="48532" y="113284"/>
                  </a:cubicBezTo>
                  <a:lnTo>
                    <a:pt x="49878" y="111992"/>
                  </a:lnTo>
                  <a:cubicBezTo>
                    <a:pt x="50793" y="111112"/>
                    <a:pt x="50380" y="110179"/>
                    <a:pt x="50273" y="108922"/>
                  </a:cubicBezTo>
                  <a:cubicBezTo>
                    <a:pt x="50129" y="106948"/>
                    <a:pt x="48908" y="105602"/>
                    <a:pt x="48855" y="103574"/>
                  </a:cubicBezTo>
                  <a:cubicBezTo>
                    <a:pt x="48801" y="101959"/>
                    <a:pt x="50219" y="100290"/>
                    <a:pt x="51134" y="99338"/>
                  </a:cubicBezTo>
                  <a:cubicBezTo>
                    <a:pt x="52947" y="97364"/>
                    <a:pt x="54777" y="95390"/>
                    <a:pt x="56608" y="93433"/>
                  </a:cubicBezTo>
                  <a:cubicBezTo>
                    <a:pt x="57847" y="92123"/>
                    <a:pt x="58995" y="90328"/>
                    <a:pt x="59085" y="88444"/>
                  </a:cubicBezTo>
                  <a:cubicBezTo>
                    <a:pt x="59134" y="87348"/>
                    <a:pt x="58798" y="87005"/>
                    <a:pt x="58272" y="87005"/>
                  </a:cubicBezTo>
                  <a:cubicBezTo>
                    <a:pt x="57652" y="87005"/>
                    <a:pt x="56769" y="87480"/>
                    <a:pt x="55944" y="87762"/>
                  </a:cubicBezTo>
                  <a:cubicBezTo>
                    <a:pt x="55174" y="88030"/>
                    <a:pt x="54291" y="88348"/>
                    <a:pt x="53572" y="88348"/>
                  </a:cubicBezTo>
                  <a:cubicBezTo>
                    <a:pt x="52748" y="88348"/>
                    <a:pt x="52138" y="87931"/>
                    <a:pt x="52157" y="86541"/>
                  </a:cubicBezTo>
                  <a:lnTo>
                    <a:pt x="52157" y="86541"/>
                  </a:lnTo>
                  <a:cubicBezTo>
                    <a:pt x="52249" y="86671"/>
                    <a:pt x="52424" y="86727"/>
                    <a:pt x="52660" y="86727"/>
                  </a:cubicBezTo>
                  <a:cubicBezTo>
                    <a:pt x="53989" y="86727"/>
                    <a:pt x="57220" y="84947"/>
                    <a:pt x="57936" y="84657"/>
                  </a:cubicBezTo>
                  <a:cubicBezTo>
                    <a:pt x="58457" y="84442"/>
                    <a:pt x="59767" y="84190"/>
                    <a:pt x="60144" y="83759"/>
                  </a:cubicBezTo>
                  <a:cubicBezTo>
                    <a:pt x="60539" y="83293"/>
                    <a:pt x="59785" y="82880"/>
                    <a:pt x="60628" y="82862"/>
                  </a:cubicBezTo>
                  <a:cubicBezTo>
                    <a:pt x="60648" y="82861"/>
                    <a:pt x="60669" y="82860"/>
                    <a:pt x="60691" y="82860"/>
                  </a:cubicBezTo>
                  <a:cubicBezTo>
                    <a:pt x="60841" y="82860"/>
                    <a:pt x="61059" y="82882"/>
                    <a:pt x="61269" y="82882"/>
                  </a:cubicBezTo>
                  <a:cubicBezTo>
                    <a:pt x="61527" y="82882"/>
                    <a:pt x="61774" y="82849"/>
                    <a:pt x="61867" y="82701"/>
                  </a:cubicBezTo>
                  <a:cubicBezTo>
                    <a:pt x="62800" y="81319"/>
                    <a:pt x="65151" y="79021"/>
                    <a:pt x="65151" y="77316"/>
                  </a:cubicBezTo>
                  <a:cubicBezTo>
                    <a:pt x="65151" y="76383"/>
                    <a:pt x="63608" y="76006"/>
                    <a:pt x="62836" y="75593"/>
                  </a:cubicBezTo>
                  <a:cubicBezTo>
                    <a:pt x="61885" y="75091"/>
                    <a:pt x="62028" y="74445"/>
                    <a:pt x="62208" y="73493"/>
                  </a:cubicBezTo>
                  <a:lnTo>
                    <a:pt x="62208" y="73493"/>
                  </a:lnTo>
                  <a:cubicBezTo>
                    <a:pt x="61328" y="73745"/>
                    <a:pt x="60952" y="73745"/>
                    <a:pt x="60449" y="74480"/>
                  </a:cubicBezTo>
                  <a:cubicBezTo>
                    <a:pt x="59749" y="75557"/>
                    <a:pt x="59552" y="75450"/>
                    <a:pt x="58259" y="75503"/>
                  </a:cubicBezTo>
                  <a:cubicBezTo>
                    <a:pt x="58349" y="74714"/>
                    <a:pt x="58690" y="74032"/>
                    <a:pt x="58008" y="73547"/>
                  </a:cubicBezTo>
                  <a:cubicBezTo>
                    <a:pt x="57883" y="73454"/>
                    <a:pt x="57773" y="73414"/>
                    <a:pt x="57676" y="73414"/>
                  </a:cubicBezTo>
                  <a:cubicBezTo>
                    <a:pt x="57136" y="73414"/>
                    <a:pt x="57013" y="74666"/>
                    <a:pt x="56967" y="75001"/>
                  </a:cubicBezTo>
                  <a:cubicBezTo>
                    <a:pt x="56267" y="74014"/>
                    <a:pt x="55567" y="73045"/>
                    <a:pt x="54867" y="72057"/>
                  </a:cubicBezTo>
                  <a:cubicBezTo>
                    <a:pt x="54482" y="71533"/>
                    <a:pt x="54404" y="70206"/>
                    <a:pt x="55298" y="70206"/>
                  </a:cubicBezTo>
                  <a:cubicBezTo>
                    <a:pt x="55322" y="70206"/>
                    <a:pt x="55345" y="70207"/>
                    <a:pt x="55370" y="70209"/>
                  </a:cubicBezTo>
                  <a:cubicBezTo>
                    <a:pt x="56859" y="70334"/>
                    <a:pt x="55944" y="71501"/>
                    <a:pt x="56824" y="72022"/>
                  </a:cubicBezTo>
                  <a:cubicBezTo>
                    <a:pt x="57972" y="72704"/>
                    <a:pt x="59013" y="73655"/>
                    <a:pt x="60359" y="73655"/>
                  </a:cubicBezTo>
                  <a:cubicBezTo>
                    <a:pt x="61170" y="73655"/>
                    <a:pt x="61514" y="73091"/>
                    <a:pt x="61845" y="73091"/>
                  </a:cubicBezTo>
                  <a:cubicBezTo>
                    <a:pt x="62049" y="73091"/>
                    <a:pt x="62248" y="73305"/>
                    <a:pt x="62549" y="73996"/>
                  </a:cubicBezTo>
                  <a:cubicBezTo>
                    <a:pt x="62746" y="74445"/>
                    <a:pt x="65564" y="74570"/>
                    <a:pt x="66121" y="74588"/>
                  </a:cubicBezTo>
                  <a:cubicBezTo>
                    <a:pt x="66165" y="74590"/>
                    <a:pt x="66211" y="74591"/>
                    <a:pt x="66258" y="74591"/>
                  </a:cubicBezTo>
                  <a:cubicBezTo>
                    <a:pt x="67140" y="74591"/>
                    <a:pt x="68291" y="74283"/>
                    <a:pt x="69297" y="74283"/>
                  </a:cubicBezTo>
                  <a:cubicBezTo>
                    <a:pt x="70500" y="74283"/>
                    <a:pt x="71325" y="75432"/>
                    <a:pt x="72223" y="76203"/>
                  </a:cubicBezTo>
                  <a:cubicBezTo>
                    <a:pt x="72528" y="76024"/>
                    <a:pt x="73049" y="76042"/>
                    <a:pt x="73497" y="76024"/>
                  </a:cubicBezTo>
                  <a:lnTo>
                    <a:pt x="73497" y="76024"/>
                  </a:lnTo>
                  <a:cubicBezTo>
                    <a:pt x="73390" y="76455"/>
                    <a:pt x="72941" y="76544"/>
                    <a:pt x="72510" y="76778"/>
                  </a:cubicBezTo>
                  <a:cubicBezTo>
                    <a:pt x="72941" y="77603"/>
                    <a:pt x="73031" y="78106"/>
                    <a:pt x="73928" y="78393"/>
                  </a:cubicBezTo>
                  <a:cubicBezTo>
                    <a:pt x="74130" y="78461"/>
                    <a:pt x="74309" y="78492"/>
                    <a:pt x="74469" y="78492"/>
                  </a:cubicBezTo>
                  <a:cubicBezTo>
                    <a:pt x="75118" y="78492"/>
                    <a:pt x="75449" y="77972"/>
                    <a:pt x="75723" y="77209"/>
                  </a:cubicBezTo>
                  <a:cubicBezTo>
                    <a:pt x="75770" y="77077"/>
                    <a:pt x="75823" y="77022"/>
                    <a:pt x="75875" y="77022"/>
                  </a:cubicBezTo>
                  <a:cubicBezTo>
                    <a:pt x="76103" y="77022"/>
                    <a:pt x="76326" y="78063"/>
                    <a:pt x="76064" y="78501"/>
                  </a:cubicBezTo>
                  <a:cubicBezTo>
                    <a:pt x="75741" y="79057"/>
                    <a:pt x="75723" y="79721"/>
                    <a:pt x="76010" y="80296"/>
                  </a:cubicBezTo>
                  <a:lnTo>
                    <a:pt x="80982" y="90598"/>
                  </a:lnTo>
                  <a:cubicBezTo>
                    <a:pt x="82776" y="89718"/>
                    <a:pt x="82740" y="89431"/>
                    <a:pt x="83279" y="87493"/>
                  </a:cubicBezTo>
                  <a:cubicBezTo>
                    <a:pt x="83638" y="86182"/>
                    <a:pt x="83494" y="84836"/>
                    <a:pt x="83476" y="83490"/>
                  </a:cubicBezTo>
                  <a:cubicBezTo>
                    <a:pt x="83476" y="82503"/>
                    <a:pt x="84930" y="81498"/>
                    <a:pt x="85576" y="80798"/>
                  </a:cubicBezTo>
                  <a:cubicBezTo>
                    <a:pt x="86294" y="80044"/>
                    <a:pt x="88233" y="78662"/>
                    <a:pt x="88233" y="77550"/>
                  </a:cubicBezTo>
                  <a:cubicBezTo>
                    <a:pt x="88233" y="76861"/>
                    <a:pt x="88416" y="76662"/>
                    <a:pt x="88708" y="76662"/>
                  </a:cubicBezTo>
                  <a:cubicBezTo>
                    <a:pt x="89109" y="76662"/>
                    <a:pt x="89714" y="77038"/>
                    <a:pt x="90327" y="77038"/>
                  </a:cubicBezTo>
                  <a:cubicBezTo>
                    <a:pt x="90443" y="77038"/>
                    <a:pt x="90559" y="77025"/>
                    <a:pt x="90673" y="76993"/>
                  </a:cubicBezTo>
                  <a:cubicBezTo>
                    <a:pt x="91025" y="76891"/>
                    <a:pt x="91262" y="76467"/>
                    <a:pt x="91420" y="76467"/>
                  </a:cubicBezTo>
                  <a:cubicBezTo>
                    <a:pt x="91513" y="76467"/>
                    <a:pt x="91578" y="76611"/>
                    <a:pt x="91625" y="77047"/>
                  </a:cubicBezTo>
                  <a:cubicBezTo>
                    <a:pt x="91696" y="77621"/>
                    <a:pt x="91607" y="77532"/>
                    <a:pt x="91948" y="77855"/>
                  </a:cubicBezTo>
                  <a:cubicBezTo>
                    <a:pt x="92899" y="78752"/>
                    <a:pt x="94227" y="79614"/>
                    <a:pt x="94425" y="81013"/>
                  </a:cubicBezTo>
                  <a:cubicBezTo>
                    <a:pt x="94546" y="81900"/>
                    <a:pt x="94857" y="82273"/>
                    <a:pt x="95234" y="82273"/>
                  </a:cubicBezTo>
                  <a:cubicBezTo>
                    <a:pt x="95634" y="82273"/>
                    <a:pt x="96109" y="81851"/>
                    <a:pt x="96507" y="81175"/>
                  </a:cubicBezTo>
                  <a:cubicBezTo>
                    <a:pt x="96883" y="81893"/>
                    <a:pt x="97135" y="82342"/>
                    <a:pt x="97189" y="83131"/>
                  </a:cubicBezTo>
                  <a:cubicBezTo>
                    <a:pt x="97207" y="83401"/>
                    <a:pt x="97117" y="84047"/>
                    <a:pt x="97260" y="84280"/>
                  </a:cubicBezTo>
                  <a:cubicBezTo>
                    <a:pt x="97350" y="84442"/>
                    <a:pt x="97799" y="84280"/>
                    <a:pt x="97924" y="84531"/>
                  </a:cubicBezTo>
                  <a:cubicBezTo>
                    <a:pt x="98050" y="84783"/>
                    <a:pt x="98409" y="85124"/>
                    <a:pt x="98230" y="85393"/>
                  </a:cubicBezTo>
                  <a:cubicBezTo>
                    <a:pt x="98104" y="85554"/>
                    <a:pt x="97637" y="86003"/>
                    <a:pt x="97763" y="86200"/>
                  </a:cubicBezTo>
                  <a:cubicBezTo>
                    <a:pt x="98158" y="86847"/>
                    <a:pt x="98750" y="87403"/>
                    <a:pt x="98589" y="88157"/>
                  </a:cubicBezTo>
                  <a:cubicBezTo>
                    <a:pt x="98355" y="89090"/>
                    <a:pt x="98014" y="88946"/>
                    <a:pt x="98373" y="89952"/>
                  </a:cubicBezTo>
                  <a:cubicBezTo>
                    <a:pt x="98553" y="90454"/>
                    <a:pt x="99253" y="90634"/>
                    <a:pt x="99558" y="91046"/>
                  </a:cubicBezTo>
                  <a:cubicBezTo>
                    <a:pt x="100455" y="92213"/>
                    <a:pt x="99791" y="93936"/>
                    <a:pt x="100760" y="94923"/>
                  </a:cubicBezTo>
                  <a:lnTo>
                    <a:pt x="96542" y="91262"/>
                  </a:lnTo>
                  <a:lnTo>
                    <a:pt x="96542" y="91262"/>
                  </a:lnTo>
                  <a:cubicBezTo>
                    <a:pt x="96327" y="93057"/>
                    <a:pt x="97458" y="94223"/>
                    <a:pt x="98355" y="95749"/>
                  </a:cubicBezTo>
                  <a:cubicBezTo>
                    <a:pt x="98642" y="96233"/>
                    <a:pt x="99019" y="95874"/>
                    <a:pt x="99271" y="96287"/>
                  </a:cubicBezTo>
                  <a:lnTo>
                    <a:pt x="100778" y="98818"/>
                  </a:lnTo>
                  <a:lnTo>
                    <a:pt x="102555" y="101779"/>
                  </a:lnTo>
                  <a:cubicBezTo>
                    <a:pt x="102770" y="102120"/>
                    <a:pt x="103093" y="103036"/>
                    <a:pt x="103434" y="103233"/>
                  </a:cubicBezTo>
                  <a:cubicBezTo>
                    <a:pt x="103574" y="103322"/>
                    <a:pt x="104503" y="103411"/>
                    <a:pt x="105055" y="103411"/>
                  </a:cubicBezTo>
                  <a:cubicBezTo>
                    <a:pt x="105283" y="103411"/>
                    <a:pt x="105447" y="103395"/>
                    <a:pt x="105463" y="103359"/>
                  </a:cubicBezTo>
                  <a:lnTo>
                    <a:pt x="106396" y="100595"/>
                  </a:lnTo>
                  <a:cubicBezTo>
                    <a:pt x="105211" y="99841"/>
                    <a:pt x="104978" y="99787"/>
                    <a:pt x="104709" y="98423"/>
                  </a:cubicBezTo>
                  <a:cubicBezTo>
                    <a:pt x="104583" y="97741"/>
                    <a:pt x="102896" y="96772"/>
                    <a:pt x="102376" y="96305"/>
                  </a:cubicBezTo>
                  <a:lnTo>
                    <a:pt x="102376" y="96305"/>
                  </a:lnTo>
                  <a:cubicBezTo>
                    <a:pt x="102950" y="96700"/>
                    <a:pt x="103614" y="96915"/>
                    <a:pt x="104314" y="96951"/>
                  </a:cubicBezTo>
                  <a:cubicBezTo>
                    <a:pt x="104116" y="95121"/>
                    <a:pt x="103237" y="92590"/>
                    <a:pt x="102250" y="91369"/>
                  </a:cubicBezTo>
                  <a:cubicBezTo>
                    <a:pt x="101532" y="90472"/>
                    <a:pt x="100760" y="89952"/>
                    <a:pt x="100204" y="88928"/>
                  </a:cubicBezTo>
                  <a:cubicBezTo>
                    <a:pt x="99612" y="87852"/>
                    <a:pt x="99917" y="86559"/>
                    <a:pt x="99953" y="85339"/>
                  </a:cubicBezTo>
                  <a:cubicBezTo>
                    <a:pt x="99953" y="85141"/>
                    <a:pt x="99863" y="84513"/>
                    <a:pt x="100132" y="84388"/>
                  </a:cubicBezTo>
                  <a:cubicBezTo>
                    <a:pt x="100186" y="84359"/>
                    <a:pt x="100230" y="84346"/>
                    <a:pt x="100265" y="84346"/>
                  </a:cubicBezTo>
                  <a:cubicBezTo>
                    <a:pt x="100535" y="84346"/>
                    <a:pt x="100316" y="85102"/>
                    <a:pt x="100491" y="85213"/>
                  </a:cubicBezTo>
                  <a:cubicBezTo>
                    <a:pt x="101496" y="85931"/>
                    <a:pt x="102429" y="86757"/>
                    <a:pt x="103255" y="87690"/>
                  </a:cubicBezTo>
                  <a:cubicBezTo>
                    <a:pt x="103758" y="88224"/>
                    <a:pt x="103678" y="89368"/>
                    <a:pt x="104492" y="89368"/>
                  </a:cubicBezTo>
                  <a:cubicBezTo>
                    <a:pt x="104636" y="89368"/>
                    <a:pt x="104807" y="89332"/>
                    <a:pt x="105014" y="89252"/>
                  </a:cubicBezTo>
                  <a:cubicBezTo>
                    <a:pt x="105355" y="89126"/>
                    <a:pt x="105804" y="88229"/>
                    <a:pt x="106019" y="87923"/>
                  </a:cubicBezTo>
                  <a:cubicBezTo>
                    <a:pt x="106342" y="87475"/>
                    <a:pt x="106952" y="87708"/>
                    <a:pt x="107311" y="87367"/>
                  </a:cubicBezTo>
                  <a:cubicBezTo>
                    <a:pt x="108891" y="85949"/>
                    <a:pt x="107634" y="82611"/>
                    <a:pt x="106504" y="81408"/>
                  </a:cubicBezTo>
                  <a:cubicBezTo>
                    <a:pt x="105122" y="79955"/>
                    <a:pt x="102752" y="78160"/>
                    <a:pt x="104996" y="76221"/>
                  </a:cubicBezTo>
                  <a:cubicBezTo>
                    <a:pt x="105352" y="75950"/>
                    <a:pt x="105772" y="75807"/>
                    <a:pt x="106195" y="75807"/>
                  </a:cubicBezTo>
                  <a:cubicBezTo>
                    <a:pt x="106220" y="75807"/>
                    <a:pt x="106245" y="75808"/>
                    <a:pt x="106270" y="75809"/>
                  </a:cubicBezTo>
                  <a:cubicBezTo>
                    <a:pt x="106845" y="75862"/>
                    <a:pt x="106522" y="76616"/>
                    <a:pt x="107042" y="76706"/>
                  </a:cubicBezTo>
                  <a:cubicBezTo>
                    <a:pt x="107155" y="76722"/>
                    <a:pt x="107251" y="76730"/>
                    <a:pt x="107333" y="76730"/>
                  </a:cubicBezTo>
                  <a:cubicBezTo>
                    <a:pt x="107801" y="76730"/>
                    <a:pt x="107842" y="76471"/>
                    <a:pt x="108209" y="75952"/>
                  </a:cubicBezTo>
                  <a:cubicBezTo>
                    <a:pt x="108532" y="75503"/>
                    <a:pt x="109034" y="75414"/>
                    <a:pt x="109555" y="75216"/>
                  </a:cubicBezTo>
                  <a:cubicBezTo>
                    <a:pt x="110632" y="74821"/>
                    <a:pt x="111314" y="74660"/>
                    <a:pt x="112032" y="73798"/>
                  </a:cubicBezTo>
                  <a:cubicBezTo>
                    <a:pt x="112642" y="73080"/>
                    <a:pt x="114006" y="71968"/>
                    <a:pt x="114275" y="71070"/>
                  </a:cubicBezTo>
                  <a:cubicBezTo>
                    <a:pt x="114580" y="70047"/>
                    <a:pt x="115065" y="68952"/>
                    <a:pt x="115208" y="67911"/>
                  </a:cubicBezTo>
                  <a:cubicBezTo>
                    <a:pt x="115352" y="66745"/>
                    <a:pt x="115478" y="65524"/>
                    <a:pt x="114167" y="65435"/>
                  </a:cubicBezTo>
                  <a:cubicBezTo>
                    <a:pt x="116106" y="64232"/>
                    <a:pt x="112516" y="61540"/>
                    <a:pt x="111798" y="60840"/>
                  </a:cubicBezTo>
                  <a:cubicBezTo>
                    <a:pt x="111134" y="60176"/>
                    <a:pt x="111547" y="59243"/>
                    <a:pt x="112049" y="58632"/>
                  </a:cubicBezTo>
                  <a:cubicBezTo>
                    <a:pt x="112839" y="57663"/>
                    <a:pt x="113234" y="58076"/>
                    <a:pt x="113396" y="56640"/>
                  </a:cubicBezTo>
                  <a:cubicBezTo>
                    <a:pt x="113061" y="56640"/>
                    <a:pt x="112215" y="56513"/>
                    <a:pt x="111577" y="56513"/>
                  </a:cubicBezTo>
                  <a:cubicBezTo>
                    <a:pt x="111258" y="56513"/>
                    <a:pt x="110991" y="56544"/>
                    <a:pt x="110865" y="56640"/>
                  </a:cubicBezTo>
                  <a:cubicBezTo>
                    <a:pt x="110466" y="56962"/>
                    <a:pt x="110501" y="57784"/>
                    <a:pt x="110141" y="57784"/>
                  </a:cubicBezTo>
                  <a:cubicBezTo>
                    <a:pt x="110000" y="57784"/>
                    <a:pt x="109797" y="57657"/>
                    <a:pt x="109483" y="57322"/>
                  </a:cubicBezTo>
                  <a:cubicBezTo>
                    <a:pt x="108514" y="56299"/>
                    <a:pt x="108765" y="56227"/>
                    <a:pt x="109250" y="54917"/>
                  </a:cubicBezTo>
                  <a:cubicBezTo>
                    <a:pt x="109468" y="54341"/>
                    <a:pt x="110051" y="53588"/>
                    <a:pt x="110707" y="53588"/>
                  </a:cubicBezTo>
                  <a:cubicBezTo>
                    <a:pt x="110806" y="53588"/>
                    <a:pt x="110907" y="53605"/>
                    <a:pt x="111009" y="53643"/>
                  </a:cubicBezTo>
                  <a:cubicBezTo>
                    <a:pt x="110965" y="54217"/>
                    <a:pt x="110888" y="55860"/>
                    <a:pt x="111483" y="55860"/>
                  </a:cubicBezTo>
                  <a:cubicBezTo>
                    <a:pt x="111632" y="55860"/>
                    <a:pt x="111823" y="55757"/>
                    <a:pt x="112067" y="55509"/>
                  </a:cubicBezTo>
                  <a:cubicBezTo>
                    <a:pt x="112390" y="55187"/>
                    <a:pt x="112841" y="54479"/>
                    <a:pt x="113390" y="54479"/>
                  </a:cubicBezTo>
                  <a:cubicBezTo>
                    <a:pt x="113421" y="54479"/>
                    <a:pt x="113453" y="54482"/>
                    <a:pt x="113485" y="54486"/>
                  </a:cubicBezTo>
                  <a:cubicBezTo>
                    <a:pt x="114275" y="54612"/>
                    <a:pt x="114060" y="55743"/>
                    <a:pt x="114114" y="56389"/>
                  </a:cubicBezTo>
                  <a:cubicBezTo>
                    <a:pt x="114136" y="56678"/>
                    <a:pt x="114285" y="56745"/>
                    <a:pt x="114485" y="56745"/>
                  </a:cubicBezTo>
                  <a:cubicBezTo>
                    <a:pt x="114657" y="56745"/>
                    <a:pt x="114867" y="56695"/>
                    <a:pt x="115069" y="56695"/>
                  </a:cubicBezTo>
                  <a:cubicBezTo>
                    <a:pt x="115187" y="56695"/>
                    <a:pt x="115303" y="56712"/>
                    <a:pt x="115406" y="56766"/>
                  </a:cubicBezTo>
                  <a:cubicBezTo>
                    <a:pt x="116447" y="57304"/>
                    <a:pt x="115460" y="56927"/>
                    <a:pt x="115585" y="57448"/>
                  </a:cubicBezTo>
                  <a:cubicBezTo>
                    <a:pt x="115746" y="58020"/>
                    <a:pt x="116638" y="60589"/>
                    <a:pt x="117106" y="60589"/>
                  </a:cubicBezTo>
                  <a:cubicBezTo>
                    <a:pt x="117108" y="60589"/>
                    <a:pt x="117109" y="60589"/>
                    <a:pt x="117111" y="60589"/>
                  </a:cubicBezTo>
                  <a:cubicBezTo>
                    <a:pt x="118206" y="60535"/>
                    <a:pt x="119300" y="59638"/>
                    <a:pt x="119031" y="58381"/>
                  </a:cubicBezTo>
                  <a:cubicBezTo>
                    <a:pt x="118924" y="57861"/>
                    <a:pt x="118942" y="57107"/>
                    <a:pt x="118511" y="56748"/>
                  </a:cubicBezTo>
                  <a:cubicBezTo>
                    <a:pt x="117972" y="56299"/>
                    <a:pt x="117201" y="55886"/>
                    <a:pt x="116770" y="55330"/>
                  </a:cubicBezTo>
                  <a:cubicBezTo>
                    <a:pt x="116357" y="54827"/>
                    <a:pt x="116339" y="54917"/>
                    <a:pt x="116357" y="54199"/>
                  </a:cubicBezTo>
                  <a:cubicBezTo>
                    <a:pt x="116375" y="53463"/>
                    <a:pt x="117344" y="53158"/>
                    <a:pt x="117380" y="52584"/>
                  </a:cubicBezTo>
                  <a:cubicBezTo>
                    <a:pt x="117380" y="52404"/>
                    <a:pt x="117039" y="51992"/>
                    <a:pt x="116967" y="51848"/>
                  </a:cubicBezTo>
                  <a:cubicBezTo>
                    <a:pt x="116824" y="51597"/>
                    <a:pt x="117129" y="51507"/>
                    <a:pt x="117183" y="51256"/>
                  </a:cubicBezTo>
                  <a:cubicBezTo>
                    <a:pt x="117272" y="50699"/>
                    <a:pt x="117434" y="50161"/>
                    <a:pt x="117667" y="49658"/>
                  </a:cubicBezTo>
                  <a:cubicBezTo>
                    <a:pt x="118048" y="50050"/>
                    <a:pt x="118391" y="50213"/>
                    <a:pt x="118698" y="50213"/>
                  </a:cubicBezTo>
                  <a:cubicBezTo>
                    <a:pt x="119966" y="50213"/>
                    <a:pt x="120630" y="47435"/>
                    <a:pt x="120934" y="46553"/>
                  </a:cubicBezTo>
                  <a:cubicBezTo>
                    <a:pt x="121544" y="44759"/>
                    <a:pt x="121347" y="42749"/>
                    <a:pt x="121400" y="40864"/>
                  </a:cubicBezTo>
                  <a:cubicBezTo>
                    <a:pt x="121436" y="39733"/>
                    <a:pt x="120306" y="37274"/>
                    <a:pt x="119606" y="36413"/>
                  </a:cubicBezTo>
                  <a:lnTo>
                    <a:pt x="117452" y="33793"/>
                  </a:lnTo>
                  <a:cubicBezTo>
                    <a:pt x="117322" y="33641"/>
                    <a:pt x="117108" y="33571"/>
                    <a:pt x="116880" y="33571"/>
                  </a:cubicBezTo>
                  <a:cubicBezTo>
                    <a:pt x="116348" y="33571"/>
                    <a:pt x="115738" y="33949"/>
                    <a:pt x="115926" y="34564"/>
                  </a:cubicBezTo>
                  <a:lnTo>
                    <a:pt x="113862" y="33757"/>
                  </a:lnTo>
                  <a:cubicBezTo>
                    <a:pt x="114975" y="31352"/>
                    <a:pt x="115208" y="28982"/>
                    <a:pt x="115585" y="26362"/>
                  </a:cubicBezTo>
                  <a:cubicBezTo>
                    <a:pt x="115657" y="25860"/>
                    <a:pt x="118403" y="25357"/>
                    <a:pt x="118942" y="25195"/>
                  </a:cubicBezTo>
                  <a:cubicBezTo>
                    <a:pt x="119444" y="25052"/>
                    <a:pt x="119965" y="24585"/>
                    <a:pt x="120395" y="24298"/>
                  </a:cubicBezTo>
                  <a:cubicBezTo>
                    <a:pt x="120645" y="24148"/>
                    <a:pt x="120944" y="24115"/>
                    <a:pt x="121256" y="24115"/>
                  </a:cubicBezTo>
                  <a:cubicBezTo>
                    <a:pt x="121505" y="24115"/>
                    <a:pt x="121763" y="24137"/>
                    <a:pt x="122011" y="24137"/>
                  </a:cubicBezTo>
                  <a:cubicBezTo>
                    <a:pt x="121508" y="24657"/>
                    <a:pt x="122064" y="25106"/>
                    <a:pt x="122388" y="25644"/>
                  </a:cubicBezTo>
                  <a:cubicBezTo>
                    <a:pt x="123331" y="24650"/>
                    <a:pt x="123674" y="23893"/>
                    <a:pt x="124929" y="23893"/>
                  </a:cubicBezTo>
                  <a:cubicBezTo>
                    <a:pt x="125011" y="23893"/>
                    <a:pt x="125097" y="23897"/>
                    <a:pt x="125187" y="23903"/>
                  </a:cubicBezTo>
                  <a:cubicBezTo>
                    <a:pt x="124972" y="22467"/>
                    <a:pt x="125026" y="22521"/>
                    <a:pt x="123608" y="22216"/>
                  </a:cubicBezTo>
                  <a:cubicBezTo>
                    <a:pt x="124075" y="20475"/>
                    <a:pt x="124218" y="19147"/>
                    <a:pt x="125528" y="17909"/>
                  </a:cubicBezTo>
                  <a:cubicBezTo>
                    <a:pt x="125708" y="18519"/>
                    <a:pt x="125708" y="19452"/>
                    <a:pt x="126354" y="19632"/>
                  </a:cubicBezTo>
                  <a:cubicBezTo>
                    <a:pt x="126718" y="19738"/>
                    <a:pt x="126956" y="19797"/>
                    <a:pt x="127132" y="19797"/>
                  </a:cubicBezTo>
                  <a:cubicBezTo>
                    <a:pt x="127517" y="19797"/>
                    <a:pt x="127597" y="19510"/>
                    <a:pt x="128041" y="18806"/>
                  </a:cubicBezTo>
                  <a:cubicBezTo>
                    <a:pt x="128633" y="17873"/>
                    <a:pt x="128472" y="17855"/>
                    <a:pt x="127969" y="16850"/>
                  </a:cubicBezTo>
                  <a:cubicBezTo>
                    <a:pt x="127544" y="16014"/>
                    <a:pt x="128340" y="15950"/>
                    <a:pt x="128910" y="15950"/>
                  </a:cubicBezTo>
                  <a:cubicBezTo>
                    <a:pt x="129014" y="15950"/>
                    <a:pt x="129110" y="15952"/>
                    <a:pt x="129190" y="15952"/>
                  </a:cubicBezTo>
                  <a:cubicBezTo>
                    <a:pt x="128705" y="16652"/>
                    <a:pt x="128992" y="17693"/>
                    <a:pt x="129046" y="18465"/>
                  </a:cubicBezTo>
                  <a:cubicBezTo>
                    <a:pt x="129082" y="19344"/>
                    <a:pt x="128903" y="19739"/>
                    <a:pt x="128580" y="20583"/>
                  </a:cubicBezTo>
                  <a:cubicBezTo>
                    <a:pt x="128113" y="21732"/>
                    <a:pt x="127646" y="22898"/>
                    <a:pt x="127180" y="24065"/>
                  </a:cubicBezTo>
                  <a:cubicBezTo>
                    <a:pt x="126785" y="25034"/>
                    <a:pt x="126946" y="25231"/>
                    <a:pt x="127036" y="26290"/>
                  </a:cubicBezTo>
                  <a:cubicBezTo>
                    <a:pt x="127072" y="26865"/>
                    <a:pt x="126677" y="28031"/>
                    <a:pt x="127018" y="28498"/>
                  </a:cubicBezTo>
                  <a:lnTo>
                    <a:pt x="128795" y="31100"/>
                  </a:lnTo>
                  <a:cubicBezTo>
                    <a:pt x="129890" y="32698"/>
                    <a:pt x="130590" y="34546"/>
                    <a:pt x="132474" y="35085"/>
                  </a:cubicBezTo>
                  <a:cubicBezTo>
                    <a:pt x="132492" y="33828"/>
                    <a:pt x="132510" y="32554"/>
                    <a:pt x="132528" y="31298"/>
                  </a:cubicBezTo>
                  <a:cubicBezTo>
                    <a:pt x="132528" y="30939"/>
                    <a:pt x="132385" y="30167"/>
                    <a:pt x="132546" y="29826"/>
                  </a:cubicBezTo>
                  <a:cubicBezTo>
                    <a:pt x="132761" y="29359"/>
                    <a:pt x="133569" y="29323"/>
                    <a:pt x="133318" y="28767"/>
                  </a:cubicBezTo>
                  <a:cubicBezTo>
                    <a:pt x="133156" y="28408"/>
                    <a:pt x="132438" y="27385"/>
                    <a:pt x="132510" y="27008"/>
                  </a:cubicBezTo>
                  <a:cubicBezTo>
                    <a:pt x="132600" y="26577"/>
                    <a:pt x="133497" y="26416"/>
                    <a:pt x="133156" y="25949"/>
                  </a:cubicBezTo>
                  <a:cubicBezTo>
                    <a:pt x="132626" y="25259"/>
                    <a:pt x="131967" y="23691"/>
                    <a:pt x="130985" y="23691"/>
                  </a:cubicBezTo>
                  <a:cubicBezTo>
                    <a:pt x="130870" y="23691"/>
                    <a:pt x="130750" y="23713"/>
                    <a:pt x="130626" y="23760"/>
                  </a:cubicBezTo>
                  <a:lnTo>
                    <a:pt x="130446" y="21534"/>
                  </a:lnTo>
                  <a:cubicBezTo>
                    <a:pt x="130356" y="20421"/>
                    <a:pt x="130213" y="20493"/>
                    <a:pt x="131326" y="20188"/>
                  </a:cubicBezTo>
                  <a:lnTo>
                    <a:pt x="132600" y="19865"/>
                  </a:lnTo>
                  <a:cubicBezTo>
                    <a:pt x="132905" y="19775"/>
                    <a:pt x="132636" y="18968"/>
                    <a:pt x="132815" y="18770"/>
                  </a:cubicBezTo>
                  <a:cubicBezTo>
                    <a:pt x="133001" y="18574"/>
                    <a:pt x="133192" y="18498"/>
                    <a:pt x="133381" y="18498"/>
                  </a:cubicBezTo>
                  <a:cubicBezTo>
                    <a:pt x="133868" y="18498"/>
                    <a:pt x="134341" y="19006"/>
                    <a:pt x="134664" y="19291"/>
                  </a:cubicBezTo>
                  <a:cubicBezTo>
                    <a:pt x="135292" y="16781"/>
                    <a:pt x="135750" y="12747"/>
                    <a:pt x="138916" y="12747"/>
                  </a:cubicBezTo>
                  <a:cubicBezTo>
                    <a:pt x="139010" y="12747"/>
                    <a:pt x="139106" y="12750"/>
                    <a:pt x="139205" y="12758"/>
                  </a:cubicBezTo>
                  <a:cubicBezTo>
                    <a:pt x="139205" y="11196"/>
                    <a:pt x="139348" y="11232"/>
                    <a:pt x="137805" y="10945"/>
                  </a:cubicBezTo>
                  <a:cubicBezTo>
                    <a:pt x="136925" y="10783"/>
                    <a:pt x="136136" y="9778"/>
                    <a:pt x="135454" y="9204"/>
                  </a:cubicBezTo>
                  <a:cubicBezTo>
                    <a:pt x="136010" y="8558"/>
                    <a:pt x="136566" y="8306"/>
                    <a:pt x="136225" y="7499"/>
                  </a:cubicBezTo>
                  <a:cubicBezTo>
                    <a:pt x="135920" y="6835"/>
                    <a:pt x="135167" y="5973"/>
                    <a:pt x="136028" y="5489"/>
                  </a:cubicBezTo>
                  <a:lnTo>
                    <a:pt x="136028" y="5489"/>
                  </a:lnTo>
                  <a:cubicBezTo>
                    <a:pt x="137464" y="7409"/>
                    <a:pt x="139582" y="7481"/>
                    <a:pt x="141843" y="7678"/>
                  </a:cubicBezTo>
                  <a:cubicBezTo>
                    <a:pt x="141845" y="7678"/>
                    <a:pt x="141846" y="7679"/>
                    <a:pt x="141848" y="7679"/>
                  </a:cubicBezTo>
                  <a:cubicBezTo>
                    <a:pt x="142044" y="7679"/>
                    <a:pt x="142238" y="6636"/>
                    <a:pt x="142292" y="6440"/>
                  </a:cubicBezTo>
                  <a:cubicBezTo>
                    <a:pt x="142364" y="6153"/>
                    <a:pt x="141502" y="5525"/>
                    <a:pt x="141305" y="5309"/>
                  </a:cubicBezTo>
                  <a:cubicBezTo>
                    <a:pt x="140802" y="4789"/>
                    <a:pt x="142184" y="3514"/>
                    <a:pt x="142561" y="2976"/>
                  </a:cubicBezTo>
                  <a:lnTo>
                    <a:pt x="139510" y="1899"/>
                  </a:lnTo>
                  <a:cubicBezTo>
                    <a:pt x="139337" y="1837"/>
                    <a:pt x="139196" y="1809"/>
                    <a:pt x="139077" y="1809"/>
                  </a:cubicBezTo>
                  <a:cubicBezTo>
                    <a:pt x="138503" y="1809"/>
                    <a:pt x="138464" y="2469"/>
                    <a:pt x="138092" y="3227"/>
                  </a:cubicBezTo>
                  <a:cubicBezTo>
                    <a:pt x="137033" y="1845"/>
                    <a:pt x="136190" y="1720"/>
                    <a:pt x="134502" y="1127"/>
                  </a:cubicBezTo>
                  <a:cubicBezTo>
                    <a:pt x="133456" y="773"/>
                    <a:pt x="132121" y="0"/>
                    <a:pt x="130950"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0" name="Google Shape;790;p76"/>
            <p:cNvSpPr/>
            <p:nvPr/>
          </p:nvSpPr>
          <p:spPr>
            <a:xfrm>
              <a:off x="3736625" y="2084150"/>
              <a:ext cx="25" cy="25"/>
            </a:xfrm>
            <a:custGeom>
              <a:rect b="b" l="l" r="r" t="t"/>
              <a:pathLst>
                <a:path extrusionOk="0" h="1" w="1">
                  <a:moveTo>
                    <a:pt x="1" y="1"/>
                  </a:move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1" name="Google Shape;791;p76"/>
            <p:cNvSpPr/>
            <p:nvPr/>
          </p:nvSpPr>
          <p:spPr>
            <a:xfrm>
              <a:off x="6147050" y="3328375"/>
              <a:ext cx="169625" cy="201475"/>
            </a:xfrm>
            <a:custGeom>
              <a:rect b="b" l="l" r="r" t="t"/>
              <a:pathLst>
                <a:path extrusionOk="0" h="8059" w="6785">
                  <a:moveTo>
                    <a:pt x="5917" y="0"/>
                  </a:moveTo>
                  <a:cubicBezTo>
                    <a:pt x="5643" y="0"/>
                    <a:pt x="5409" y="294"/>
                    <a:pt x="4828" y="773"/>
                  </a:cubicBezTo>
                  <a:cubicBezTo>
                    <a:pt x="4709" y="870"/>
                    <a:pt x="4583" y="909"/>
                    <a:pt x="4452" y="909"/>
                  </a:cubicBezTo>
                  <a:cubicBezTo>
                    <a:pt x="3952" y="909"/>
                    <a:pt x="3392" y="338"/>
                    <a:pt x="2979" y="253"/>
                  </a:cubicBezTo>
                  <a:cubicBezTo>
                    <a:pt x="2871" y="232"/>
                    <a:pt x="2769" y="222"/>
                    <a:pt x="2671" y="222"/>
                  </a:cubicBezTo>
                  <a:cubicBezTo>
                    <a:pt x="1148" y="222"/>
                    <a:pt x="862" y="2608"/>
                    <a:pt x="592" y="3788"/>
                  </a:cubicBezTo>
                  <a:cubicBezTo>
                    <a:pt x="485" y="4219"/>
                    <a:pt x="0" y="5242"/>
                    <a:pt x="233" y="5547"/>
                  </a:cubicBezTo>
                  <a:cubicBezTo>
                    <a:pt x="1005" y="6552"/>
                    <a:pt x="323" y="6588"/>
                    <a:pt x="323" y="7701"/>
                  </a:cubicBezTo>
                  <a:cubicBezTo>
                    <a:pt x="323" y="7937"/>
                    <a:pt x="725" y="8059"/>
                    <a:pt x="1113" y="8059"/>
                  </a:cubicBezTo>
                  <a:cubicBezTo>
                    <a:pt x="1464" y="8059"/>
                    <a:pt x="1805" y="7959"/>
                    <a:pt x="1831" y="7755"/>
                  </a:cubicBezTo>
                  <a:lnTo>
                    <a:pt x="2154" y="4955"/>
                  </a:lnTo>
                  <a:cubicBezTo>
                    <a:pt x="2270" y="5500"/>
                    <a:pt x="2340" y="7993"/>
                    <a:pt x="3316" y="7993"/>
                  </a:cubicBezTo>
                  <a:cubicBezTo>
                    <a:pt x="3401" y="7993"/>
                    <a:pt x="3491" y="7974"/>
                    <a:pt x="3590" y="7934"/>
                  </a:cubicBezTo>
                  <a:cubicBezTo>
                    <a:pt x="4882" y="7414"/>
                    <a:pt x="3769" y="4722"/>
                    <a:pt x="3392" y="4022"/>
                  </a:cubicBezTo>
                  <a:cubicBezTo>
                    <a:pt x="3195" y="3663"/>
                    <a:pt x="4326" y="3088"/>
                    <a:pt x="4631" y="2873"/>
                  </a:cubicBezTo>
                  <a:cubicBezTo>
                    <a:pt x="4792" y="2747"/>
                    <a:pt x="4344" y="2281"/>
                    <a:pt x="4236" y="2137"/>
                  </a:cubicBezTo>
                  <a:cubicBezTo>
                    <a:pt x="4197" y="2086"/>
                    <a:pt x="4150" y="2065"/>
                    <a:pt x="4099" y="2065"/>
                  </a:cubicBezTo>
                  <a:cubicBezTo>
                    <a:pt x="3935" y="2065"/>
                    <a:pt x="3722" y="2275"/>
                    <a:pt x="3572" y="2370"/>
                  </a:cubicBezTo>
                  <a:cubicBezTo>
                    <a:pt x="3192" y="2617"/>
                    <a:pt x="2866" y="2717"/>
                    <a:pt x="2626" y="2717"/>
                  </a:cubicBezTo>
                  <a:cubicBezTo>
                    <a:pt x="1992" y="2717"/>
                    <a:pt x="1950" y="2020"/>
                    <a:pt x="3069" y="1473"/>
                  </a:cubicBezTo>
                  <a:cubicBezTo>
                    <a:pt x="3804" y="1700"/>
                    <a:pt x="4297" y="1830"/>
                    <a:pt x="4705" y="1830"/>
                  </a:cubicBezTo>
                  <a:cubicBezTo>
                    <a:pt x="5393" y="1830"/>
                    <a:pt x="5838" y="1459"/>
                    <a:pt x="6784" y="558"/>
                  </a:cubicBezTo>
                  <a:cubicBezTo>
                    <a:pt x="6358" y="170"/>
                    <a:pt x="6126" y="0"/>
                    <a:pt x="591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2" name="Google Shape;792;p76"/>
            <p:cNvSpPr/>
            <p:nvPr/>
          </p:nvSpPr>
          <p:spPr>
            <a:xfrm>
              <a:off x="6320700" y="3305950"/>
              <a:ext cx="61025" cy="85950"/>
            </a:xfrm>
            <a:custGeom>
              <a:rect b="b" l="l" r="r" t="t"/>
              <a:pathLst>
                <a:path extrusionOk="0" h="3438" w="2441">
                  <a:moveTo>
                    <a:pt x="915" y="1"/>
                  </a:moveTo>
                  <a:cubicBezTo>
                    <a:pt x="736" y="468"/>
                    <a:pt x="0" y="1580"/>
                    <a:pt x="90" y="2065"/>
                  </a:cubicBezTo>
                  <a:cubicBezTo>
                    <a:pt x="192" y="2591"/>
                    <a:pt x="967" y="3438"/>
                    <a:pt x="1552" y="3438"/>
                  </a:cubicBezTo>
                  <a:cubicBezTo>
                    <a:pt x="1586" y="3438"/>
                    <a:pt x="1619" y="3435"/>
                    <a:pt x="1651" y="3429"/>
                  </a:cubicBezTo>
                  <a:cubicBezTo>
                    <a:pt x="2154" y="2406"/>
                    <a:pt x="2441" y="2406"/>
                    <a:pt x="1849" y="1544"/>
                  </a:cubicBezTo>
                  <a:cubicBezTo>
                    <a:pt x="1741" y="1365"/>
                    <a:pt x="1382" y="1491"/>
                    <a:pt x="1310" y="1239"/>
                  </a:cubicBezTo>
                  <a:cubicBezTo>
                    <a:pt x="1167" y="827"/>
                    <a:pt x="1041" y="414"/>
                    <a:pt x="915"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3" name="Google Shape;793;p76"/>
            <p:cNvSpPr/>
            <p:nvPr/>
          </p:nvSpPr>
          <p:spPr>
            <a:xfrm>
              <a:off x="6338175" y="3432175"/>
              <a:ext cx="83950" cy="36400"/>
            </a:xfrm>
            <a:custGeom>
              <a:rect b="b" l="l" r="r" t="t"/>
              <a:pathLst>
                <a:path extrusionOk="0" h="1456" w="3358">
                  <a:moveTo>
                    <a:pt x="1836" y="1"/>
                  </a:moveTo>
                  <a:cubicBezTo>
                    <a:pt x="1606" y="1"/>
                    <a:pt x="1334" y="43"/>
                    <a:pt x="988" y="121"/>
                  </a:cubicBezTo>
                  <a:cubicBezTo>
                    <a:pt x="683" y="175"/>
                    <a:pt x="1" y="534"/>
                    <a:pt x="198" y="875"/>
                  </a:cubicBezTo>
                  <a:cubicBezTo>
                    <a:pt x="445" y="1302"/>
                    <a:pt x="566" y="1453"/>
                    <a:pt x="756" y="1453"/>
                  </a:cubicBezTo>
                  <a:cubicBezTo>
                    <a:pt x="925" y="1453"/>
                    <a:pt x="1148" y="1332"/>
                    <a:pt x="1562" y="1180"/>
                  </a:cubicBezTo>
                  <a:cubicBezTo>
                    <a:pt x="1695" y="1080"/>
                    <a:pt x="1813" y="1042"/>
                    <a:pt x="1920" y="1042"/>
                  </a:cubicBezTo>
                  <a:cubicBezTo>
                    <a:pt x="2273" y="1042"/>
                    <a:pt x="2515" y="1456"/>
                    <a:pt x="2822" y="1456"/>
                  </a:cubicBezTo>
                  <a:cubicBezTo>
                    <a:pt x="2976" y="1456"/>
                    <a:pt x="3147" y="1351"/>
                    <a:pt x="3357" y="1036"/>
                  </a:cubicBezTo>
                  <a:cubicBezTo>
                    <a:pt x="2756" y="304"/>
                    <a:pt x="2450" y="1"/>
                    <a:pt x="1836"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4" name="Google Shape;794;p76"/>
            <p:cNvSpPr/>
            <p:nvPr/>
          </p:nvSpPr>
          <p:spPr>
            <a:xfrm>
              <a:off x="5851800" y="3528950"/>
              <a:ext cx="223025" cy="87050"/>
            </a:xfrm>
            <a:custGeom>
              <a:rect b="b" l="l" r="r" t="t"/>
              <a:pathLst>
                <a:path extrusionOk="0" h="3482" w="8921">
                  <a:moveTo>
                    <a:pt x="1301" y="0"/>
                  </a:moveTo>
                  <a:cubicBezTo>
                    <a:pt x="1041" y="0"/>
                    <a:pt x="854" y="103"/>
                    <a:pt x="431" y="396"/>
                  </a:cubicBezTo>
                  <a:cubicBezTo>
                    <a:pt x="0" y="683"/>
                    <a:pt x="0" y="1311"/>
                    <a:pt x="575" y="1437"/>
                  </a:cubicBezTo>
                  <a:cubicBezTo>
                    <a:pt x="1849" y="1724"/>
                    <a:pt x="3105" y="1993"/>
                    <a:pt x="4380" y="2227"/>
                  </a:cubicBezTo>
                  <a:cubicBezTo>
                    <a:pt x="4691" y="2782"/>
                    <a:pt x="5114" y="2808"/>
                    <a:pt x="5548" y="2808"/>
                  </a:cubicBezTo>
                  <a:cubicBezTo>
                    <a:pt x="5593" y="2808"/>
                    <a:pt x="5639" y="2808"/>
                    <a:pt x="5685" y="2808"/>
                  </a:cubicBezTo>
                  <a:cubicBezTo>
                    <a:pt x="6005" y="2808"/>
                    <a:pt x="6325" y="2822"/>
                    <a:pt x="6605" y="3052"/>
                  </a:cubicBezTo>
                  <a:cubicBezTo>
                    <a:pt x="6961" y="3355"/>
                    <a:pt x="7251" y="3481"/>
                    <a:pt x="7518" y="3481"/>
                  </a:cubicBezTo>
                  <a:cubicBezTo>
                    <a:pt x="7980" y="3481"/>
                    <a:pt x="8375" y="3104"/>
                    <a:pt x="8921" y="2604"/>
                  </a:cubicBezTo>
                  <a:cubicBezTo>
                    <a:pt x="7951" y="2155"/>
                    <a:pt x="7036" y="1257"/>
                    <a:pt x="6031" y="1024"/>
                  </a:cubicBezTo>
                  <a:cubicBezTo>
                    <a:pt x="4685" y="701"/>
                    <a:pt x="3339" y="396"/>
                    <a:pt x="1993" y="109"/>
                  </a:cubicBezTo>
                  <a:cubicBezTo>
                    <a:pt x="1673" y="45"/>
                    <a:pt x="1471" y="0"/>
                    <a:pt x="130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5" name="Google Shape;795;p76"/>
            <p:cNvSpPr/>
            <p:nvPr/>
          </p:nvSpPr>
          <p:spPr>
            <a:xfrm>
              <a:off x="6073000" y="3584175"/>
              <a:ext cx="89775" cy="39500"/>
            </a:xfrm>
            <a:custGeom>
              <a:rect b="b" l="l" r="r" t="t"/>
              <a:pathLst>
                <a:path extrusionOk="0" h="1580" w="3591">
                  <a:moveTo>
                    <a:pt x="2617" y="0"/>
                  </a:moveTo>
                  <a:cubicBezTo>
                    <a:pt x="2361" y="0"/>
                    <a:pt x="2076" y="71"/>
                    <a:pt x="1867" y="71"/>
                  </a:cubicBezTo>
                  <a:cubicBezTo>
                    <a:pt x="1957" y="359"/>
                    <a:pt x="1939" y="682"/>
                    <a:pt x="2047" y="951"/>
                  </a:cubicBezTo>
                  <a:cubicBezTo>
                    <a:pt x="1509" y="620"/>
                    <a:pt x="1253" y="454"/>
                    <a:pt x="984" y="454"/>
                  </a:cubicBezTo>
                  <a:cubicBezTo>
                    <a:pt x="741" y="454"/>
                    <a:pt x="486" y="589"/>
                    <a:pt x="1" y="861"/>
                  </a:cubicBezTo>
                  <a:cubicBezTo>
                    <a:pt x="198" y="1112"/>
                    <a:pt x="414" y="1346"/>
                    <a:pt x="647" y="1579"/>
                  </a:cubicBezTo>
                  <a:lnTo>
                    <a:pt x="1993" y="1077"/>
                  </a:lnTo>
                  <a:cubicBezTo>
                    <a:pt x="2032" y="1060"/>
                    <a:pt x="2074" y="1053"/>
                    <a:pt x="2118" y="1053"/>
                  </a:cubicBezTo>
                  <a:cubicBezTo>
                    <a:pt x="2373" y="1053"/>
                    <a:pt x="2685" y="1291"/>
                    <a:pt x="2906" y="1291"/>
                  </a:cubicBezTo>
                  <a:cubicBezTo>
                    <a:pt x="2939" y="1291"/>
                    <a:pt x="2970" y="1286"/>
                    <a:pt x="2998" y="1274"/>
                  </a:cubicBezTo>
                  <a:cubicBezTo>
                    <a:pt x="3590" y="987"/>
                    <a:pt x="3357" y="574"/>
                    <a:pt x="3124" y="215"/>
                  </a:cubicBezTo>
                  <a:cubicBezTo>
                    <a:pt x="3011" y="47"/>
                    <a:pt x="2824" y="0"/>
                    <a:pt x="261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6" name="Google Shape;796;p76"/>
            <p:cNvSpPr/>
            <p:nvPr/>
          </p:nvSpPr>
          <p:spPr>
            <a:xfrm>
              <a:off x="6133575" y="3626025"/>
              <a:ext cx="55675" cy="27700"/>
            </a:xfrm>
            <a:custGeom>
              <a:rect b="b" l="l" r="r" t="t"/>
              <a:pathLst>
                <a:path extrusionOk="0" h="1108" w="2227">
                  <a:moveTo>
                    <a:pt x="980" y="0"/>
                  </a:moveTo>
                  <a:cubicBezTo>
                    <a:pt x="747" y="0"/>
                    <a:pt x="443" y="49"/>
                    <a:pt x="1" y="120"/>
                  </a:cubicBezTo>
                  <a:cubicBezTo>
                    <a:pt x="880" y="874"/>
                    <a:pt x="1078" y="1108"/>
                    <a:pt x="2226" y="1108"/>
                  </a:cubicBezTo>
                  <a:cubicBezTo>
                    <a:pt x="1664" y="258"/>
                    <a:pt x="1511" y="0"/>
                    <a:pt x="980"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7" name="Google Shape;797;p76"/>
            <p:cNvSpPr/>
            <p:nvPr/>
          </p:nvSpPr>
          <p:spPr>
            <a:xfrm>
              <a:off x="6160050" y="3593075"/>
              <a:ext cx="80800" cy="27075"/>
            </a:xfrm>
            <a:custGeom>
              <a:rect b="b" l="l" r="r" t="t"/>
              <a:pathLst>
                <a:path extrusionOk="0" h="1083" w="3232">
                  <a:moveTo>
                    <a:pt x="1453" y="0"/>
                  </a:moveTo>
                  <a:cubicBezTo>
                    <a:pt x="791" y="0"/>
                    <a:pt x="220" y="228"/>
                    <a:pt x="1" y="954"/>
                  </a:cubicBezTo>
                  <a:cubicBezTo>
                    <a:pt x="507" y="1035"/>
                    <a:pt x="882" y="1083"/>
                    <a:pt x="1203" y="1083"/>
                  </a:cubicBezTo>
                  <a:cubicBezTo>
                    <a:pt x="1872" y="1083"/>
                    <a:pt x="2310" y="877"/>
                    <a:pt x="3231" y="344"/>
                  </a:cubicBezTo>
                  <a:cubicBezTo>
                    <a:pt x="2686" y="176"/>
                    <a:pt x="2034" y="0"/>
                    <a:pt x="1453"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8" name="Google Shape;798;p76"/>
            <p:cNvSpPr/>
            <p:nvPr/>
          </p:nvSpPr>
          <p:spPr>
            <a:xfrm>
              <a:off x="6236225" y="3602700"/>
              <a:ext cx="93025" cy="52300"/>
            </a:xfrm>
            <a:custGeom>
              <a:rect b="b" l="l" r="r" t="t"/>
              <a:pathLst>
                <a:path extrusionOk="0" h="2092" w="3721">
                  <a:moveTo>
                    <a:pt x="2320" y="1"/>
                  </a:moveTo>
                  <a:cubicBezTo>
                    <a:pt x="2002" y="1"/>
                    <a:pt x="1662" y="131"/>
                    <a:pt x="1315" y="425"/>
                  </a:cubicBezTo>
                  <a:cubicBezTo>
                    <a:pt x="1136" y="569"/>
                    <a:pt x="41" y="1269"/>
                    <a:pt x="23" y="1484"/>
                  </a:cubicBezTo>
                  <a:cubicBezTo>
                    <a:pt x="1" y="1939"/>
                    <a:pt x="273" y="2092"/>
                    <a:pt x="594" y="2092"/>
                  </a:cubicBezTo>
                  <a:cubicBezTo>
                    <a:pt x="793" y="2092"/>
                    <a:pt x="1011" y="2033"/>
                    <a:pt x="1189" y="1951"/>
                  </a:cubicBezTo>
                  <a:cubicBezTo>
                    <a:pt x="2051" y="1161"/>
                    <a:pt x="2553" y="1161"/>
                    <a:pt x="3720" y="1000"/>
                  </a:cubicBezTo>
                  <a:cubicBezTo>
                    <a:pt x="3366" y="395"/>
                    <a:pt x="2875" y="1"/>
                    <a:pt x="232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799" name="Google Shape;799;p76"/>
            <p:cNvSpPr/>
            <p:nvPr/>
          </p:nvSpPr>
          <p:spPr>
            <a:xfrm>
              <a:off x="6790025" y="3454025"/>
              <a:ext cx="107725" cy="114375"/>
            </a:xfrm>
            <a:custGeom>
              <a:rect b="b" l="l" r="r" t="t"/>
              <a:pathLst>
                <a:path extrusionOk="0" h="4575" w="4309">
                  <a:moveTo>
                    <a:pt x="2190" y="1"/>
                  </a:moveTo>
                  <a:lnTo>
                    <a:pt x="2190" y="1"/>
                  </a:lnTo>
                  <a:cubicBezTo>
                    <a:pt x="1131" y="844"/>
                    <a:pt x="2477" y="1437"/>
                    <a:pt x="3142" y="2029"/>
                  </a:cubicBezTo>
                  <a:cubicBezTo>
                    <a:pt x="3013" y="1976"/>
                    <a:pt x="2910" y="1954"/>
                    <a:pt x="2827" y="1954"/>
                  </a:cubicBezTo>
                  <a:cubicBezTo>
                    <a:pt x="2339" y="1954"/>
                    <a:pt x="2512" y="2740"/>
                    <a:pt x="2083" y="3016"/>
                  </a:cubicBezTo>
                  <a:cubicBezTo>
                    <a:pt x="1365" y="3483"/>
                    <a:pt x="1" y="2962"/>
                    <a:pt x="108" y="3985"/>
                  </a:cubicBezTo>
                  <a:cubicBezTo>
                    <a:pt x="159" y="4433"/>
                    <a:pt x="579" y="4575"/>
                    <a:pt x="1066" y="4575"/>
                  </a:cubicBezTo>
                  <a:cubicBezTo>
                    <a:pt x="1440" y="4575"/>
                    <a:pt x="1853" y="4491"/>
                    <a:pt x="2172" y="4398"/>
                  </a:cubicBezTo>
                  <a:cubicBezTo>
                    <a:pt x="3249" y="4057"/>
                    <a:pt x="3429" y="3590"/>
                    <a:pt x="3375" y="2621"/>
                  </a:cubicBezTo>
                  <a:lnTo>
                    <a:pt x="3375" y="2621"/>
                  </a:lnTo>
                  <a:cubicBezTo>
                    <a:pt x="3420" y="2891"/>
                    <a:pt x="3570" y="3006"/>
                    <a:pt x="3782" y="3006"/>
                  </a:cubicBezTo>
                  <a:cubicBezTo>
                    <a:pt x="3908" y="3006"/>
                    <a:pt x="4057" y="2964"/>
                    <a:pt x="4218" y="2890"/>
                  </a:cubicBezTo>
                  <a:cubicBezTo>
                    <a:pt x="4308" y="1383"/>
                    <a:pt x="3303" y="970"/>
                    <a:pt x="219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0" name="Google Shape;800;p76"/>
            <p:cNvSpPr/>
            <p:nvPr/>
          </p:nvSpPr>
          <p:spPr>
            <a:xfrm>
              <a:off x="6906250" y="3535000"/>
              <a:ext cx="57100" cy="55900"/>
            </a:xfrm>
            <a:custGeom>
              <a:rect b="b" l="l" r="r" t="t"/>
              <a:pathLst>
                <a:path extrusionOk="0" h="2236" w="2284">
                  <a:moveTo>
                    <a:pt x="429" y="1"/>
                  </a:moveTo>
                  <a:cubicBezTo>
                    <a:pt x="287" y="1"/>
                    <a:pt x="142" y="37"/>
                    <a:pt x="0" y="118"/>
                  </a:cubicBezTo>
                  <a:cubicBezTo>
                    <a:pt x="341" y="1087"/>
                    <a:pt x="557" y="1518"/>
                    <a:pt x="1310" y="2236"/>
                  </a:cubicBezTo>
                  <a:cubicBezTo>
                    <a:pt x="2283" y="1749"/>
                    <a:pt x="1418" y="1"/>
                    <a:pt x="429"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1" name="Google Shape;801;p76"/>
            <p:cNvSpPr/>
            <p:nvPr/>
          </p:nvSpPr>
          <p:spPr>
            <a:xfrm>
              <a:off x="6953350" y="3573825"/>
              <a:ext cx="35825" cy="36400"/>
            </a:xfrm>
            <a:custGeom>
              <a:rect b="b" l="l" r="r" t="t"/>
              <a:pathLst>
                <a:path extrusionOk="0" h="1456" w="1433">
                  <a:moveTo>
                    <a:pt x="1" y="1"/>
                  </a:moveTo>
                  <a:cubicBezTo>
                    <a:pt x="19" y="360"/>
                    <a:pt x="37" y="701"/>
                    <a:pt x="72" y="1060"/>
                  </a:cubicBezTo>
                  <a:cubicBezTo>
                    <a:pt x="230" y="1320"/>
                    <a:pt x="624" y="1455"/>
                    <a:pt x="932" y="1455"/>
                  </a:cubicBezTo>
                  <a:cubicBezTo>
                    <a:pt x="1219" y="1455"/>
                    <a:pt x="1432" y="1338"/>
                    <a:pt x="1311" y="1096"/>
                  </a:cubicBezTo>
                  <a:cubicBezTo>
                    <a:pt x="952" y="360"/>
                    <a:pt x="880" y="55"/>
                    <a:pt x="1"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2" name="Google Shape;802;p76"/>
            <p:cNvSpPr/>
            <p:nvPr/>
          </p:nvSpPr>
          <p:spPr>
            <a:xfrm>
              <a:off x="6956950" y="3614675"/>
              <a:ext cx="35475" cy="45775"/>
            </a:xfrm>
            <a:custGeom>
              <a:rect b="b" l="l" r="r" t="t"/>
              <a:pathLst>
                <a:path extrusionOk="0" h="1831" w="1419">
                  <a:moveTo>
                    <a:pt x="646" y="0"/>
                  </a:moveTo>
                  <a:cubicBezTo>
                    <a:pt x="413" y="215"/>
                    <a:pt x="198" y="449"/>
                    <a:pt x="0" y="700"/>
                  </a:cubicBezTo>
                  <a:cubicBezTo>
                    <a:pt x="359" y="1346"/>
                    <a:pt x="485" y="1759"/>
                    <a:pt x="1293" y="1831"/>
                  </a:cubicBezTo>
                  <a:cubicBezTo>
                    <a:pt x="1418" y="1095"/>
                    <a:pt x="1005" y="610"/>
                    <a:pt x="646"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3" name="Google Shape;803;p76"/>
            <p:cNvSpPr/>
            <p:nvPr/>
          </p:nvSpPr>
          <p:spPr>
            <a:xfrm>
              <a:off x="6985200" y="3606150"/>
              <a:ext cx="83950" cy="118075"/>
            </a:xfrm>
            <a:custGeom>
              <a:rect b="b" l="l" r="r" t="t"/>
              <a:pathLst>
                <a:path extrusionOk="0" h="4723" w="3358">
                  <a:moveTo>
                    <a:pt x="1" y="0"/>
                  </a:moveTo>
                  <a:lnTo>
                    <a:pt x="1" y="0"/>
                  </a:lnTo>
                  <a:cubicBezTo>
                    <a:pt x="163" y="395"/>
                    <a:pt x="306" y="772"/>
                    <a:pt x="468" y="1167"/>
                  </a:cubicBezTo>
                  <a:lnTo>
                    <a:pt x="1275" y="2118"/>
                  </a:lnTo>
                  <a:cubicBezTo>
                    <a:pt x="1383" y="1903"/>
                    <a:pt x="1616" y="1705"/>
                    <a:pt x="1688" y="1454"/>
                  </a:cubicBezTo>
                  <a:cubicBezTo>
                    <a:pt x="1778" y="2154"/>
                    <a:pt x="2065" y="2800"/>
                    <a:pt x="2514" y="3338"/>
                  </a:cubicBezTo>
                  <a:cubicBezTo>
                    <a:pt x="1539" y="3338"/>
                    <a:pt x="2295" y="4723"/>
                    <a:pt x="3176" y="4723"/>
                  </a:cubicBezTo>
                  <a:cubicBezTo>
                    <a:pt x="3236" y="4723"/>
                    <a:pt x="3297" y="4716"/>
                    <a:pt x="3357" y="4702"/>
                  </a:cubicBezTo>
                  <a:cubicBezTo>
                    <a:pt x="3196" y="4092"/>
                    <a:pt x="3285" y="3356"/>
                    <a:pt x="2532" y="3338"/>
                  </a:cubicBezTo>
                  <a:cubicBezTo>
                    <a:pt x="3178" y="2028"/>
                    <a:pt x="3088" y="2154"/>
                    <a:pt x="1957" y="1221"/>
                  </a:cubicBezTo>
                  <a:cubicBezTo>
                    <a:pt x="1132" y="521"/>
                    <a:pt x="1186" y="269"/>
                    <a:pt x="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4" name="Google Shape;804;p76"/>
            <p:cNvSpPr/>
            <p:nvPr/>
          </p:nvSpPr>
          <p:spPr>
            <a:xfrm>
              <a:off x="6995075" y="3725675"/>
              <a:ext cx="40650" cy="31525"/>
            </a:xfrm>
            <a:custGeom>
              <a:rect b="b" l="l" r="r" t="t"/>
              <a:pathLst>
                <a:path extrusionOk="0" h="1261" w="1626">
                  <a:moveTo>
                    <a:pt x="951" y="0"/>
                  </a:moveTo>
                  <a:cubicBezTo>
                    <a:pt x="617" y="0"/>
                    <a:pt x="219" y="144"/>
                    <a:pt x="1" y="245"/>
                  </a:cubicBezTo>
                  <a:cubicBezTo>
                    <a:pt x="119" y="402"/>
                    <a:pt x="698" y="1261"/>
                    <a:pt x="1113" y="1261"/>
                  </a:cubicBezTo>
                  <a:cubicBezTo>
                    <a:pt x="1265" y="1261"/>
                    <a:pt x="1395" y="1145"/>
                    <a:pt x="1473" y="837"/>
                  </a:cubicBezTo>
                  <a:cubicBezTo>
                    <a:pt x="1626" y="187"/>
                    <a:pt x="1330" y="0"/>
                    <a:pt x="95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5" name="Google Shape;805;p76"/>
            <p:cNvSpPr/>
            <p:nvPr/>
          </p:nvSpPr>
          <p:spPr>
            <a:xfrm>
              <a:off x="7126550" y="3817025"/>
              <a:ext cx="55225" cy="68800"/>
            </a:xfrm>
            <a:custGeom>
              <a:rect b="b" l="l" r="r" t="t"/>
              <a:pathLst>
                <a:path extrusionOk="0" h="2752" w="2209">
                  <a:moveTo>
                    <a:pt x="1060" y="1"/>
                  </a:moveTo>
                  <a:cubicBezTo>
                    <a:pt x="683" y="521"/>
                    <a:pt x="1" y="1221"/>
                    <a:pt x="790" y="1742"/>
                  </a:cubicBezTo>
                  <a:cubicBezTo>
                    <a:pt x="1112" y="1956"/>
                    <a:pt x="1193" y="2751"/>
                    <a:pt x="1625" y="2751"/>
                  </a:cubicBezTo>
                  <a:cubicBezTo>
                    <a:pt x="1772" y="2751"/>
                    <a:pt x="1958" y="2660"/>
                    <a:pt x="2208" y="2424"/>
                  </a:cubicBezTo>
                  <a:cubicBezTo>
                    <a:pt x="2067" y="2014"/>
                    <a:pt x="1837" y="1682"/>
                    <a:pt x="1465" y="1682"/>
                  </a:cubicBezTo>
                  <a:cubicBezTo>
                    <a:pt x="1364" y="1682"/>
                    <a:pt x="1253" y="1706"/>
                    <a:pt x="1131" y="1760"/>
                  </a:cubicBezTo>
                  <a:cubicBezTo>
                    <a:pt x="1849" y="1239"/>
                    <a:pt x="1329" y="629"/>
                    <a:pt x="106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6" name="Google Shape;806;p76"/>
            <p:cNvSpPr/>
            <p:nvPr/>
          </p:nvSpPr>
          <p:spPr>
            <a:xfrm>
              <a:off x="7160200" y="3950300"/>
              <a:ext cx="36375" cy="26525"/>
            </a:xfrm>
            <a:custGeom>
              <a:rect b="b" l="l" r="r" t="t"/>
              <a:pathLst>
                <a:path extrusionOk="0" h="1061" w="1455">
                  <a:moveTo>
                    <a:pt x="396" y="0"/>
                  </a:moveTo>
                  <a:cubicBezTo>
                    <a:pt x="234" y="180"/>
                    <a:pt x="108" y="377"/>
                    <a:pt x="1" y="592"/>
                  </a:cubicBezTo>
                  <a:cubicBezTo>
                    <a:pt x="170" y="948"/>
                    <a:pt x="364" y="1060"/>
                    <a:pt x="587" y="1060"/>
                  </a:cubicBezTo>
                  <a:cubicBezTo>
                    <a:pt x="836" y="1060"/>
                    <a:pt x="1123" y="920"/>
                    <a:pt x="1454" y="826"/>
                  </a:cubicBezTo>
                  <a:lnTo>
                    <a:pt x="396"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7" name="Google Shape;807;p76"/>
            <p:cNvSpPr/>
            <p:nvPr/>
          </p:nvSpPr>
          <p:spPr>
            <a:xfrm>
              <a:off x="7341025" y="3926500"/>
              <a:ext cx="27400" cy="66000"/>
            </a:xfrm>
            <a:custGeom>
              <a:rect b="b" l="l" r="r" t="t"/>
              <a:pathLst>
                <a:path extrusionOk="0" h="2640" w="1096">
                  <a:moveTo>
                    <a:pt x="1042" y="1"/>
                  </a:moveTo>
                  <a:cubicBezTo>
                    <a:pt x="108" y="1221"/>
                    <a:pt x="1" y="1544"/>
                    <a:pt x="1096" y="2639"/>
                  </a:cubicBezTo>
                  <a:lnTo>
                    <a:pt x="1042"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8" name="Google Shape;808;p76"/>
            <p:cNvSpPr/>
            <p:nvPr/>
          </p:nvSpPr>
          <p:spPr>
            <a:xfrm>
              <a:off x="6095450" y="3061425"/>
              <a:ext cx="89750" cy="99725"/>
            </a:xfrm>
            <a:custGeom>
              <a:rect b="b" l="l" r="r" t="t"/>
              <a:pathLst>
                <a:path extrusionOk="0" h="3989" w="3590">
                  <a:moveTo>
                    <a:pt x="2369" y="0"/>
                  </a:moveTo>
                  <a:cubicBezTo>
                    <a:pt x="2046" y="521"/>
                    <a:pt x="1956" y="1203"/>
                    <a:pt x="1597" y="1669"/>
                  </a:cubicBezTo>
                  <a:cubicBezTo>
                    <a:pt x="1095" y="2298"/>
                    <a:pt x="0" y="3105"/>
                    <a:pt x="449" y="3985"/>
                  </a:cubicBezTo>
                  <a:cubicBezTo>
                    <a:pt x="488" y="3987"/>
                    <a:pt x="525" y="3989"/>
                    <a:pt x="563" y="3989"/>
                  </a:cubicBezTo>
                  <a:cubicBezTo>
                    <a:pt x="1542" y="3989"/>
                    <a:pt x="1997" y="3098"/>
                    <a:pt x="2603" y="2423"/>
                  </a:cubicBezTo>
                  <a:cubicBezTo>
                    <a:pt x="3590" y="1311"/>
                    <a:pt x="3159" y="1257"/>
                    <a:pt x="236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09" name="Google Shape;809;p76"/>
            <p:cNvSpPr/>
            <p:nvPr/>
          </p:nvSpPr>
          <p:spPr>
            <a:xfrm>
              <a:off x="6207625" y="3033800"/>
              <a:ext cx="92000" cy="107575"/>
            </a:xfrm>
            <a:custGeom>
              <a:rect b="b" l="l" r="r" t="t"/>
              <a:pathLst>
                <a:path extrusionOk="0" h="4303" w="3680">
                  <a:moveTo>
                    <a:pt x="2563" y="0"/>
                  </a:moveTo>
                  <a:cubicBezTo>
                    <a:pt x="2349" y="0"/>
                    <a:pt x="2090" y="34"/>
                    <a:pt x="1777" y="100"/>
                  </a:cubicBezTo>
                  <a:cubicBezTo>
                    <a:pt x="2082" y="459"/>
                    <a:pt x="2333" y="836"/>
                    <a:pt x="2567" y="1249"/>
                  </a:cubicBezTo>
                  <a:cubicBezTo>
                    <a:pt x="2262" y="1159"/>
                    <a:pt x="1903" y="1231"/>
                    <a:pt x="1597" y="1159"/>
                  </a:cubicBezTo>
                  <a:lnTo>
                    <a:pt x="1597" y="1159"/>
                  </a:lnTo>
                  <a:cubicBezTo>
                    <a:pt x="1580" y="1823"/>
                    <a:pt x="1400" y="2595"/>
                    <a:pt x="1777" y="3151"/>
                  </a:cubicBezTo>
                  <a:cubicBezTo>
                    <a:pt x="1292" y="2703"/>
                    <a:pt x="1472" y="1716"/>
                    <a:pt x="1436" y="1051"/>
                  </a:cubicBezTo>
                  <a:lnTo>
                    <a:pt x="36" y="513"/>
                  </a:lnTo>
                  <a:cubicBezTo>
                    <a:pt x="36" y="1016"/>
                    <a:pt x="18" y="1536"/>
                    <a:pt x="0" y="2039"/>
                  </a:cubicBezTo>
                  <a:cubicBezTo>
                    <a:pt x="0" y="2595"/>
                    <a:pt x="503" y="2631"/>
                    <a:pt x="592" y="3115"/>
                  </a:cubicBezTo>
                  <a:cubicBezTo>
                    <a:pt x="703" y="3713"/>
                    <a:pt x="1100" y="4303"/>
                    <a:pt x="1451" y="4303"/>
                  </a:cubicBezTo>
                  <a:cubicBezTo>
                    <a:pt x="1670" y="4303"/>
                    <a:pt x="1871" y="4074"/>
                    <a:pt x="1974" y="3474"/>
                  </a:cubicBezTo>
                  <a:lnTo>
                    <a:pt x="2064" y="3618"/>
                  </a:lnTo>
                  <a:cubicBezTo>
                    <a:pt x="2656" y="2936"/>
                    <a:pt x="3015" y="2667"/>
                    <a:pt x="2746" y="1716"/>
                  </a:cubicBezTo>
                  <a:lnTo>
                    <a:pt x="2746" y="1716"/>
                  </a:lnTo>
                  <a:cubicBezTo>
                    <a:pt x="2868" y="1886"/>
                    <a:pt x="3080" y="1966"/>
                    <a:pt x="3322" y="1966"/>
                  </a:cubicBezTo>
                  <a:cubicBezTo>
                    <a:pt x="3437" y="1966"/>
                    <a:pt x="3558" y="1948"/>
                    <a:pt x="3679" y="1913"/>
                  </a:cubicBezTo>
                  <a:cubicBezTo>
                    <a:pt x="3592" y="641"/>
                    <a:pt x="3504" y="0"/>
                    <a:pt x="2563"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0" name="Google Shape;810;p76"/>
            <p:cNvSpPr/>
            <p:nvPr/>
          </p:nvSpPr>
          <p:spPr>
            <a:xfrm>
              <a:off x="6208525" y="3097325"/>
              <a:ext cx="125200" cy="127425"/>
            </a:xfrm>
            <a:custGeom>
              <a:rect b="b" l="l" r="r" t="t"/>
              <a:pathLst>
                <a:path extrusionOk="0" h="5097" w="5008">
                  <a:moveTo>
                    <a:pt x="2926" y="0"/>
                  </a:moveTo>
                  <a:cubicBezTo>
                    <a:pt x="3015" y="772"/>
                    <a:pt x="3213" y="1831"/>
                    <a:pt x="2082" y="1939"/>
                  </a:cubicBezTo>
                  <a:cubicBezTo>
                    <a:pt x="1185" y="2046"/>
                    <a:pt x="0" y="2836"/>
                    <a:pt x="395" y="3913"/>
                  </a:cubicBezTo>
                  <a:cubicBezTo>
                    <a:pt x="915" y="3733"/>
                    <a:pt x="1454" y="3626"/>
                    <a:pt x="1902" y="3303"/>
                  </a:cubicBezTo>
                  <a:cubicBezTo>
                    <a:pt x="2261" y="4218"/>
                    <a:pt x="2423" y="4433"/>
                    <a:pt x="3231" y="5008"/>
                  </a:cubicBezTo>
                  <a:cubicBezTo>
                    <a:pt x="3318" y="5069"/>
                    <a:pt x="3411" y="5096"/>
                    <a:pt x="3502" y="5096"/>
                  </a:cubicBezTo>
                  <a:cubicBezTo>
                    <a:pt x="4023" y="5096"/>
                    <a:pt x="4487" y="4197"/>
                    <a:pt x="3661" y="3662"/>
                  </a:cubicBezTo>
                  <a:cubicBezTo>
                    <a:pt x="3671" y="3661"/>
                    <a:pt x="3680" y="3660"/>
                    <a:pt x="3689" y="3660"/>
                  </a:cubicBezTo>
                  <a:cubicBezTo>
                    <a:pt x="3891" y="3660"/>
                    <a:pt x="4048" y="3849"/>
                    <a:pt x="4272" y="4020"/>
                  </a:cubicBezTo>
                  <a:cubicBezTo>
                    <a:pt x="5007" y="3249"/>
                    <a:pt x="4433" y="2656"/>
                    <a:pt x="4397" y="1741"/>
                  </a:cubicBezTo>
                  <a:cubicBezTo>
                    <a:pt x="4343" y="718"/>
                    <a:pt x="3769" y="592"/>
                    <a:pt x="2926"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1" name="Google Shape;811;p76"/>
            <p:cNvSpPr/>
            <p:nvPr/>
          </p:nvSpPr>
          <p:spPr>
            <a:xfrm>
              <a:off x="6143450" y="2881975"/>
              <a:ext cx="121900" cy="168300"/>
            </a:xfrm>
            <a:custGeom>
              <a:rect b="b" l="l" r="r" t="t"/>
              <a:pathLst>
                <a:path extrusionOk="0" h="6732" w="4876">
                  <a:moveTo>
                    <a:pt x="1208" y="0"/>
                  </a:moveTo>
                  <a:cubicBezTo>
                    <a:pt x="652" y="0"/>
                    <a:pt x="88" y="386"/>
                    <a:pt x="72" y="968"/>
                  </a:cubicBezTo>
                  <a:cubicBezTo>
                    <a:pt x="1" y="2404"/>
                    <a:pt x="288" y="4199"/>
                    <a:pt x="1526" y="5168"/>
                  </a:cubicBezTo>
                  <a:lnTo>
                    <a:pt x="1185" y="5132"/>
                  </a:lnTo>
                  <a:lnTo>
                    <a:pt x="1185" y="5132"/>
                  </a:lnTo>
                  <a:cubicBezTo>
                    <a:pt x="1308" y="5536"/>
                    <a:pt x="1448" y="6731"/>
                    <a:pt x="2111" y="6731"/>
                  </a:cubicBezTo>
                  <a:cubicBezTo>
                    <a:pt x="2125" y="6731"/>
                    <a:pt x="2139" y="6731"/>
                    <a:pt x="2154" y="6730"/>
                  </a:cubicBezTo>
                  <a:cubicBezTo>
                    <a:pt x="3159" y="6676"/>
                    <a:pt x="2226" y="5491"/>
                    <a:pt x="2065" y="5276"/>
                  </a:cubicBezTo>
                  <a:cubicBezTo>
                    <a:pt x="2284" y="5072"/>
                    <a:pt x="2451" y="4994"/>
                    <a:pt x="2583" y="4994"/>
                  </a:cubicBezTo>
                  <a:cubicBezTo>
                    <a:pt x="3034" y="4994"/>
                    <a:pt x="3078" y="5912"/>
                    <a:pt x="3411" y="5940"/>
                  </a:cubicBezTo>
                  <a:cubicBezTo>
                    <a:pt x="3492" y="5947"/>
                    <a:pt x="3569" y="5951"/>
                    <a:pt x="3643" y="5951"/>
                  </a:cubicBezTo>
                  <a:cubicBezTo>
                    <a:pt x="4505" y="5951"/>
                    <a:pt x="4875" y="5476"/>
                    <a:pt x="4164" y="4666"/>
                  </a:cubicBezTo>
                  <a:cubicBezTo>
                    <a:pt x="3590" y="4019"/>
                    <a:pt x="2782" y="4307"/>
                    <a:pt x="2370" y="3661"/>
                  </a:cubicBezTo>
                  <a:cubicBezTo>
                    <a:pt x="2011" y="3050"/>
                    <a:pt x="2872" y="2279"/>
                    <a:pt x="2818" y="1453"/>
                  </a:cubicBezTo>
                  <a:cubicBezTo>
                    <a:pt x="2424" y="502"/>
                    <a:pt x="2477" y="268"/>
                    <a:pt x="1490" y="35"/>
                  </a:cubicBezTo>
                  <a:cubicBezTo>
                    <a:pt x="1398" y="11"/>
                    <a:pt x="1303" y="0"/>
                    <a:pt x="120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2" name="Google Shape;812;p76"/>
            <p:cNvSpPr/>
            <p:nvPr/>
          </p:nvSpPr>
          <p:spPr>
            <a:xfrm>
              <a:off x="5878275" y="2859050"/>
              <a:ext cx="78100" cy="53550"/>
            </a:xfrm>
            <a:custGeom>
              <a:rect b="b" l="l" r="r" t="t"/>
              <a:pathLst>
                <a:path extrusionOk="0" h="2142" w="3124">
                  <a:moveTo>
                    <a:pt x="2118" y="1"/>
                  </a:moveTo>
                  <a:cubicBezTo>
                    <a:pt x="844" y="144"/>
                    <a:pt x="0" y="1993"/>
                    <a:pt x="1580" y="2137"/>
                  </a:cubicBezTo>
                  <a:cubicBezTo>
                    <a:pt x="1610" y="2140"/>
                    <a:pt x="1641" y="2142"/>
                    <a:pt x="1673" y="2142"/>
                  </a:cubicBezTo>
                  <a:cubicBezTo>
                    <a:pt x="2124" y="2142"/>
                    <a:pt x="2771" y="1797"/>
                    <a:pt x="2872" y="1311"/>
                  </a:cubicBezTo>
                  <a:cubicBezTo>
                    <a:pt x="3087" y="288"/>
                    <a:pt x="3123" y="360"/>
                    <a:pt x="2118"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3" name="Google Shape;813;p76"/>
            <p:cNvSpPr/>
            <p:nvPr/>
          </p:nvSpPr>
          <p:spPr>
            <a:xfrm>
              <a:off x="6107100" y="2688100"/>
              <a:ext cx="53425" cy="105025"/>
            </a:xfrm>
            <a:custGeom>
              <a:rect b="b" l="l" r="r" t="t"/>
              <a:pathLst>
                <a:path extrusionOk="0" h="4201" w="2137">
                  <a:moveTo>
                    <a:pt x="1544" y="1"/>
                  </a:moveTo>
                  <a:lnTo>
                    <a:pt x="55" y="1131"/>
                  </a:lnTo>
                  <a:cubicBezTo>
                    <a:pt x="1" y="2747"/>
                    <a:pt x="55" y="2980"/>
                    <a:pt x="1114" y="4200"/>
                  </a:cubicBezTo>
                  <a:cubicBezTo>
                    <a:pt x="2137" y="3698"/>
                    <a:pt x="1562" y="952"/>
                    <a:pt x="1544"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4" name="Google Shape;814;p76"/>
            <p:cNvSpPr/>
            <p:nvPr/>
          </p:nvSpPr>
          <p:spPr>
            <a:xfrm>
              <a:off x="6240725" y="2454225"/>
              <a:ext cx="70075" cy="84675"/>
            </a:xfrm>
            <a:custGeom>
              <a:rect b="b" l="l" r="r" t="t"/>
              <a:pathLst>
                <a:path extrusionOk="0" h="3387" w="2803">
                  <a:moveTo>
                    <a:pt x="767" y="0"/>
                  </a:moveTo>
                  <a:cubicBezTo>
                    <a:pt x="293" y="0"/>
                    <a:pt x="1" y="396"/>
                    <a:pt x="327" y="1512"/>
                  </a:cubicBezTo>
                  <a:cubicBezTo>
                    <a:pt x="347" y="1511"/>
                    <a:pt x="365" y="1511"/>
                    <a:pt x="383" y="1511"/>
                  </a:cubicBezTo>
                  <a:cubicBezTo>
                    <a:pt x="1150" y="1511"/>
                    <a:pt x="714" y="2619"/>
                    <a:pt x="1153" y="3110"/>
                  </a:cubicBezTo>
                  <a:cubicBezTo>
                    <a:pt x="1333" y="3305"/>
                    <a:pt x="1495" y="3387"/>
                    <a:pt x="1640" y="3387"/>
                  </a:cubicBezTo>
                  <a:cubicBezTo>
                    <a:pt x="2162" y="3387"/>
                    <a:pt x="2470" y="2339"/>
                    <a:pt x="2625" y="1764"/>
                  </a:cubicBezTo>
                  <a:cubicBezTo>
                    <a:pt x="2803" y="1062"/>
                    <a:pt x="1542" y="0"/>
                    <a:pt x="76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5" name="Google Shape;815;p76"/>
            <p:cNvSpPr/>
            <p:nvPr/>
          </p:nvSpPr>
          <p:spPr>
            <a:xfrm>
              <a:off x="6286725" y="2426275"/>
              <a:ext cx="57775" cy="62625"/>
            </a:xfrm>
            <a:custGeom>
              <a:rect b="b" l="l" r="r" t="t"/>
              <a:pathLst>
                <a:path extrusionOk="0" h="2505" w="2311">
                  <a:moveTo>
                    <a:pt x="1814" y="0"/>
                  </a:moveTo>
                  <a:cubicBezTo>
                    <a:pt x="749" y="0"/>
                    <a:pt x="1" y="1743"/>
                    <a:pt x="892" y="2505"/>
                  </a:cubicBezTo>
                  <a:cubicBezTo>
                    <a:pt x="2005" y="1572"/>
                    <a:pt x="2310" y="1518"/>
                    <a:pt x="2167" y="64"/>
                  </a:cubicBezTo>
                  <a:cubicBezTo>
                    <a:pt x="2047" y="20"/>
                    <a:pt x="1929" y="0"/>
                    <a:pt x="181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6" name="Google Shape;816;p76"/>
            <p:cNvSpPr/>
            <p:nvPr/>
          </p:nvSpPr>
          <p:spPr>
            <a:xfrm>
              <a:off x="6242025" y="2202000"/>
              <a:ext cx="221375" cy="242450"/>
            </a:xfrm>
            <a:custGeom>
              <a:rect b="b" l="l" r="r" t="t"/>
              <a:pathLst>
                <a:path extrusionOk="0" h="9698" w="8855">
                  <a:moveTo>
                    <a:pt x="6378" y="1"/>
                  </a:moveTo>
                  <a:cubicBezTo>
                    <a:pt x="6180" y="1"/>
                    <a:pt x="5966" y="102"/>
                    <a:pt x="5732" y="348"/>
                  </a:cubicBezTo>
                  <a:cubicBezTo>
                    <a:pt x="4708" y="1425"/>
                    <a:pt x="5462" y="1569"/>
                    <a:pt x="5552" y="2663"/>
                  </a:cubicBezTo>
                  <a:cubicBezTo>
                    <a:pt x="5581" y="3072"/>
                    <a:pt x="5527" y="4978"/>
                    <a:pt x="4897" y="4978"/>
                  </a:cubicBezTo>
                  <a:cubicBezTo>
                    <a:pt x="4753" y="4978"/>
                    <a:pt x="4578" y="4878"/>
                    <a:pt x="4367" y="4638"/>
                  </a:cubicBezTo>
                  <a:cubicBezTo>
                    <a:pt x="3991" y="5463"/>
                    <a:pt x="3470" y="6450"/>
                    <a:pt x="4009" y="7276"/>
                  </a:cubicBezTo>
                  <a:cubicBezTo>
                    <a:pt x="3789" y="7005"/>
                    <a:pt x="3499" y="6891"/>
                    <a:pt x="3181" y="6891"/>
                  </a:cubicBezTo>
                  <a:cubicBezTo>
                    <a:pt x="1838" y="6891"/>
                    <a:pt x="0" y="8919"/>
                    <a:pt x="886" y="9645"/>
                  </a:cubicBezTo>
                  <a:cubicBezTo>
                    <a:pt x="1040" y="9682"/>
                    <a:pt x="1177" y="9698"/>
                    <a:pt x="1301" y="9698"/>
                  </a:cubicBezTo>
                  <a:cubicBezTo>
                    <a:pt x="2218" y="9698"/>
                    <a:pt x="2416" y="8814"/>
                    <a:pt x="3380" y="8640"/>
                  </a:cubicBezTo>
                  <a:cubicBezTo>
                    <a:pt x="3414" y="8634"/>
                    <a:pt x="3447" y="8631"/>
                    <a:pt x="3482" y="8631"/>
                  </a:cubicBezTo>
                  <a:cubicBezTo>
                    <a:pt x="4063" y="8631"/>
                    <a:pt x="4767" y="9484"/>
                    <a:pt x="5297" y="9484"/>
                  </a:cubicBezTo>
                  <a:cubicBezTo>
                    <a:pt x="5543" y="9484"/>
                    <a:pt x="5751" y="9301"/>
                    <a:pt x="5893" y="8766"/>
                  </a:cubicBezTo>
                  <a:cubicBezTo>
                    <a:pt x="6010" y="8320"/>
                    <a:pt x="6182" y="8250"/>
                    <a:pt x="6482" y="8250"/>
                  </a:cubicBezTo>
                  <a:cubicBezTo>
                    <a:pt x="6619" y="8250"/>
                    <a:pt x="6783" y="8264"/>
                    <a:pt x="6981" y="8264"/>
                  </a:cubicBezTo>
                  <a:cubicBezTo>
                    <a:pt x="7012" y="8264"/>
                    <a:pt x="7044" y="8264"/>
                    <a:pt x="7078" y="8263"/>
                  </a:cubicBezTo>
                  <a:cubicBezTo>
                    <a:pt x="7437" y="8263"/>
                    <a:pt x="7903" y="7420"/>
                    <a:pt x="8119" y="7150"/>
                  </a:cubicBezTo>
                  <a:cubicBezTo>
                    <a:pt x="8854" y="6271"/>
                    <a:pt x="8137" y="5194"/>
                    <a:pt x="7885" y="4117"/>
                  </a:cubicBezTo>
                  <a:cubicBezTo>
                    <a:pt x="7813" y="3830"/>
                    <a:pt x="7490" y="3076"/>
                    <a:pt x="7724" y="2879"/>
                  </a:cubicBezTo>
                  <a:cubicBezTo>
                    <a:pt x="8262" y="2448"/>
                    <a:pt x="8388" y="2520"/>
                    <a:pt x="8011" y="1963"/>
                  </a:cubicBezTo>
                  <a:cubicBezTo>
                    <a:pt x="7590" y="1317"/>
                    <a:pt x="7091" y="1"/>
                    <a:pt x="6378"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7" name="Google Shape;817;p76"/>
            <p:cNvSpPr/>
            <p:nvPr/>
          </p:nvSpPr>
          <p:spPr>
            <a:xfrm>
              <a:off x="6324275" y="2027675"/>
              <a:ext cx="168300" cy="177350"/>
            </a:xfrm>
            <a:custGeom>
              <a:rect b="b" l="l" r="r" t="t"/>
              <a:pathLst>
                <a:path extrusionOk="0" h="7094" w="6732">
                  <a:moveTo>
                    <a:pt x="5872" y="0"/>
                  </a:moveTo>
                  <a:cubicBezTo>
                    <a:pt x="5758" y="0"/>
                    <a:pt x="5650" y="54"/>
                    <a:pt x="5547" y="196"/>
                  </a:cubicBezTo>
                  <a:cubicBezTo>
                    <a:pt x="5134" y="788"/>
                    <a:pt x="4559" y="1273"/>
                    <a:pt x="4864" y="2044"/>
                  </a:cubicBezTo>
                  <a:lnTo>
                    <a:pt x="4559" y="1596"/>
                  </a:lnTo>
                  <a:cubicBezTo>
                    <a:pt x="4344" y="1721"/>
                    <a:pt x="4129" y="1865"/>
                    <a:pt x="3931" y="2026"/>
                  </a:cubicBezTo>
                  <a:cubicBezTo>
                    <a:pt x="3803" y="2312"/>
                    <a:pt x="3622" y="2426"/>
                    <a:pt x="3414" y="2426"/>
                  </a:cubicBezTo>
                  <a:cubicBezTo>
                    <a:pt x="2724" y="2426"/>
                    <a:pt x="1744" y="1165"/>
                    <a:pt x="1454" y="806"/>
                  </a:cubicBezTo>
                  <a:cubicBezTo>
                    <a:pt x="54" y="1596"/>
                    <a:pt x="1401" y="2278"/>
                    <a:pt x="1383" y="3283"/>
                  </a:cubicBezTo>
                  <a:cubicBezTo>
                    <a:pt x="1365" y="4270"/>
                    <a:pt x="1" y="4719"/>
                    <a:pt x="754" y="5760"/>
                  </a:cubicBezTo>
                  <a:cubicBezTo>
                    <a:pt x="1124" y="6272"/>
                    <a:pt x="1707" y="7093"/>
                    <a:pt x="2230" y="7093"/>
                  </a:cubicBezTo>
                  <a:cubicBezTo>
                    <a:pt x="2495" y="7093"/>
                    <a:pt x="2745" y="6883"/>
                    <a:pt x="2944" y="6316"/>
                  </a:cubicBezTo>
                  <a:cubicBezTo>
                    <a:pt x="3141" y="5778"/>
                    <a:pt x="1957" y="5760"/>
                    <a:pt x="2370" y="5221"/>
                  </a:cubicBezTo>
                  <a:cubicBezTo>
                    <a:pt x="2465" y="5096"/>
                    <a:pt x="2568" y="5046"/>
                    <a:pt x="2673" y="5046"/>
                  </a:cubicBezTo>
                  <a:cubicBezTo>
                    <a:pt x="3020" y="5046"/>
                    <a:pt x="3392" y="5601"/>
                    <a:pt x="3626" y="5849"/>
                  </a:cubicBezTo>
                  <a:cubicBezTo>
                    <a:pt x="3680" y="4414"/>
                    <a:pt x="4075" y="3642"/>
                    <a:pt x="5636" y="3373"/>
                  </a:cubicBezTo>
                  <a:lnTo>
                    <a:pt x="4936" y="2170"/>
                  </a:lnTo>
                  <a:cubicBezTo>
                    <a:pt x="5780" y="1991"/>
                    <a:pt x="6246" y="1075"/>
                    <a:pt x="6731" y="447"/>
                  </a:cubicBezTo>
                  <a:cubicBezTo>
                    <a:pt x="6419" y="285"/>
                    <a:pt x="6132" y="0"/>
                    <a:pt x="587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8" name="Google Shape;818;p76"/>
            <p:cNvSpPr/>
            <p:nvPr/>
          </p:nvSpPr>
          <p:spPr>
            <a:xfrm>
              <a:off x="6479075" y="1975575"/>
              <a:ext cx="38625" cy="57900"/>
            </a:xfrm>
            <a:custGeom>
              <a:rect b="b" l="l" r="r" t="t"/>
              <a:pathLst>
                <a:path extrusionOk="0" h="2316" w="1545">
                  <a:moveTo>
                    <a:pt x="1508" y="0"/>
                  </a:moveTo>
                  <a:cubicBezTo>
                    <a:pt x="396" y="503"/>
                    <a:pt x="1" y="1023"/>
                    <a:pt x="234" y="2316"/>
                  </a:cubicBezTo>
                  <a:cubicBezTo>
                    <a:pt x="988" y="1903"/>
                    <a:pt x="1167" y="1472"/>
                    <a:pt x="1508" y="718"/>
                  </a:cubicBezTo>
                  <a:cubicBezTo>
                    <a:pt x="1544" y="485"/>
                    <a:pt x="1544" y="234"/>
                    <a:pt x="150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19" name="Google Shape;819;p76"/>
            <p:cNvSpPr/>
            <p:nvPr/>
          </p:nvSpPr>
          <p:spPr>
            <a:xfrm>
              <a:off x="6524225" y="1814925"/>
              <a:ext cx="37450" cy="38725"/>
            </a:xfrm>
            <a:custGeom>
              <a:rect b="b" l="l" r="r" t="t"/>
              <a:pathLst>
                <a:path extrusionOk="0" h="1549" w="1498">
                  <a:moveTo>
                    <a:pt x="809" y="1"/>
                  </a:moveTo>
                  <a:cubicBezTo>
                    <a:pt x="115" y="1"/>
                    <a:pt x="1" y="507"/>
                    <a:pt x="43" y="1527"/>
                  </a:cubicBezTo>
                  <a:cubicBezTo>
                    <a:pt x="115" y="1541"/>
                    <a:pt x="182" y="1548"/>
                    <a:pt x="245" y="1548"/>
                  </a:cubicBezTo>
                  <a:cubicBezTo>
                    <a:pt x="961" y="1548"/>
                    <a:pt x="1184" y="669"/>
                    <a:pt x="1497" y="109"/>
                  </a:cubicBezTo>
                  <a:cubicBezTo>
                    <a:pt x="1221" y="37"/>
                    <a:pt x="995" y="1"/>
                    <a:pt x="809"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0" name="Google Shape;820;p76"/>
            <p:cNvSpPr/>
            <p:nvPr/>
          </p:nvSpPr>
          <p:spPr>
            <a:xfrm>
              <a:off x="6508700" y="1855775"/>
              <a:ext cx="36375" cy="47450"/>
            </a:xfrm>
            <a:custGeom>
              <a:rect b="b" l="l" r="r" t="t"/>
              <a:pathLst>
                <a:path extrusionOk="0" h="1898" w="1455">
                  <a:moveTo>
                    <a:pt x="1382" y="0"/>
                  </a:moveTo>
                  <a:lnTo>
                    <a:pt x="1382" y="0"/>
                  </a:lnTo>
                  <a:cubicBezTo>
                    <a:pt x="0" y="54"/>
                    <a:pt x="323" y="341"/>
                    <a:pt x="323" y="1669"/>
                  </a:cubicBezTo>
                  <a:cubicBezTo>
                    <a:pt x="536" y="1830"/>
                    <a:pt x="706" y="1898"/>
                    <a:pt x="842" y="1898"/>
                  </a:cubicBezTo>
                  <a:cubicBezTo>
                    <a:pt x="1454" y="1898"/>
                    <a:pt x="1382" y="529"/>
                    <a:pt x="138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1" name="Google Shape;821;p76"/>
            <p:cNvSpPr/>
            <p:nvPr/>
          </p:nvSpPr>
          <p:spPr>
            <a:xfrm>
              <a:off x="6214350" y="1733725"/>
              <a:ext cx="169175" cy="308475"/>
            </a:xfrm>
            <a:custGeom>
              <a:rect b="b" l="l" r="r" t="t"/>
              <a:pathLst>
                <a:path extrusionOk="0" h="12339" w="6767">
                  <a:moveTo>
                    <a:pt x="234" y="0"/>
                  </a:moveTo>
                  <a:cubicBezTo>
                    <a:pt x="234" y="718"/>
                    <a:pt x="0" y="1723"/>
                    <a:pt x="198" y="2405"/>
                  </a:cubicBezTo>
                  <a:cubicBezTo>
                    <a:pt x="431" y="3231"/>
                    <a:pt x="1346" y="4182"/>
                    <a:pt x="1813" y="4900"/>
                  </a:cubicBezTo>
                  <a:cubicBezTo>
                    <a:pt x="2710" y="6300"/>
                    <a:pt x="2675" y="7844"/>
                    <a:pt x="3428" y="9262"/>
                  </a:cubicBezTo>
                  <a:cubicBezTo>
                    <a:pt x="3768" y="9886"/>
                    <a:pt x="4806" y="12339"/>
                    <a:pt x="5695" y="12339"/>
                  </a:cubicBezTo>
                  <a:cubicBezTo>
                    <a:pt x="5981" y="12339"/>
                    <a:pt x="6252" y="12085"/>
                    <a:pt x="6480" y="11433"/>
                  </a:cubicBezTo>
                  <a:cubicBezTo>
                    <a:pt x="6767" y="10572"/>
                    <a:pt x="3051" y="8059"/>
                    <a:pt x="4972" y="7485"/>
                  </a:cubicBezTo>
                  <a:cubicBezTo>
                    <a:pt x="5421" y="6139"/>
                    <a:pt x="3859" y="4811"/>
                    <a:pt x="3141" y="3770"/>
                  </a:cubicBezTo>
                  <a:cubicBezTo>
                    <a:pt x="2244" y="2513"/>
                    <a:pt x="1436" y="1006"/>
                    <a:pt x="23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2" name="Google Shape;822;p76"/>
            <p:cNvSpPr/>
            <p:nvPr/>
          </p:nvSpPr>
          <p:spPr>
            <a:xfrm>
              <a:off x="6610100" y="1597125"/>
              <a:ext cx="59850" cy="35525"/>
            </a:xfrm>
            <a:custGeom>
              <a:rect b="b" l="l" r="r" t="t"/>
              <a:pathLst>
                <a:path extrusionOk="0" h="1421" w="2394">
                  <a:moveTo>
                    <a:pt x="187" y="0"/>
                  </a:moveTo>
                  <a:cubicBezTo>
                    <a:pt x="121" y="0"/>
                    <a:pt x="58" y="3"/>
                    <a:pt x="0" y="8"/>
                  </a:cubicBezTo>
                  <a:cubicBezTo>
                    <a:pt x="172" y="258"/>
                    <a:pt x="970" y="1420"/>
                    <a:pt x="1422" y="1420"/>
                  </a:cubicBezTo>
                  <a:cubicBezTo>
                    <a:pt x="1490" y="1420"/>
                    <a:pt x="1549" y="1394"/>
                    <a:pt x="1598" y="1336"/>
                  </a:cubicBezTo>
                  <a:cubicBezTo>
                    <a:pt x="2394" y="408"/>
                    <a:pt x="999" y="0"/>
                    <a:pt x="18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3" name="Google Shape;823;p76"/>
            <p:cNvSpPr/>
            <p:nvPr/>
          </p:nvSpPr>
          <p:spPr>
            <a:xfrm>
              <a:off x="6655425" y="1600900"/>
              <a:ext cx="50725" cy="33675"/>
            </a:xfrm>
            <a:custGeom>
              <a:rect b="b" l="l" r="r" t="t"/>
              <a:pathLst>
                <a:path extrusionOk="0" h="1347" w="2029">
                  <a:moveTo>
                    <a:pt x="0" y="1"/>
                  </a:moveTo>
                  <a:cubicBezTo>
                    <a:pt x="198" y="1132"/>
                    <a:pt x="323" y="1024"/>
                    <a:pt x="1418" y="1347"/>
                  </a:cubicBezTo>
                  <a:cubicBezTo>
                    <a:pt x="2028" y="360"/>
                    <a:pt x="700" y="270"/>
                    <a:pt x="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4" name="Google Shape;824;p76"/>
            <p:cNvSpPr/>
            <p:nvPr/>
          </p:nvSpPr>
          <p:spPr>
            <a:xfrm>
              <a:off x="6775675" y="1650275"/>
              <a:ext cx="44900" cy="29650"/>
            </a:xfrm>
            <a:custGeom>
              <a:rect b="b" l="l" r="r" t="t"/>
              <a:pathLst>
                <a:path extrusionOk="0" h="1186" w="1796">
                  <a:moveTo>
                    <a:pt x="0" y="0"/>
                  </a:moveTo>
                  <a:lnTo>
                    <a:pt x="646" y="1167"/>
                  </a:lnTo>
                  <a:cubicBezTo>
                    <a:pt x="754" y="1179"/>
                    <a:pt x="852" y="1186"/>
                    <a:pt x="943" y="1186"/>
                  </a:cubicBezTo>
                  <a:cubicBezTo>
                    <a:pt x="1503" y="1186"/>
                    <a:pt x="1749" y="934"/>
                    <a:pt x="1795" y="269"/>
                  </a:cubicBezTo>
                  <a:lnTo>
                    <a:pt x="0"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5" name="Google Shape;825;p76"/>
            <p:cNvSpPr/>
            <p:nvPr/>
          </p:nvSpPr>
          <p:spPr>
            <a:xfrm>
              <a:off x="6936750" y="1674050"/>
              <a:ext cx="37275" cy="41750"/>
            </a:xfrm>
            <a:custGeom>
              <a:rect b="b" l="l" r="r" t="t"/>
              <a:pathLst>
                <a:path extrusionOk="0" h="1670" w="1491">
                  <a:moveTo>
                    <a:pt x="1454" y="0"/>
                  </a:moveTo>
                  <a:lnTo>
                    <a:pt x="1" y="216"/>
                  </a:lnTo>
                  <a:lnTo>
                    <a:pt x="808" y="1670"/>
                  </a:lnTo>
                  <a:cubicBezTo>
                    <a:pt x="1042" y="1436"/>
                    <a:pt x="1257" y="1203"/>
                    <a:pt x="1454" y="970"/>
                  </a:cubicBezTo>
                  <a:cubicBezTo>
                    <a:pt x="1490" y="647"/>
                    <a:pt x="1490" y="323"/>
                    <a:pt x="145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6" name="Google Shape;826;p76"/>
            <p:cNvSpPr/>
            <p:nvPr/>
          </p:nvSpPr>
          <p:spPr>
            <a:xfrm>
              <a:off x="7022450" y="1603925"/>
              <a:ext cx="48950" cy="47275"/>
            </a:xfrm>
            <a:custGeom>
              <a:rect b="b" l="l" r="r" t="t"/>
              <a:pathLst>
                <a:path extrusionOk="0" h="1891" w="1958">
                  <a:moveTo>
                    <a:pt x="1316" y="0"/>
                  </a:moveTo>
                  <a:cubicBezTo>
                    <a:pt x="1194" y="0"/>
                    <a:pt x="1063" y="70"/>
                    <a:pt x="934" y="239"/>
                  </a:cubicBezTo>
                  <a:cubicBezTo>
                    <a:pt x="485" y="813"/>
                    <a:pt x="1" y="1190"/>
                    <a:pt x="557" y="1890"/>
                  </a:cubicBezTo>
                  <a:lnTo>
                    <a:pt x="1742" y="1136"/>
                  </a:lnTo>
                  <a:cubicBezTo>
                    <a:pt x="1958" y="650"/>
                    <a:pt x="1686" y="0"/>
                    <a:pt x="1316"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7" name="Google Shape;827;p76"/>
            <p:cNvSpPr/>
            <p:nvPr/>
          </p:nvSpPr>
          <p:spPr>
            <a:xfrm>
              <a:off x="7117575" y="1521950"/>
              <a:ext cx="31425" cy="47125"/>
            </a:xfrm>
            <a:custGeom>
              <a:rect b="b" l="l" r="r" t="t"/>
              <a:pathLst>
                <a:path extrusionOk="0" h="1885" w="1257">
                  <a:moveTo>
                    <a:pt x="1167" y="0"/>
                  </a:moveTo>
                  <a:lnTo>
                    <a:pt x="1" y="1418"/>
                  </a:lnTo>
                  <a:lnTo>
                    <a:pt x="1257" y="1885"/>
                  </a:lnTo>
                  <a:cubicBezTo>
                    <a:pt x="1239" y="1256"/>
                    <a:pt x="1203" y="628"/>
                    <a:pt x="116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8" name="Google Shape;828;p76"/>
            <p:cNvSpPr/>
            <p:nvPr/>
          </p:nvSpPr>
          <p:spPr>
            <a:xfrm>
              <a:off x="7148550" y="1490075"/>
              <a:ext cx="26925" cy="56125"/>
            </a:xfrm>
            <a:custGeom>
              <a:rect b="b" l="l" r="r" t="t"/>
              <a:pathLst>
                <a:path extrusionOk="0" h="2245" w="1077">
                  <a:moveTo>
                    <a:pt x="736" y="1"/>
                  </a:moveTo>
                  <a:cubicBezTo>
                    <a:pt x="180" y="898"/>
                    <a:pt x="0" y="1167"/>
                    <a:pt x="72" y="2244"/>
                  </a:cubicBezTo>
                  <a:lnTo>
                    <a:pt x="1077" y="1796"/>
                  </a:lnTo>
                  <a:cubicBezTo>
                    <a:pt x="969" y="1185"/>
                    <a:pt x="862" y="593"/>
                    <a:pt x="736"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29" name="Google Shape;829;p76"/>
            <p:cNvSpPr/>
            <p:nvPr/>
          </p:nvSpPr>
          <p:spPr>
            <a:xfrm>
              <a:off x="6820375" y="1099650"/>
              <a:ext cx="74300" cy="54375"/>
            </a:xfrm>
            <a:custGeom>
              <a:rect b="b" l="l" r="r" t="t"/>
              <a:pathLst>
                <a:path extrusionOk="0" h="2175" w="2972">
                  <a:moveTo>
                    <a:pt x="1859" y="1"/>
                  </a:moveTo>
                  <a:cubicBezTo>
                    <a:pt x="1678" y="1"/>
                    <a:pt x="1464" y="30"/>
                    <a:pt x="1210" y="93"/>
                  </a:cubicBezTo>
                  <a:cubicBezTo>
                    <a:pt x="16" y="391"/>
                    <a:pt x="1" y="1942"/>
                    <a:pt x="843" y="1942"/>
                  </a:cubicBezTo>
                  <a:cubicBezTo>
                    <a:pt x="1015" y="1942"/>
                    <a:pt x="1221" y="1878"/>
                    <a:pt x="1461" y="1726"/>
                  </a:cubicBezTo>
                  <a:cubicBezTo>
                    <a:pt x="1928" y="1888"/>
                    <a:pt x="2394" y="2031"/>
                    <a:pt x="2861" y="2175"/>
                  </a:cubicBezTo>
                  <a:cubicBezTo>
                    <a:pt x="2830" y="1094"/>
                    <a:pt x="2972" y="1"/>
                    <a:pt x="1859"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0" name="Google Shape;830;p76"/>
            <p:cNvSpPr/>
            <p:nvPr/>
          </p:nvSpPr>
          <p:spPr>
            <a:xfrm>
              <a:off x="685475" y="1218475"/>
              <a:ext cx="59250" cy="56175"/>
            </a:xfrm>
            <a:custGeom>
              <a:rect b="b" l="l" r="r" t="t"/>
              <a:pathLst>
                <a:path extrusionOk="0" h="2247" w="2370">
                  <a:moveTo>
                    <a:pt x="489" y="0"/>
                  </a:moveTo>
                  <a:cubicBezTo>
                    <a:pt x="423" y="0"/>
                    <a:pt x="367" y="19"/>
                    <a:pt x="323" y="60"/>
                  </a:cubicBezTo>
                  <a:cubicBezTo>
                    <a:pt x="0" y="347"/>
                    <a:pt x="808" y="1406"/>
                    <a:pt x="1005" y="1747"/>
                  </a:cubicBezTo>
                  <a:cubicBezTo>
                    <a:pt x="1196" y="2128"/>
                    <a:pt x="1311" y="2246"/>
                    <a:pt x="1494" y="2246"/>
                  </a:cubicBezTo>
                  <a:cubicBezTo>
                    <a:pt x="1657" y="2246"/>
                    <a:pt x="1873" y="2154"/>
                    <a:pt x="2244" y="2070"/>
                  </a:cubicBezTo>
                  <a:cubicBezTo>
                    <a:pt x="2315" y="1586"/>
                    <a:pt x="2369" y="1191"/>
                    <a:pt x="1974" y="922"/>
                  </a:cubicBezTo>
                  <a:cubicBezTo>
                    <a:pt x="1680" y="736"/>
                    <a:pt x="903" y="0"/>
                    <a:pt x="48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1" name="Google Shape;831;p76"/>
            <p:cNvSpPr/>
            <p:nvPr/>
          </p:nvSpPr>
          <p:spPr>
            <a:xfrm>
              <a:off x="725850" y="838550"/>
              <a:ext cx="96475" cy="57475"/>
            </a:xfrm>
            <a:custGeom>
              <a:rect b="b" l="l" r="r" t="t"/>
              <a:pathLst>
                <a:path extrusionOk="0" h="2299" w="3859">
                  <a:moveTo>
                    <a:pt x="1633" y="0"/>
                  </a:moveTo>
                  <a:cubicBezTo>
                    <a:pt x="1394" y="0"/>
                    <a:pt x="1214" y="202"/>
                    <a:pt x="736" y="630"/>
                  </a:cubicBezTo>
                  <a:cubicBezTo>
                    <a:pt x="0" y="1294"/>
                    <a:pt x="306" y="1401"/>
                    <a:pt x="700" y="2299"/>
                  </a:cubicBezTo>
                  <a:cubicBezTo>
                    <a:pt x="952" y="2173"/>
                    <a:pt x="1167" y="2012"/>
                    <a:pt x="1382" y="1832"/>
                  </a:cubicBezTo>
                  <a:cubicBezTo>
                    <a:pt x="1513" y="2036"/>
                    <a:pt x="1733" y="2122"/>
                    <a:pt x="1974" y="2122"/>
                  </a:cubicBezTo>
                  <a:cubicBezTo>
                    <a:pt x="2793" y="2122"/>
                    <a:pt x="3858" y="1127"/>
                    <a:pt x="2513" y="378"/>
                  </a:cubicBezTo>
                  <a:cubicBezTo>
                    <a:pt x="2057" y="130"/>
                    <a:pt x="1826" y="0"/>
                    <a:pt x="1633"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2" name="Google Shape;832;p76"/>
            <p:cNvSpPr/>
            <p:nvPr/>
          </p:nvSpPr>
          <p:spPr>
            <a:xfrm>
              <a:off x="540975" y="1643525"/>
              <a:ext cx="37275" cy="38175"/>
            </a:xfrm>
            <a:custGeom>
              <a:rect b="b" l="l" r="r" t="t"/>
              <a:pathLst>
                <a:path extrusionOk="0" h="1527" w="1491">
                  <a:moveTo>
                    <a:pt x="109" y="1"/>
                  </a:moveTo>
                  <a:lnTo>
                    <a:pt x="109" y="1"/>
                  </a:lnTo>
                  <a:cubicBezTo>
                    <a:pt x="73" y="503"/>
                    <a:pt x="37" y="1024"/>
                    <a:pt x="1" y="1527"/>
                  </a:cubicBezTo>
                  <a:cubicBezTo>
                    <a:pt x="1491" y="1185"/>
                    <a:pt x="1329" y="719"/>
                    <a:pt x="109"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3" name="Google Shape;833;p76"/>
            <p:cNvSpPr/>
            <p:nvPr/>
          </p:nvSpPr>
          <p:spPr>
            <a:xfrm>
              <a:off x="483550" y="1659925"/>
              <a:ext cx="57000" cy="45550"/>
            </a:xfrm>
            <a:custGeom>
              <a:rect b="b" l="l" r="r" t="t"/>
              <a:pathLst>
                <a:path extrusionOk="0" h="1822" w="2280">
                  <a:moveTo>
                    <a:pt x="1386" y="1"/>
                  </a:moveTo>
                  <a:cubicBezTo>
                    <a:pt x="1052" y="1"/>
                    <a:pt x="696" y="302"/>
                    <a:pt x="1" y="655"/>
                  </a:cubicBezTo>
                  <a:cubicBezTo>
                    <a:pt x="108" y="1050"/>
                    <a:pt x="216" y="1445"/>
                    <a:pt x="324" y="1822"/>
                  </a:cubicBezTo>
                  <a:cubicBezTo>
                    <a:pt x="934" y="1283"/>
                    <a:pt x="1562" y="1014"/>
                    <a:pt x="2280" y="673"/>
                  </a:cubicBezTo>
                  <a:cubicBezTo>
                    <a:pt x="1894" y="185"/>
                    <a:pt x="1647" y="1"/>
                    <a:pt x="1386"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4" name="Google Shape;834;p76"/>
            <p:cNvSpPr/>
            <p:nvPr/>
          </p:nvSpPr>
          <p:spPr>
            <a:xfrm>
              <a:off x="354325" y="1673525"/>
              <a:ext cx="42200" cy="45875"/>
            </a:xfrm>
            <a:custGeom>
              <a:rect b="b" l="l" r="r" t="t"/>
              <a:pathLst>
                <a:path extrusionOk="0" h="1835" w="1688">
                  <a:moveTo>
                    <a:pt x="526" y="0"/>
                  </a:moveTo>
                  <a:cubicBezTo>
                    <a:pt x="244" y="0"/>
                    <a:pt x="33" y="138"/>
                    <a:pt x="1" y="596"/>
                  </a:cubicBezTo>
                  <a:lnTo>
                    <a:pt x="162" y="1834"/>
                  </a:lnTo>
                  <a:lnTo>
                    <a:pt x="1688" y="291"/>
                  </a:lnTo>
                  <a:cubicBezTo>
                    <a:pt x="1330" y="211"/>
                    <a:pt x="874" y="0"/>
                    <a:pt x="526"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5" name="Google Shape;835;p76"/>
            <p:cNvSpPr/>
            <p:nvPr/>
          </p:nvSpPr>
          <p:spPr>
            <a:xfrm>
              <a:off x="300475" y="1668475"/>
              <a:ext cx="46250" cy="41500"/>
            </a:xfrm>
            <a:custGeom>
              <a:rect b="b" l="l" r="r" t="t"/>
              <a:pathLst>
                <a:path extrusionOk="0" h="1660" w="1850">
                  <a:moveTo>
                    <a:pt x="657" y="0"/>
                  </a:moveTo>
                  <a:cubicBezTo>
                    <a:pt x="578" y="0"/>
                    <a:pt x="517" y="23"/>
                    <a:pt x="485" y="80"/>
                  </a:cubicBezTo>
                  <a:cubicBezTo>
                    <a:pt x="1" y="977"/>
                    <a:pt x="216" y="941"/>
                    <a:pt x="934" y="1659"/>
                  </a:cubicBezTo>
                  <a:lnTo>
                    <a:pt x="1849" y="475"/>
                  </a:lnTo>
                  <a:cubicBezTo>
                    <a:pt x="1619" y="388"/>
                    <a:pt x="982" y="0"/>
                    <a:pt x="65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6" name="Google Shape;836;p76"/>
            <p:cNvSpPr/>
            <p:nvPr/>
          </p:nvSpPr>
          <p:spPr>
            <a:xfrm>
              <a:off x="232175" y="1646375"/>
              <a:ext cx="38275" cy="39800"/>
            </a:xfrm>
            <a:custGeom>
              <a:rect b="b" l="l" r="r" t="t"/>
              <a:pathLst>
                <a:path extrusionOk="0" h="1592" w="1531">
                  <a:moveTo>
                    <a:pt x="682" y="1"/>
                  </a:moveTo>
                  <a:cubicBezTo>
                    <a:pt x="90" y="1"/>
                    <a:pt x="0" y="1214"/>
                    <a:pt x="992" y="1592"/>
                  </a:cubicBezTo>
                  <a:lnTo>
                    <a:pt x="1530" y="623"/>
                  </a:lnTo>
                  <a:cubicBezTo>
                    <a:pt x="1197" y="172"/>
                    <a:pt x="904" y="1"/>
                    <a:pt x="682"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7" name="Google Shape;837;p76"/>
            <p:cNvSpPr/>
            <p:nvPr/>
          </p:nvSpPr>
          <p:spPr>
            <a:xfrm>
              <a:off x="4877225" y="4597250"/>
              <a:ext cx="77650" cy="52000"/>
            </a:xfrm>
            <a:custGeom>
              <a:rect b="b" l="l" r="r" t="t"/>
              <a:pathLst>
                <a:path extrusionOk="0" h="2080" w="3106">
                  <a:moveTo>
                    <a:pt x="700" y="0"/>
                  </a:moveTo>
                  <a:cubicBezTo>
                    <a:pt x="609" y="0"/>
                    <a:pt x="508" y="13"/>
                    <a:pt x="395" y="39"/>
                  </a:cubicBezTo>
                  <a:cubicBezTo>
                    <a:pt x="341" y="1277"/>
                    <a:pt x="0" y="1654"/>
                    <a:pt x="1221" y="1941"/>
                  </a:cubicBezTo>
                  <a:cubicBezTo>
                    <a:pt x="1621" y="2030"/>
                    <a:pt x="1903" y="2080"/>
                    <a:pt x="2110" y="2080"/>
                  </a:cubicBezTo>
                  <a:cubicBezTo>
                    <a:pt x="2705" y="2080"/>
                    <a:pt x="2693" y="1672"/>
                    <a:pt x="3105" y="595"/>
                  </a:cubicBezTo>
                  <a:lnTo>
                    <a:pt x="3105" y="595"/>
                  </a:lnTo>
                  <a:cubicBezTo>
                    <a:pt x="2549" y="757"/>
                    <a:pt x="2010" y="918"/>
                    <a:pt x="1436" y="1026"/>
                  </a:cubicBezTo>
                  <a:cubicBezTo>
                    <a:pt x="1421" y="428"/>
                    <a:pt x="1235" y="0"/>
                    <a:pt x="700"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8" name="Google Shape;838;p76"/>
            <p:cNvSpPr/>
            <p:nvPr/>
          </p:nvSpPr>
          <p:spPr>
            <a:xfrm>
              <a:off x="4800950" y="3833625"/>
              <a:ext cx="40400" cy="48500"/>
            </a:xfrm>
            <a:custGeom>
              <a:rect b="b" l="l" r="r" t="t"/>
              <a:pathLst>
                <a:path extrusionOk="0" h="1940" w="1616">
                  <a:moveTo>
                    <a:pt x="646" y="1"/>
                  </a:moveTo>
                  <a:lnTo>
                    <a:pt x="0" y="844"/>
                  </a:lnTo>
                  <a:lnTo>
                    <a:pt x="162" y="1939"/>
                  </a:lnTo>
                  <a:lnTo>
                    <a:pt x="1615" y="755"/>
                  </a:lnTo>
                  <a:lnTo>
                    <a:pt x="646"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39" name="Google Shape;839;p76"/>
            <p:cNvSpPr/>
            <p:nvPr/>
          </p:nvSpPr>
          <p:spPr>
            <a:xfrm>
              <a:off x="4747125" y="3860950"/>
              <a:ext cx="47550" cy="27750"/>
            </a:xfrm>
            <a:custGeom>
              <a:rect b="b" l="l" r="r" t="t"/>
              <a:pathLst>
                <a:path extrusionOk="0" h="1110" w="1902">
                  <a:moveTo>
                    <a:pt x="758" y="1"/>
                  </a:moveTo>
                  <a:cubicBezTo>
                    <a:pt x="605" y="1"/>
                    <a:pt x="437" y="25"/>
                    <a:pt x="251" y="74"/>
                  </a:cubicBezTo>
                  <a:cubicBezTo>
                    <a:pt x="0" y="863"/>
                    <a:pt x="229" y="1109"/>
                    <a:pt x="622" y="1109"/>
                  </a:cubicBezTo>
                  <a:cubicBezTo>
                    <a:pt x="991" y="1109"/>
                    <a:pt x="1503" y="893"/>
                    <a:pt x="1902" y="702"/>
                  </a:cubicBezTo>
                  <a:cubicBezTo>
                    <a:pt x="1564" y="230"/>
                    <a:pt x="1226" y="1"/>
                    <a:pt x="758"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0" name="Google Shape;840;p76"/>
            <p:cNvSpPr/>
            <p:nvPr/>
          </p:nvSpPr>
          <p:spPr>
            <a:xfrm>
              <a:off x="4515575" y="3634825"/>
              <a:ext cx="188925" cy="326275"/>
            </a:xfrm>
            <a:custGeom>
              <a:rect b="b" l="l" r="r" t="t"/>
              <a:pathLst>
                <a:path extrusionOk="0" h="13051" w="7557">
                  <a:moveTo>
                    <a:pt x="6306" y="1"/>
                  </a:moveTo>
                  <a:cubicBezTo>
                    <a:pt x="5332" y="1"/>
                    <a:pt x="4537" y="2558"/>
                    <a:pt x="4110" y="3340"/>
                  </a:cubicBezTo>
                  <a:cubicBezTo>
                    <a:pt x="3590" y="4237"/>
                    <a:pt x="1005" y="3196"/>
                    <a:pt x="1095" y="5135"/>
                  </a:cubicBezTo>
                  <a:cubicBezTo>
                    <a:pt x="1131" y="6014"/>
                    <a:pt x="1185" y="6894"/>
                    <a:pt x="1221" y="7773"/>
                  </a:cubicBezTo>
                  <a:cubicBezTo>
                    <a:pt x="1239" y="8330"/>
                    <a:pt x="0" y="8760"/>
                    <a:pt x="36" y="9317"/>
                  </a:cubicBezTo>
                  <a:cubicBezTo>
                    <a:pt x="72" y="10106"/>
                    <a:pt x="126" y="10914"/>
                    <a:pt x="162" y="11704"/>
                  </a:cubicBezTo>
                  <a:cubicBezTo>
                    <a:pt x="179" y="11951"/>
                    <a:pt x="1136" y="13051"/>
                    <a:pt x="1406" y="13051"/>
                  </a:cubicBezTo>
                  <a:cubicBezTo>
                    <a:pt x="1410" y="13051"/>
                    <a:pt x="1414" y="13050"/>
                    <a:pt x="1418" y="13050"/>
                  </a:cubicBezTo>
                  <a:cubicBezTo>
                    <a:pt x="2172" y="12960"/>
                    <a:pt x="2603" y="12960"/>
                    <a:pt x="3213" y="12511"/>
                  </a:cubicBezTo>
                  <a:cubicBezTo>
                    <a:pt x="4164" y="11811"/>
                    <a:pt x="4003" y="11758"/>
                    <a:pt x="3769" y="10573"/>
                  </a:cubicBezTo>
                  <a:cubicBezTo>
                    <a:pt x="3572" y="9658"/>
                    <a:pt x="5672" y="7127"/>
                    <a:pt x="6138" y="6319"/>
                  </a:cubicBezTo>
                  <a:cubicBezTo>
                    <a:pt x="6533" y="5637"/>
                    <a:pt x="6623" y="5691"/>
                    <a:pt x="6067" y="5099"/>
                  </a:cubicBezTo>
                  <a:cubicBezTo>
                    <a:pt x="5473" y="4438"/>
                    <a:pt x="6915" y="4145"/>
                    <a:pt x="7075" y="4145"/>
                  </a:cubicBezTo>
                  <a:cubicBezTo>
                    <a:pt x="7085" y="4145"/>
                    <a:pt x="7090" y="4146"/>
                    <a:pt x="7090" y="4148"/>
                  </a:cubicBezTo>
                  <a:cubicBezTo>
                    <a:pt x="7556" y="2945"/>
                    <a:pt x="6731" y="1186"/>
                    <a:pt x="6336" y="2"/>
                  </a:cubicBezTo>
                  <a:cubicBezTo>
                    <a:pt x="6326" y="1"/>
                    <a:pt x="6316" y="1"/>
                    <a:pt x="6306"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1" name="Google Shape;841;p76"/>
            <p:cNvSpPr/>
            <p:nvPr/>
          </p:nvSpPr>
          <p:spPr>
            <a:xfrm>
              <a:off x="4543400" y="3623650"/>
              <a:ext cx="56100" cy="47300"/>
            </a:xfrm>
            <a:custGeom>
              <a:rect b="b" l="l" r="r" t="t"/>
              <a:pathLst>
                <a:path extrusionOk="0" h="1892" w="2244">
                  <a:moveTo>
                    <a:pt x="1561" y="0"/>
                  </a:moveTo>
                  <a:lnTo>
                    <a:pt x="0" y="72"/>
                  </a:lnTo>
                  <a:cubicBezTo>
                    <a:pt x="72" y="1113"/>
                    <a:pt x="718" y="718"/>
                    <a:pt x="1059" y="1418"/>
                  </a:cubicBezTo>
                  <a:cubicBezTo>
                    <a:pt x="1222" y="1760"/>
                    <a:pt x="1377" y="1892"/>
                    <a:pt x="1519" y="1892"/>
                  </a:cubicBezTo>
                  <a:cubicBezTo>
                    <a:pt x="1846" y="1892"/>
                    <a:pt x="2106" y="1192"/>
                    <a:pt x="2244" y="754"/>
                  </a:cubicBezTo>
                  <a:lnTo>
                    <a:pt x="2244" y="754"/>
                  </a:lnTo>
                  <a:lnTo>
                    <a:pt x="1203" y="897"/>
                  </a:lnTo>
                  <a:cubicBezTo>
                    <a:pt x="1364" y="628"/>
                    <a:pt x="1400" y="269"/>
                    <a:pt x="156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2" name="Google Shape;842;p76"/>
            <p:cNvSpPr/>
            <p:nvPr/>
          </p:nvSpPr>
          <p:spPr>
            <a:xfrm>
              <a:off x="4723775" y="3525375"/>
              <a:ext cx="39050" cy="31525"/>
            </a:xfrm>
            <a:custGeom>
              <a:rect b="b" l="l" r="r" t="t"/>
              <a:pathLst>
                <a:path extrusionOk="0" h="1261" w="1562">
                  <a:moveTo>
                    <a:pt x="449" y="0"/>
                  </a:moveTo>
                  <a:lnTo>
                    <a:pt x="449" y="0"/>
                  </a:lnTo>
                  <a:cubicBezTo>
                    <a:pt x="0" y="467"/>
                    <a:pt x="90" y="718"/>
                    <a:pt x="485" y="1041"/>
                  </a:cubicBezTo>
                  <a:cubicBezTo>
                    <a:pt x="667" y="1195"/>
                    <a:pt x="795" y="1261"/>
                    <a:pt x="900" y="1261"/>
                  </a:cubicBezTo>
                  <a:cubicBezTo>
                    <a:pt x="1125" y="1261"/>
                    <a:pt x="1243" y="960"/>
                    <a:pt x="1562" y="593"/>
                  </a:cubicBezTo>
                  <a:lnTo>
                    <a:pt x="449"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3" name="Google Shape;843;p76"/>
            <p:cNvSpPr/>
            <p:nvPr/>
          </p:nvSpPr>
          <p:spPr>
            <a:xfrm>
              <a:off x="4781200" y="3455825"/>
              <a:ext cx="39050" cy="41425"/>
            </a:xfrm>
            <a:custGeom>
              <a:rect b="b" l="l" r="r" t="t"/>
              <a:pathLst>
                <a:path extrusionOk="0" h="1657" w="1562">
                  <a:moveTo>
                    <a:pt x="934" y="1"/>
                  </a:moveTo>
                  <a:lnTo>
                    <a:pt x="0" y="683"/>
                  </a:lnTo>
                  <a:cubicBezTo>
                    <a:pt x="389" y="1325"/>
                    <a:pt x="529" y="1656"/>
                    <a:pt x="1134" y="1656"/>
                  </a:cubicBezTo>
                  <a:cubicBezTo>
                    <a:pt x="1256" y="1656"/>
                    <a:pt x="1396" y="1643"/>
                    <a:pt x="1562" y="1616"/>
                  </a:cubicBezTo>
                  <a:cubicBezTo>
                    <a:pt x="1347" y="1077"/>
                    <a:pt x="1149" y="539"/>
                    <a:pt x="934"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4" name="Google Shape;844;p76"/>
            <p:cNvSpPr/>
            <p:nvPr/>
          </p:nvSpPr>
          <p:spPr>
            <a:xfrm>
              <a:off x="4790200" y="3498800"/>
              <a:ext cx="41725" cy="34675"/>
            </a:xfrm>
            <a:custGeom>
              <a:rect b="b" l="l" r="r" t="t"/>
              <a:pathLst>
                <a:path extrusionOk="0" h="1387" w="1669">
                  <a:moveTo>
                    <a:pt x="728" y="0"/>
                  </a:moveTo>
                  <a:cubicBezTo>
                    <a:pt x="82" y="0"/>
                    <a:pt x="1" y="845"/>
                    <a:pt x="484" y="1225"/>
                  </a:cubicBezTo>
                  <a:cubicBezTo>
                    <a:pt x="753" y="1315"/>
                    <a:pt x="1022" y="1369"/>
                    <a:pt x="1310" y="1387"/>
                  </a:cubicBezTo>
                  <a:cubicBezTo>
                    <a:pt x="1345" y="579"/>
                    <a:pt x="1669" y="76"/>
                    <a:pt x="807" y="5"/>
                  </a:cubicBezTo>
                  <a:cubicBezTo>
                    <a:pt x="780" y="2"/>
                    <a:pt x="753" y="0"/>
                    <a:pt x="72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5" name="Google Shape;845;p76"/>
            <p:cNvSpPr/>
            <p:nvPr/>
          </p:nvSpPr>
          <p:spPr>
            <a:xfrm>
              <a:off x="5140150" y="3239550"/>
              <a:ext cx="29650" cy="39975"/>
            </a:xfrm>
            <a:custGeom>
              <a:rect b="b" l="l" r="r" t="t"/>
              <a:pathLst>
                <a:path extrusionOk="0" h="1599" w="1186">
                  <a:moveTo>
                    <a:pt x="19" y="1"/>
                  </a:moveTo>
                  <a:lnTo>
                    <a:pt x="19" y="1"/>
                  </a:lnTo>
                  <a:cubicBezTo>
                    <a:pt x="126" y="916"/>
                    <a:pt x="1" y="1419"/>
                    <a:pt x="1042" y="1598"/>
                  </a:cubicBezTo>
                  <a:cubicBezTo>
                    <a:pt x="1096" y="1221"/>
                    <a:pt x="1150" y="844"/>
                    <a:pt x="1185" y="485"/>
                  </a:cubicBezTo>
                  <a:lnTo>
                    <a:pt x="19"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6" name="Google Shape;846;p76"/>
            <p:cNvSpPr/>
            <p:nvPr/>
          </p:nvSpPr>
          <p:spPr>
            <a:xfrm>
              <a:off x="5156750" y="3279500"/>
              <a:ext cx="31000" cy="46225"/>
            </a:xfrm>
            <a:custGeom>
              <a:rect b="b" l="l" r="r" t="t"/>
              <a:pathLst>
                <a:path extrusionOk="0" h="1849" w="1240">
                  <a:moveTo>
                    <a:pt x="55" y="0"/>
                  </a:moveTo>
                  <a:cubicBezTo>
                    <a:pt x="37" y="503"/>
                    <a:pt x="19" y="1005"/>
                    <a:pt x="1" y="1508"/>
                  </a:cubicBezTo>
                  <a:cubicBezTo>
                    <a:pt x="198" y="1651"/>
                    <a:pt x="432" y="1777"/>
                    <a:pt x="665" y="1849"/>
                  </a:cubicBezTo>
                  <a:cubicBezTo>
                    <a:pt x="1239" y="682"/>
                    <a:pt x="1078" y="790"/>
                    <a:pt x="55"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7" name="Google Shape;847;p76"/>
            <p:cNvSpPr/>
            <p:nvPr/>
          </p:nvSpPr>
          <p:spPr>
            <a:xfrm>
              <a:off x="5149575" y="3333475"/>
              <a:ext cx="38175" cy="24425"/>
            </a:xfrm>
            <a:custGeom>
              <a:rect b="b" l="l" r="r" t="t"/>
              <a:pathLst>
                <a:path extrusionOk="0" h="977" w="1527">
                  <a:moveTo>
                    <a:pt x="608" y="0"/>
                  </a:moveTo>
                  <a:cubicBezTo>
                    <a:pt x="412" y="0"/>
                    <a:pt x="225" y="134"/>
                    <a:pt x="1" y="497"/>
                  </a:cubicBezTo>
                  <a:cubicBezTo>
                    <a:pt x="255" y="845"/>
                    <a:pt x="450" y="976"/>
                    <a:pt x="643" y="976"/>
                  </a:cubicBezTo>
                  <a:cubicBezTo>
                    <a:pt x="898" y="976"/>
                    <a:pt x="1148" y="745"/>
                    <a:pt x="1526" y="479"/>
                  </a:cubicBezTo>
                  <a:cubicBezTo>
                    <a:pt x="1138" y="234"/>
                    <a:pt x="866" y="0"/>
                    <a:pt x="60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8" name="Google Shape;848;p76"/>
            <p:cNvSpPr/>
            <p:nvPr/>
          </p:nvSpPr>
          <p:spPr>
            <a:xfrm>
              <a:off x="2976975" y="2459225"/>
              <a:ext cx="34200" cy="31475"/>
            </a:xfrm>
            <a:custGeom>
              <a:rect b="b" l="l" r="r" t="t"/>
              <a:pathLst>
                <a:path extrusionOk="0" h="1259" w="1368">
                  <a:moveTo>
                    <a:pt x="897" y="0"/>
                  </a:moveTo>
                  <a:cubicBezTo>
                    <a:pt x="681" y="0"/>
                    <a:pt x="381" y="178"/>
                    <a:pt x="1" y="559"/>
                  </a:cubicBezTo>
                  <a:lnTo>
                    <a:pt x="1257" y="1259"/>
                  </a:lnTo>
                  <a:cubicBezTo>
                    <a:pt x="1367" y="453"/>
                    <a:pt x="1240" y="0"/>
                    <a:pt x="89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49" name="Google Shape;849;p76"/>
            <p:cNvSpPr/>
            <p:nvPr/>
          </p:nvSpPr>
          <p:spPr>
            <a:xfrm>
              <a:off x="3030375" y="2452725"/>
              <a:ext cx="57000" cy="65800"/>
            </a:xfrm>
            <a:custGeom>
              <a:rect b="b" l="l" r="r" t="t"/>
              <a:pathLst>
                <a:path extrusionOk="0" h="2632" w="2280">
                  <a:moveTo>
                    <a:pt x="862" y="0"/>
                  </a:moveTo>
                  <a:cubicBezTo>
                    <a:pt x="662" y="0"/>
                    <a:pt x="426" y="135"/>
                    <a:pt x="0" y="424"/>
                  </a:cubicBezTo>
                  <a:cubicBezTo>
                    <a:pt x="231" y="712"/>
                    <a:pt x="509" y="931"/>
                    <a:pt x="833" y="931"/>
                  </a:cubicBezTo>
                  <a:cubicBezTo>
                    <a:pt x="911" y="931"/>
                    <a:pt x="993" y="919"/>
                    <a:pt x="1077" y="890"/>
                  </a:cubicBezTo>
                  <a:lnTo>
                    <a:pt x="1077" y="890"/>
                  </a:lnTo>
                  <a:cubicBezTo>
                    <a:pt x="826" y="1590"/>
                    <a:pt x="467" y="2111"/>
                    <a:pt x="1221" y="2631"/>
                  </a:cubicBezTo>
                  <a:cubicBezTo>
                    <a:pt x="2280" y="2039"/>
                    <a:pt x="1723" y="1698"/>
                    <a:pt x="1167" y="872"/>
                  </a:cubicBezTo>
                  <a:cubicBezTo>
                    <a:pt x="1400" y="783"/>
                    <a:pt x="1634" y="729"/>
                    <a:pt x="1867" y="693"/>
                  </a:cubicBezTo>
                  <a:cubicBezTo>
                    <a:pt x="1340" y="248"/>
                    <a:pt x="1134" y="0"/>
                    <a:pt x="86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0" name="Google Shape;850;p76"/>
            <p:cNvSpPr/>
            <p:nvPr/>
          </p:nvSpPr>
          <p:spPr>
            <a:xfrm>
              <a:off x="3098575" y="2512525"/>
              <a:ext cx="40850" cy="26175"/>
            </a:xfrm>
            <a:custGeom>
              <a:rect b="b" l="l" r="r" t="t"/>
              <a:pathLst>
                <a:path extrusionOk="0" h="1047" w="1634">
                  <a:moveTo>
                    <a:pt x="492" y="1"/>
                  </a:moveTo>
                  <a:cubicBezTo>
                    <a:pt x="232" y="1"/>
                    <a:pt x="40" y="161"/>
                    <a:pt x="0" y="670"/>
                  </a:cubicBezTo>
                  <a:cubicBezTo>
                    <a:pt x="141" y="945"/>
                    <a:pt x="306" y="1047"/>
                    <a:pt x="484" y="1047"/>
                  </a:cubicBezTo>
                  <a:cubicBezTo>
                    <a:pt x="851" y="1047"/>
                    <a:pt x="1271" y="613"/>
                    <a:pt x="1634" y="383"/>
                  </a:cubicBezTo>
                  <a:cubicBezTo>
                    <a:pt x="1254" y="253"/>
                    <a:pt x="819" y="1"/>
                    <a:pt x="492"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1" name="Google Shape;851;p76"/>
            <p:cNvSpPr/>
            <p:nvPr/>
          </p:nvSpPr>
          <p:spPr>
            <a:xfrm>
              <a:off x="3250675" y="2600150"/>
              <a:ext cx="35475" cy="33250"/>
            </a:xfrm>
            <a:custGeom>
              <a:rect b="b" l="l" r="r" t="t"/>
              <a:pathLst>
                <a:path extrusionOk="0" h="1330" w="1419">
                  <a:moveTo>
                    <a:pt x="575" y="1"/>
                  </a:moveTo>
                  <a:cubicBezTo>
                    <a:pt x="360" y="234"/>
                    <a:pt x="162" y="485"/>
                    <a:pt x="1" y="755"/>
                  </a:cubicBezTo>
                  <a:cubicBezTo>
                    <a:pt x="204" y="1179"/>
                    <a:pt x="377" y="1329"/>
                    <a:pt x="586" y="1329"/>
                  </a:cubicBezTo>
                  <a:cubicBezTo>
                    <a:pt x="801" y="1329"/>
                    <a:pt x="1055" y="1170"/>
                    <a:pt x="1419" y="988"/>
                  </a:cubicBezTo>
                  <a:lnTo>
                    <a:pt x="575"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2" name="Google Shape;852;p76"/>
            <p:cNvSpPr/>
            <p:nvPr/>
          </p:nvSpPr>
          <p:spPr>
            <a:xfrm>
              <a:off x="3300050" y="2726250"/>
              <a:ext cx="34575" cy="36375"/>
            </a:xfrm>
            <a:custGeom>
              <a:rect b="b" l="l" r="r" t="t"/>
              <a:pathLst>
                <a:path extrusionOk="0" h="1455" w="1383">
                  <a:moveTo>
                    <a:pt x="1382" y="0"/>
                  </a:moveTo>
                  <a:lnTo>
                    <a:pt x="0" y="808"/>
                  </a:lnTo>
                  <a:cubicBezTo>
                    <a:pt x="198" y="1041"/>
                    <a:pt x="413" y="1257"/>
                    <a:pt x="646" y="1454"/>
                  </a:cubicBezTo>
                  <a:cubicBezTo>
                    <a:pt x="880" y="969"/>
                    <a:pt x="1131" y="485"/>
                    <a:pt x="138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3" name="Google Shape;853;p76"/>
            <p:cNvSpPr/>
            <p:nvPr/>
          </p:nvSpPr>
          <p:spPr>
            <a:xfrm>
              <a:off x="3218375" y="2724350"/>
              <a:ext cx="68225" cy="38800"/>
            </a:xfrm>
            <a:custGeom>
              <a:rect b="b" l="l" r="r" t="t"/>
              <a:pathLst>
                <a:path extrusionOk="0" h="1552" w="2729">
                  <a:moveTo>
                    <a:pt x="851" y="1"/>
                  </a:moveTo>
                  <a:cubicBezTo>
                    <a:pt x="528" y="1"/>
                    <a:pt x="271" y="208"/>
                    <a:pt x="1" y="615"/>
                  </a:cubicBezTo>
                  <a:cubicBezTo>
                    <a:pt x="324" y="884"/>
                    <a:pt x="647" y="1171"/>
                    <a:pt x="970" y="1440"/>
                  </a:cubicBezTo>
                  <a:cubicBezTo>
                    <a:pt x="1113" y="1207"/>
                    <a:pt x="1221" y="956"/>
                    <a:pt x="1293" y="686"/>
                  </a:cubicBezTo>
                  <a:cubicBezTo>
                    <a:pt x="1652" y="1225"/>
                    <a:pt x="1812" y="1552"/>
                    <a:pt x="2354" y="1552"/>
                  </a:cubicBezTo>
                  <a:cubicBezTo>
                    <a:pt x="2462" y="1552"/>
                    <a:pt x="2586" y="1539"/>
                    <a:pt x="2729" y="1512"/>
                  </a:cubicBezTo>
                  <a:cubicBezTo>
                    <a:pt x="2532" y="737"/>
                    <a:pt x="2492" y="491"/>
                    <a:pt x="2171" y="491"/>
                  </a:cubicBezTo>
                  <a:cubicBezTo>
                    <a:pt x="1994" y="491"/>
                    <a:pt x="1732" y="566"/>
                    <a:pt x="1311" y="669"/>
                  </a:cubicBezTo>
                  <a:cubicBezTo>
                    <a:pt x="1365" y="525"/>
                    <a:pt x="1436" y="363"/>
                    <a:pt x="1508" y="220"/>
                  </a:cubicBezTo>
                  <a:cubicBezTo>
                    <a:pt x="1255" y="73"/>
                    <a:pt x="1041" y="1"/>
                    <a:pt x="851"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4" name="Google Shape;854;p76"/>
            <p:cNvSpPr/>
            <p:nvPr/>
          </p:nvSpPr>
          <p:spPr>
            <a:xfrm>
              <a:off x="3085550" y="3015000"/>
              <a:ext cx="39975" cy="24400"/>
            </a:xfrm>
            <a:custGeom>
              <a:rect b="b" l="l" r="r" t="t"/>
              <a:pathLst>
                <a:path extrusionOk="0" h="976" w="1599">
                  <a:moveTo>
                    <a:pt x="938" y="0"/>
                  </a:moveTo>
                  <a:cubicBezTo>
                    <a:pt x="698" y="0"/>
                    <a:pt x="427" y="211"/>
                    <a:pt x="1" y="457"/>
                  </a:cubicBezTo>
                  <a:cubicBezTo>
                    <a:pt x="288" y="804"/>
                    <a:pt x="548" y="976"/>
                    <a:pt x="832" y="976"/>
                  </a:cubicBezTo>
                  <a:cubicBezTo>
                    <a:pt x="1062" y="976"/>
                    <a:pt x="1309" y="862"/>
                    <a:pt x="1598" y="637"/>
                  </a:cubicBezTo>
                  <a:cubicBezTo>
                    <a:pt x="1344" y="170"/>
                    <a:pt x="1153" y="0"/>
                    <a:pt x="93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5" name="Google Shape;855;p76"/>
            <p:cNvSpPr/>
            <p:nvPr/>
          </p:nvSpPr>
          <p:spPr>
            <a:xfrm>
              <a:off x="3128625" y="3031125"/>
              <a:ext cx="38175" cy="29150"/>
            </a:xfrm>
            <a:custGeom>
              <a:rect b="b" l="l" r="r" t="t"/>
              <a:pathLst>
                <a:path extrusionOk="0" h="1166" w="1527">
                  <a:moveTo>
                    <a:pt x="603" y="1"/>
                  </a:moveTo>
                  <a:cubicBezTo>
                    <a:pt x="433" y="1"/>
                    <a:pt x="245" y="129"/>
                    <a:pt x="1" y="459"/>
                  </a:cubicBezTo>
                  <a:cubicBezTo>
                    <a:pt x="168" y="987"/>
                    <a:pt x="340" y="1165"/>
                    <a:pt x="569" y="1165"/>
                  </a:cubicBezTo>
                  <a:cubicBezTo>
                    <a:pt x="807" y="1165"/>
                    <a:pt x="1106" y="973"/>
                    <a:pt x="1527" y="782"/>
                  </a:cubicBezTo>
                  <a:cubicBezTo>
                    <a:pt x="1140" y="384"/>
                    <a:pt x="898" y="1"/>
                    <a:pt x="603"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6" name="Google Shape;856;p76"/>
            <p:cNvSpPr/>
            <p:nvPr/>
          </p:nvSpPr>
          <p:spPr>
            <a:xfrm>
              <a:off x="3104400" y="3051550"/>
              <a:ext cx="38175" cy="36375"/>
            </a:xfrm>
            <a:custGeom>
              <a:rect b="b" l="l" r="r" t="t"/>
              <a:pathLst>
                <a:path extrusionOk="0" h="1455" w="1527">
                  <a:moveTo>
                    <a:pt x="844" y="0"/>
                  </a:moveTo>
                  <a:lnTo>
                    <a:pt x="1" y="521"/>
                  </a:lnTo>
                  <a:cubicBezTo>
                    <a:pt x="361" y="1005"/>
                    <a:pt x="540" y="1455"/>
                    <a:pt x="902" y="1455"/>
                  </a:cubicBezTo>
                  <a:cubicBezTo>
                    <a:pt x="1063" y="1455"/>
                    <a:pt x="1261" y="1365"/>
                    <a:pt x="1526" y="1149"/>
                  </a:cubicBezTo>
                  <a:lnTo>
                    <a:pt x="844"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7" name="Google Shape;857;p76"/>
            <p:cNvSpPr/>
            <p:nvPr/>
          </p:nvSpPr>
          <p:spPr>
            <a:xfrm>
              <a:off x="236325" y="2690800"/>
              <a:ext cx="42200" cy="42875"/>
            </a:xfrm>
            <a:custGeom>
              <a:rect b="b" l="l" r="r" t="t"/>
              <a:pathLst>
                <a:path extrusionOk="0" h="1715" w="1688">
                  <a:moveTo>
                    <a:pt x="234" y="0"/>
                  </a:moveTo>
                  <a:lnTo>
                    <a:pt x="234" y="0"/>
                  </a:lnTo>
                  <a:cubicBezTo>
                    <a:pt x="216" y="341"/>
                    <a:pt x="0" y="1131"/>
                    <a:pt x="305" y="1346"/>
                  </a:cubicBezTo>
                  <a:cubicBezTo>
                    <a:pt x="629" y="1559"/>
                    <a:pt x="848" y="1715"/>
                    <a:pt x="1055" y="1715"/>
                  </a:cubicBezTo>
                  <a:cubicBezTo>
                    <a:pt x="1250" y="1715"/>
                    <a:pt x="1435" y="1577"/>
                    <a:pt x="1687" y="1221"/>
                  </a:cubicBezTo>
                  <a:lnTo>
                    <a:pt x="234"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8" name="Google Shape;858;p76"/>
            <p:cNvSpPr/>
            <p:nvPr/>
          </p:nvSpPr>
          <p:spPr>
            <a:xfrm>
              <a:off x="265475" y="2720850"/>
              <a:ext cx="41325" cy="40425"/>
            </a:xfrm>
            <a:custGeom>
              <a:rect b="b" l="l" r="r" t="t"/>
              <a:pathLst>
                <a:path extrusionOk="0" h="1617" w="1653">
                  <a:moveTo>
                    <a:pt x="898" y="1"/>
                  </a:moveTo>
                  <a:lnTo>
                    <a:pt x="1" y="647"/>
                  </a:lnTo>
                  <a:lnTo>
                    <a:pt x="755" y="1616"/>
                  </a:lnTo>
                  <a:lnTo>
                    <a:pt x="1652" y="826"/>
                  </a:lnTo>
                  <a:lnTo>
                    <a:pt x="898"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59" name="Google Shape;859;p76"/>
            <p:cNvSpPr/>
            <p:nvPr/>
          </p:nvSpPr>
          <p:spPr>
            <a:xfrm>
              <a:off x="290150" y="2742400"/>
              <a:ext cx="41775" cy="44450"/>
            </a:xfrm>
            <a:custGeom>
              <a:rect b="b" l="l" r="r" t="t"/>
              <a:pathLst>
                <a:path extrusionOk="0" h="1778" w="1671">
                  <a:moveTo>
                    <a:pt x="1060" y="0"/>
                  </a:moveTo>
                  <a:cubicBezTo>
                    <a:pt x="629" y="593"/>
                    <a:pt x="1" y="1041"/>
                    <a:pt x="575" y="1777"/>
                  </a:cubicBezTo>
                  <a:lnTo>
                    <a:pt x="1670" y="1257"/>
                  </a:lnTo>
                  <a:cubicBezTo>
                    <a:pt x="1473" y="844"/>
                    <a:pt x="1275" y="413"/>
                    <a:pt x="1060"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0" name="Google Shape;860;p76"/>
            <p:cNvSpPr/>
            <p:nvPr/>
          </p:nvSpPr>
          <p:spPr>
            <a:xfrm>
              <a:off x="321125" y="2776950"/>
              <a:ext cx="57900" cy="73325"/>
            </a:xfrm>
            <a:custGeom>
              <a:rect b="b" l="l" r="r" t="t"/>
              <a:pathLst>
                <a:path extrusionOk="0" h="2933" w="2316">
                  <a:moveTo>
                    <a:pt x="449" y="0"/>
                  </a:moveTo>
                  <a:cubicBezTo>
                    <a:pt x="270" y="1041"/>
                    <a:pt x="0" y="1759"/>
                    <a:pt x="431" y="2710"/>
                  </a:cubicBezTo>
                  <a:cubicBezTo>
                    <a:pt x="506" y="2868"/>
                    <a:pt x="612" y="2933"/>
                    <a:pt x="736" y="2933"/>
                  </a:cubicBezTo>
                  <a:cubicBezTo>
                    <a:pt x="1289" y="2933"/>
                    <a:pt x="2198" y="1627"/>
                    <a:pt x="2316" y="1436"/>
                  </a:cubicBezTo>
                  <a:cubicBezTo>
                    <a:pt x="1741" y="898"/>
                    <a:pt x="1221" y="270"/>
                    <a:pt x="44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1" name="Google Shape;861;p76"/>
            <p:cNvSpPr/>
            <p:nvPr/>
          </p:nvSpPr>
          <p:spPr>
            <a:xfrm>
              <a:off x="351625" y="3862025"/>
              <a:ext cx="43100" cy="27975"/>
            </a:xfrm>
            <a:custGeom>
              <a:rect b="b" l="l" r="r" t="t"/>
              <a:pathLst>
                <a:path extrusionOk="0" h="1119" w="1724">
                  <a:moveTo>
                    <a:pt x="507" y="1"/>
                  </a:moveTo>
                  <a:cubicBezTo>
                    <a:pt x="432" y="1"/>
                    <a:pt x="353" y="5"/>
                    <a:pt x="270" y="13"/>
                  </a:cubicBezTo>
                  <a:cubicBezTo>
                    <a:pt x="1" y="821"/>
                    <a:pt x="287" y="1118"/>
                    <a:pt x="734" y="1118"/>
                  </a:cubicBezTo>
                  <a:cubicBezTo>
                    <a:pt x="1032" y="1118"/>
                    <a:pt x="1401" y="986"/>
                    <a:pt x="1724" y="785"/>
                  </a:cubicBezTo>
                  <a:cubicBezTo>
                    <a:pt x="1422" y="246"/>
                    <a:pt x="1079" y="1"/>
                    <a:pt x="507"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2" name="Google Shape;862;p76"/>
            <p:cNvSpPr/>
            <p:nvPr/>
          </p:nvSpPr>
          <p:spPr>
            <a:xfrm>
              <a:off x="398750" y="3876250"/>
              <a:ext cx="50275" cy="44525"/>
            </a:xfrm>
            <a:custGeom>
              <a:rect b="b" l="l" r="r" t="t"/>
              <a:pathLst>
                <a:path extrusionOk="0" h="1781" w="2011">
                  <a:moveTo>
                    <a:pt x="1174" y="0"/>
                  </a:moveTo>
                  <a:cubicBezTo>
                    <a:pt x="915" y="0"/>
                    <a:pt x="231" y="631"/>
                    <a:pt x="0" y="772"/>
                  </a:cubicBezTo>
                  <a:cubicBezTo>
                    <a:pt x="216" y="1036"/>
                    <a:pt x="976" y="1780"/>
                    <a:pt x="1500" y="1780"/>
                  </a:cubicBezTo>
                  <a:cubicBezTo>
                    <a:pt x="1761" y="1780"/>
                    <a:pt x="1963" y="1596"/>
                    <a:pt x="2011" y="1078"/>
                  </a:cubicBezTo>
                  <a:cubicBezTo>
                    <a:pt x="1795" y="665"/>
                    <a:pt x="1508" y="306"/>
                    <a:pt x="1185" y="1"/>
                  </a:cubicBezTo>
                  <a:cubicBezTo>
                    <a:pt x="1182" y="0"/>
                    <a:pt x="1178" y="0"/>
                    <a:pt x="117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3" name="Google Shape;863;p76"/>
            <p:cNvSpPr/>
            <p:nvPr/>
          </p:nvSpPr>
          <p:spPr>
            <a:xfrm>
              <a:off x="2247850" y="2958225"/>
              <a:ext cx="34125" cy="28725"/>
            </a:xfrm>
            <a:custGeom>
              <a:rect b="b" l="l" r="r" t="t"/>
              <a:pathLst>
                <a:path extrusionOk="0" h="1149" w="1365">
                  <a:moveTo>
                    <a:pt x="844" y="0"/>
                  </a:moveTo>
                  <a:cubicBezTo>
                    <a:pt x="18" y="90"/>
                    <a:pt x="0" y="539"/>
                    <a:pt x="395" y="1149"/>
                  </a:cubicBezTo>
                  <a:lnTo>
                    <a:pt x="1364" y="521"/>
                  </a:lnTo>
                  <a:cubicBezTo>
                    <a:pt x="1221" y="341"/>
                    <a:pt x="1041" y="162"/>
                    <a:pt x="84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4" name="Google Shape;864;p76"/>
            <p:cNvSpPr/>
            <p:nvPr/>
          </p:nvSpPr>
          <p:spPr>
            <a:xfrm>
              <a:off x="2269375" y="2965400"/>
              <a:ext cx="35475" cy="43100"/>
            </a:xfrm>
            <a:custGeom>
              <a:rect b="b" l="l" r="r" t="t"/>
              <a:pathLst>
                <a:path extrusionOk="0" h="1724" w="1419">
                  <a:moveTo>
                    <a:pt x="647" y="0"/>
                  </a:moveTo>
                  <a:lnTo>
                    <a:pt x="647" y="0"/>
                  </a:lnTo>
                  <a:cubicBezTo>
                    <a:pt x="288" y="772"/>
                    <a:pt x="1" y="1059"/>
                    <a:pt x="718" y="1723"/>
                  </a:cubicBezTo>
                  <a:cubicBezTo>
                    <a:pt x="970" y="1544"/>
                    <a:pt x="1203" y="1329"/>
                    <a:pt x="1418" y="1095"/>
                  </a:cubicBezTo>
                  <a:lnTo>
                    <a:pt x="647"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5" name="Google Shape;865;p76"/>
            <p:cNvSpPr/>
            <p:nvPr/>
          </p:nvSpPr>
          <p:spPr>
            <a:xfrm>
              <a:off x="2276300" y="3006675"/>
              <a:ext cx="55925" cy="114500"/>
            </a:xfrm>
            <a:custGeom>
              <a:rect b="b" l="l" r="r" t="t"/>
              <a:pathLst>
                <a:path extrusionOk="0" h="4580" w="2237">
                  <a:moveTo>
                    <a:pt x="1393" y="1"/>
                  </a:moveTo>
                  <a:cubicBezTo>
                    <a:pt x="693" y="413"/>
                    <a:pt x="783" y="611"/>
                    <a:pt x="1088" y="1239"/>
                  </a:cubicBezTo>
                  <a:cubicBezTo>
                    <a:pt x="1321" y="1724"/>
                    <a:pt x="495" y="2011"/>
                    <a:pt x="1267" y="2495"/>
                  </a:cubicBezTo>
                  <a:cubicBezTo>
                    <a:pt x="657" y="2711"/>
                    <a:pt x="603" y="3142"/>
                    <a:pt x="1070" y="3590"/>
                  </a:cubicBezTo>
                  <a:cubicBezTo>
                    <a:pt x="1024" y="3574"/>
                    <a:pt x="977" y="3566"/>
                    <a:pt x="928" y="3566"/>
                  </a:cubicBezTo>
                  <a:cubicBezTo>
                    <a:pt x="497" y="3566"/>
                    <a:pt x="0" y="4165"/>
                    <a:pt x="549" y="4488"/>
                  </a:cubicBezTo>
                  <a:cubicBezTo>
                    <a:pt x="645" y="4552"/>
                    <a:pt x="746" y="4580"/>
                    <a:pt x="842" y="4580"/>
                  </a:cubicBezTo>
                  <a:cubicBezTo>
                    <a:pt x="1232" y="4580"/>
                    <a:pt x="1558" y="4122"/>
                    <a:pt x="1285" y="3734"/>
                  </a:cubicBezTo>
                  <a:cubicBezTo>
                    <a:pt x="1554" y="3644"/>
                    <a:pt x="1788" y="3411"/>
                    <a:pt x="2057" y="3303"/>
                  </a:cubicBezTo>
                  <a:cubicBezTo>
                    <a:pt x="1823" y="3106"/>
                    <a:pt x="1734" y="2783"/>
                    <a:pt x="1500" y="2585"/>
                  </a:cubicBezTo>
                  <a:cubicBezTo>
                    <a:pt x="1770" y="2513"/>
                    <a:pt x="1985" y="2244"/>
                    <a:pt x="2236" y="2190"/>
                  </a:cubicBezTo>
                  <a:lnTo>
                    <a:pt x="1357" y="1293"/>
                  </a:lnTo>
                  <a:cubicBezTo>
                    <a:pt x="1572" y="1257"/>
                    <a:pt x="1806" y="1203"/>
                    <a:pt x="2021" y="1113"/>
                  </a:cubicBezTo>
                  <a:lnTo>
                    <a:pt x="1393"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6" name="Google Shape;866;p76"/>
            <p:cNvSpPr/>
            <p:nvPr/>
          </p:nvSpPr>
          <p:spPr>
            <a:xfrm>
              <a:off x="2268925" y="3121300"/>
              <a:ext cx="58350" cy="47825"/>
            </a:xfrm>
            <a:custGeom>
              <a:rect b="b" l="l" r="r" t="t"/>
              <a:pathLst>
                <a:path extrusionOk="0" h="1913" w="2334">
                  <a:moveTo>
                    <a:pt x="1780" y="1"/>
                  </a:moveTo>
                  <a:cubicBezTo>
                    <a:pt x="1610" y="1"/>
                    <a:pt x="1421" y="99"/>
                    <a:pt x="1257" y="315"/>
                  </a:cubicBezTo>
                  <a:cubicBezTo>
                    <a:pt x="1" y="315"/>
                    <a:pt x="1383" y="1626"/>
                    <a:pt x="1688" y="1913"/>
                  </a:cubicBezTo>
                  <a:cubicBezTo>
                    <a:pt x="1957" y="1572"/>
                    <a:pt x="2334" y="997"/>
                    <a:pt x="2262" y="531"/>
                  </a:cubicBezTo>
                  <a:cubicBezTo>
                    <a:pt x="2220" y="195"/>
                    <a:pt x="2019" y="1"/>
                    <a:pt x="178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7" name="Google Shape;867;p76"/>
            <p:cNvSpPr/>
            <p:nvPr/>
          </p:nvSpPr>
          <p:spPr>
            <a:xfrm>
              <a:off x="2181875" y="2937350"/>
              <a:ext cx="49300" cy="32550"/>
            </a:xfrm>
            <a:custGeom>
              <a:rect b="b" l="l" r="r" t="t"/>
              <a:pathLst>
                <a:path extrusionOk="0" h="1302" w="1972">
                  <a:moveTo>
                    <a:pt x="1206" y="1"/>
                  </a:moveTo>
                  <a:cubicBezTo>
                    <a:pt x="882" y="1"/>
                    <a:pt x="469" y="170"/>
                    <a:pt x="1" y="458"/>
                  </a:cubicBezTo>
                  <a:cubicBezTo>
                    <a:pt x="144" y="692"/>
                    <a:pt x="324" y="907"/>
                    <a:pt x="521" y="1087"/>
                  </a:cubicBezTo>
                  <a:lnTo>
                    <a:pt x="1939" y="1302"/>
                  </a:lnTo>
                  <a:cubicBezTo>
                    <a:pt x="1971" y="378"/>
                    <a:pt x="1688" y="1"/>
                    <a:pt x="1206"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8" name="Google Shape;868;p76"/>
            <p:cNvSpPr/>
            <p:nvPr/>
          </p:nvSpPr>
          <p:spPr>
            <a:xfrm>
              <a:off x="2038750" y="2899350"/>
              <a:ext cx="139575" cy="78200"/>
            </a:xfrm>
            <a:custGeom>
              <a:rect b="b" l="l" r="r" t="t"/>
              <a:pathLst>
                <a:path extrusionOk="0" h="3128" w="5583">
                  <a:moveTo>
                    <a:pt x="1887" y="0"/>
                  </a:moveTo>
                  <a:cubicBezTo>
                    <a:pt x="1386" y="0"/>
                    <a:pt x="1002" y="247"/>
                    <a:pt x="485" y="776"/>
                  </a:cubicBezTo>
                  <a:cubicBezTo>
                    <a:pt x="916" y="848"/>
                    <a:pt x="1311" y="1027"/>
                    <a:pt x="1293" y="1476"/>
                  </a:cubicBezTo>
                  <a:lnTo>
                    <a:pt x="0" y="1601"/>
                  </a:lnTo>
                  <a:cubicBezTo>
                    <a:pt x="18" y="1907"/>
                    <a:pt x="72" y="2212"/>
                    <a:pt x="162" y="2517"/>
                  </a:cubicBezTo>
                  <a:cubicBezTo>
                    <a:pt x="251" y="2664"/>
                    <a:pt x="394" y="2715"/>
                    <a:pt x="567" y="2715"/>
                  </a:cubicBezTo>
                  <a:cubicBezTo>
                    <a:pt x="963" y="2715"/>
                    <a:pt x="1521" y="2446"/>
                    <a:pt x="1971" y="2446"/>
                  </a:cubicBezTo>
                  <a:cubicBezTo>
                    <a:pt x="2310" y="2446"/>
                    <a:pt x="2588" y="2597"/>
                    <a:pt x="2692" y="3127"/>
                  </a:cubicBezTo>
                  <a:cubicBezTo>
                    <a:pt x="3009" y="2527"/>
                    <a:pt x="3504" y="2358"/>
                    <a:pt x="4050" y="2358"/>
                  </a:cubicBezTo>
                  <a:cubicBezTo>
                    <a:pt x="4402" y="2358"/>
                    <a:pt x="4774" y="2428"/>
                    <a:pt x="5133" y="2499"/>
                  </a:cubicBezTo>
                  <a:cubicBezTo>
                    <a:pt x="5582" y="1207"/>
                    <a:pt x="4039" y="650"/>
                    <a:pt x="2962" y="255"/>
                  </a:cubicBezTo>
                  <a:cubicBezTo>
                    <a:pt x="2526" y="88"/>
                    <a:pt x="2186" y="0"/>
                    <a:pt x="1887"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69" name="Google Shape;869;p76"/>
            <p:cNvSpPr/>
            <p:nvPr/>
          </p:nvSpPr>
          <p:spPr>
            <a:xfrm>
              <a:off x="2457825" y="4661025"/>
              <a:ext cx="58800" cy="42200"/>
            </a:xfrm>
            <a:custGeom>
              <a:rect b="b" l="l" r="r" t="t"/>
              <a:pathLst>
                <a:path extrusionOk="0" h="1688" w="2352">
                  <a:moveTo>
                    <a:pt x="1060" y="1"/>
                  </a:moveTo>
                  <a:lnTo>
                    <a:pt x="1" y="719"/>
                  </a:lnTo>
                  <a:lnTo>
                    <a:pt x="898" y="1688"/>
                  </a:lnTo>
                  <a:lnTo>
                    <a:pt x="2352" y="144"/>
                  </a:lnTo>
                  <a:lnTo>
                    <a:pt x="1060"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0" name="Google Shape;870;p76"/>
            <p:cNvSpPr/>
            <p:nvPr/>
          </p:nvSpPr>
          <p:spPr>
            <a:xfrm>
              <a:off x="2489250" y="4650250"/>
              <a:ext cx="65075" cy="58825"/>
            </a:xfrm>
            <a:custGeom>
              <a:rect b="b" l="l" r="r" t="t"/>
              <a:pathLst>
                <a:path extrusionOk="0" h="2353" w="2603">
                  <a:moveTo>
                    <a:pt x="1346" y="1"/>
                  </a:moveTo>
                  <a:cubicBezTo>
                    <a:pt x="1221" y="360"/>
                    <a:pt x="1113" y="701"/>
                    <a:pt x="1005" y="1060"/>
                  </a:cubicBezTo>
                  <a:cubicBezTo>
                    <a:pt x="556" y="1455"/>
                    <a:pt x="0" y="1706"/>
                    <a:pt x="323" y="2352"/>
                  </a:cubicBezTo>
                  <a:cubicBezTo>
                    <a:pt x="1418" y="1939"/>
                    <a:pt x="1903" y="1760"/>
                    <a:pt x="2603" y="862"/>
                  </a:cubicBezTo>
                  <a:lnTo>
                    <a:pt x="1346" y="1"/>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1" name="Google Shape;871;p76"/>
            <p:cNvSpPr/>
            <p:nvPr/>
          </p:nvSpPr>
          <p:spPr>
            <a:xfrm>
              <a:off x="3188775" y="1694575"/>
              <a:ext cx="192050" cy="122500"/>
            </a:xfrm>
            <a:custGeom>
              <a:rect b="b" l="l" r="r" t="t"/>
              <a:pathLst>
                <a:path extrusionOk="0" h="4900" w="7682">
                  <a:moveTo>
                    <a:pt x="2027" y="1"/>
                  </a:moveTo>
                  <a:cubicBezTo>
                    <a:pt x="1415" y="1"/>
                    <a:pt x="353" y="603"/>
                    <a:pt x="215" y="1154"/>
                  </a:cubicBezTo>
                  <a:cubicBezTo>
                    <a:pt x="0" y="2177"/>
                    <a:pt x="1687" y="1638"/>
                    <a:pt x="897" y="2428"/>
                  </a:cubicBezTo>
                  <a:cubicBezTo>
                    <a:pt x="503" y="2841"/>
                    <a:pt x="969" y="3074"/>
                    <a:pt x="1364" y="3092"/>
                  </a:cubicBezTo>
                  <a:cubicBezTo>
                    <a:pt x="2010" y="3146"/>
                    <a:pt x="1777" y="3541"/>
                    <a:pt x="1777" y="4133"/>
                  </a:cubicBezTo>
                  <a:cubicBezTo>
                    <a:pt x="2422" y="4253"/>
                    <a:pt x="3718" y="4899"/>
                    <a:pt x="4546" y="4899"/>
                  </a:cubicBezTo>
                  <a:cubicBezTo>
                    <a:pt x="4709" y="4899"/>
                    <a:pt x="4854" y="4874"/>
                    <a:pt x="4972" y="4815"/>
                  </a:cubicBezTo>
                  <a:cubicBezTo>
                    <a:pt x="6048" y="4277"/>
                    <a:pt x="7628" y="3469"/>
                    <a:pt x="7664" y="2069"/>
                  </a:cubicBezTo>
                  <a:cubicBezTo>
                    <a:pt x="7682" y="1136"/>
                    <a:pt x="7413" y="1082"/>
                    <a:pt x="6677" y="472"/>
                  </a:cubicBezTo>
                  <a:cubicBezTo>
                    <a:pt x="6430" y="264"/>
                    <a:pt x="6281" y="187"/>
                    <a:pt x="6179" y="187"/>
                  </a:cubicBezTo>
                  <a:cubicBezTo>
                    <a:pt x="5912" y="187"/>
                    <a:pt x="5977" y="722"/>
                    <a:pt x="5456" y="813"/>
                  </a:cubicBezTo>
                  <a:cubicBezTo>
                    <a:pt x="5426" y="817"/>
                    <a:pt x="5397" y="820"/>
                    <a:pt x="5369" y="820"/>
                  </a:cubicBezTo>
                  <a:cubicBezTo>
                    <a:pt x="4945" y="820"/>
                    <a:pt x="4818" y="297"/>
                    <a:pt x="4299" y="297"/>
                  </a:cubicBezTo>
                  <a:cubicBezTo>
                    <a:pt x="4212" y="297"/>
                    <a:pt x="4114" y="312"/>
                    <a:pt x="4002" y="346"/>
                  </a:cubicBezTo>
                  <a:cubicBezTo>
                    <a:pt x="3572" y="454"/>
                    <a:pt x="3015" y="1154"/>
                    <a:pt x="2728" y="1495"/>
                  </a:cubicBezTo>
                  <a:cubicBezTo>
                    <a:pt x="2638" y="795"/>
                    <a:pt x="3231" y="597"/>
                    <a:pt x="2297" y="59"/>
                  </a:cubicBezTo>
                  <a:cubicBezTo>
                    <a:pt x="2226" y="19"/>
                    <a:pt x="2133" y="1"/>
                    <a:pt x="2027"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2" name="Google Shape;872;p76"/>
            <p:cNvSpPr/>
            <p:nvPr/>
          </p:nvSpPr>
          <p:spPr>
            <a:xfrm>
              <a:off x="3762200" y="1208300"/>
              <a:ext cx="153475" cy="134175"/>
            </a:xfrm>
            <a:custGeom>
              <a:rect b="b" l="l" r="r" t="t"/>
              <a:pathLst>
                <a:path extrusionOk="0" h="5367" w="6139">
                  <a:moveTo>
                    <a:pt x="4039" y="0"/>
                  </a:moveTo>
                  <a:lnTo>
                    <a:pt x="4039" y="0"/>
                  </a:lnTo>
                  <a:cubicBezTo>
                    <a:pt x="4039" y="1"/>
                    <a:pt x="4039" y="1"/>
                    <a:pt x="4040" y="1"/>
                  </a:cubicBezTo>
                  <a:lnTo>
                    <a:pt x="4040" y="1"/>
                  </a:lnTo>
                  <a:cubicBezTo>
                    <a:pt x="4039" y="1"/>
                    <a:pt x="4039" y="1"/>
                    <a:pt x="4039" y="0"/>
                  </a:cubicBezTo>
                  <a:close/>
                  <a:moveTo>
                    <a:pt x="575" y="575"/>
                  </a:moveTo>
                  <a:cubicBezTo>
                    <a:pt x="575" y="575"/>
                    <a:pt x="575" y="575"/>
                    <a:pt x="575" y="575"/>
                  </a:cubicBezTo>
                  <a:lnTo>
                    <a:pt x="575" y="575"/>
                  </a:lnTo>
                  <a:cubicBezTo>
                    <a:pt x="575" y="575"/>
                    <a:pt x="575" y="575"/>
                    <a:pt x="575" y="575"/>
                  </a:cubicBezTo>
                  <a:close/>
                  <a:moveTo>
                    <a:pt x="4040" y="1"/>
                  </a:moveTo>
                  <a:cubicBezTo>
                    <a:pt x="4076" y="53"/>
                    <a:pt x="1284" y="604"/>
                    <a:pt x="686" y="604"/>
                  </a:cubicBezTo>
                  <a:cubicBezTo>
                    <a:pt x="610" y="604"/>
                    <a:pt x="569" y="595"/>
                    <a:pt x="575" y="575"/>
                  </a:cubicBezTo>
                  <a:lnTo>
                    <a:pt x="575" y="575"/>
                  </a:lnTo>
                  <a:cubicBezTo>
                    <a:pt x="413" y="1131"/>
                    <a:pt x="1" y="1777"/>
                    <a:pt x="467" y="2190"/>
                  </a:cubicBezTo>
                  <a:cubicBezTo>
                    <a:pt x="897" y="2576"/>
                    <a:pt x="1278" y="3132"/>
                    <a:pt x="1833" y="3132"/>
                  </a:cubicBezTo>
                  <a:cubicBezTo>
                    <a:pt x="1949" y="3132"/>
                    <a:pt x="2074" y="3108"/>
                    <a:pt x="2208" y="3052"/>
                  </a:cubicBezTo>
                  <a:lnTo>
                    <a:pt x="2854" y="1921"/>
                  </a:lnTo>
                  <a:lnTo>
                    <a:pt x="2854" y="1921"/>
                  </a:lnTo>
                  <a:cubicBezTo>
                    <a:pt x="3267" y="2208"/>
                    <a:pt x="2747" y="2998"/>
                    <a:pt x="2657" y="3536"/>
                  </a:cubicBezTo>
                  <a:cubicBezTo>
                    <a:pt x="2513" y="4380"/>
                    <a:pt x="2800" y="4631"/>
                    <a:pt x="3267" y="5367"/>
                  </a:cubicBezTo>
                  <a:cubicBezTo>
                    <a:pt x="3895" y="4272"/>
                    <a:pt x="4595" y="3213"/>
                    <a:pt x="5385" y="2208"/>
                  </a:cubicBezTo>
                  <a:cubicBezTo>
                    <a:pt x="5995" y="1472"/>
                    <a:pt x="6139" y="1562"/>
                    <a:pt x="5421" y="916"/>
                  </a:cubicBezTo>
                  <a:cubicBezTo>
                    <a:pt x="4972" y="539"/>
                    <a:pt x="4488" y="449"/>
                    <a:pt x="404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3" name="Google Shape;873;p76"/>
            <p:cNvSpPr/>
            <p:nvPr/>
          </p:nvSpPr>
          <p:spPr>
            <a:xfrm>
              <a:off x="3852025" y="1163150"/>
              <a:ext cx="161925" cy="80800"/>
            </a:xfrm>
            <a:custGeom>
              <a:rect b="b" l="l" r="r" t="t"/>
              <a:pathLst>
                <a:path extrusionOk="0" h="3232" w="6477">
                  <a:moveTo>
                    <a:pt x="1819" y="1"/>
                  </a:moveTo>
                  <a:cubicBezTo>
                    <a:pt x="1407" y="1"/>
                    <a:pt x="1037" y="405"/>
                    <a:pt x="787" y="640"/>
                  </a:cubicBezTo>
                  <a:cubicBezTo>
                    <a:pt x="1" y="1409"/>
                    <a:pt x="649" y="2299"/>
                    <a:pt x="1627" y="2299"/>
                  </a:cubicBezTo>
                  <a:cubicBezTo>
                    <a:pt x="1721" y="2299"/>
                    <a:pt x="1818" y="2290"/>
                    <a:pt x="1918" y="2273"/>
                  </a:cubicBezTo>
                  <a:cubicBezTo>
                    <a:pt x="2340" y="2951"/>
                    <a:pt x="2870" y="3231"/>
                    <a:pt x="3428" y="3231"/>
                  </a:cubicBezTo>
                  <a:cubicBezTo>
                    <a:pt x="4008" y="3231"/>
                    <a:pt x="4617" y="2928"/>
                    <a:pt x="5166" y="2453"/>
                  </a:cubicBezTo>
                  <a:cubicBezTo>
                    <a:pt x="5848" y="1878"/>
                    <a:pt x="6476" y="1645"/>
                    <a:pt x="5723" y="765"/>
                  </a:cubicBezTo>
                  <a:cubicBezTo>
                    <a:pt x="5443" y="427"/>
                    <a:pt x="5076" y="209"/>
                    <a:pt x="4727" y="209"/>
                  </a:cubicBezTo>
                  <a:cubicBezTo>
                    <a:pt x="4448" y="209"/>
                    <a:pt x="4181" y="349"/>
                    <a:pt x="3982" y="676"/>
                  </a:cubicBezTo>
                  <a:cubicBezTo>
                    <a:pt x="3832" y="319"/>
                    <a:pt x="3634" y="178"/>
                    <a:pt x="3433" y="178"/>
                  </a:cubicBezTo>
                  <a:cubicBezTo>
                    <a:pt x="3078" y="178"/>
                    <a:pt x="2714" y="619"/>
                    <a:pt x="2600" y="1089"/>
                  </a:cubicBezTo>
                  <a:cubicBezTo>
                    <a:pt x="2330" y="909"/>
                    <a:pt x="2187" y="119"/>
                    <a:pt x="2097" y="66"/>
                  </a:cubicBezTo>
                  <a:cubicBezTo>
                    <a:pt x="2003" y="20"/>
                    <a:pt x="1910" y="1"/>
                    <a:pt x="1819"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4" name="Google Shape;874;p76"/>
            <p:cNvSpPr/>
            <p:nvPr/>
          </p:nvSpPr>
          <p:spPr>
            <a:xfrm>
              <a:off x="3898150" y="1258675"/>
              <a:ext cx="73175" cy="55300"/>
            </a:xfrm>
            <a:custGeom>
              <a:rect b="b" l="l" r="r" t="t"/>
              <a:pathLst>
                <a:path extrusionOk="0" h="2212" w="2927">
                  <a:moveTo>
                    <a:pt x="1830" y="0"/>
                  </a:moveTo>
                  <a:cubicBezTo>
                    <a:pt x="1452" y="0"/>
                    <a:pt x="1054" y="444"/>
                    <a:pt x="773" y="714"/>
                  </a:cubicBezTo>
                  <a:cubicBezTo>
                    <a:pt x="19" y="1090"/>
                    <a:pt x="1" y="1252"/>
                    <a:pt x="378" y="1898"/>
                  </a:cubicBezTo>
                  <a:cubicBezTo>
                    <a:pt x="506" y="2129"/>
                    <a:pt x="706" y="2211"/>
                    <a:pt x="929" y="2211"/>
                  </a:cubicBezTo>
                  <a:cubicBezTo>
                    <a:pt x="1332" y="2211"/>
                    <a:pt x="1812" y="1947"/>
                    <a:pt x="2101" y="1808"/>
                  </a:cubicBezTo>
                  <a:cubicBezTo>
                    <a:pt x="2926" y="1431"/>
                    <a:pt x="2693" y="929"/>
                    <a:pt x="2334" y="355"/>
                  </a:cubicBezTo>
                  <a:cubicBezTo>
                    <a:pt x="2180" y="97"/>
                    <a:pt x="2007" y="0"/>
                    <a:pt x="1830"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5" name="Google Shape;875;p76"/>
            <p:cNvSpPr/>
            <p:nvPr/>
          </p:nvSpPr>
          <p:spPr>
            <a:xfrm>
              <a:off x="4256225" y="1107000"/>
              <a:ext cx="89300" cy="65875"/>
            </a:xfrm>
            <a:custGeom>
              <a:rect b="b" l="l" r="r" t="t"/>
              <a:pathLst>
                <a:path extrusionOk="0" h="2635" w="3572">
                  <a:moveTo>
                    <a:pt x="2892" y="1"/>
                  </a:moveTo>
                  <a:cubicBezTo>
                    <a:pt x="2692" y="1"/>
                    <a:pt x="2504" y="77"/>
                    <a:pt x="2280" y="230"/>
                  </a:cubicBezTo>
                  <a:cubicBezTo>
                    <a:pt x="1885" y="517"/>
                    <a:pt x="1221" y="373"/>
                    <a:pt x="969" y="678"/>
                  </a:cubicBezTo>
                  <a:cubicBezTo>
                    <a:pt x="0" y="1845"/>
                    <a:pt x="934" y="2635"/>
                    <a:pt x="2136" y="2635"/>
                  </a:cubicBezTo>
                  <a:cubicBezTo>
                    <a:pt x="2423" y="2455"/>
                    <a:pt x="3141" y="2186"/>
                    <a:pt x="3141" y="1845"/>
                  </a:cubicBezTo>
                  <a:cubicBezTo>
                    <a:pt x="3141" y="1181"/>
                    <a:pt x="3177" y="786"/>
                    <a:pt x="3572" y="230"/>
                  </a:cubicBezTo>
                  <a:cubicBezTo>
                    <a:pt x="3303" y="77"/>
                    <a:pt x="3092" y="1"/>
                    <a:pt x="2892"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6" name="Google Shape;876;p76"/>
            <p:cNvSpPr/>
            <p:nvPr/>
          </p:nvSpPr>
          <p:spPr>
            <a:xfrm>
              <a:off x="4348650" y="1082175"/>
              <a:ext cx="87525" cy="44925"/>
            </a:xfrm>
            <a:custGeom>
              <a:rect b="b" l="l" r="r" t="t"/>
              <a:pathLst>
                <a:path extrusionOk="0" h="1797" w="3501">
                  <a:moveTo>
                    <a:pt x="1478" y="0"/>
                  </a:moveTo>
                  <a:cubicBezTo>
                    <a:pt x="1470" y="0"/>
                    <a:pt x="1463" y="1"/>
                    <a:pt x="1454" y="2"/>
                  </a:cubicBezTo>
                  <a:cubicBezTo>
                    <a:pt x="0" y="283"/>
                    <a:pt x="783" y="1796"/>
                    <a:pt x="1980" y="1796"/>
                  </a:cubicBezTo>
                  <a:cubicBezTo>
                    <a:pt x="2084" y="1796"/>
                    <a:pt x="2190" y="1785"/>
                    <a:pt x="2298" y="1761"/>
                  </a:cubicBezTo>
                  <a:cubicBezTo>
                    <a:pt x="2549" y="1528"/>
                    <a:pt x="3500" y="738"/>
                    <a:pt x="3016" y="253"/>
                  </a:cubicBezTo>
                  <a:cubicBezTo>
                    <a:pt x="2972" y="215"/>
                    <a:pt x="2885" y="200"/>
                    <a:pt x="2779" y="200"/>
                  </a:cubicBezTo>
                  <a:cubicBezTo>
                    <a:pt x="2534" y="200"/>
                    <a:pt x="2190" y="280"/>
                    <a:pt x="2065" y="343"/>
                  </a:cubicBezTo>
                  <a:cubicBezTo>
                    <a:pt x="2015" y="364"/>
                    <a:pt x="1973" y="373"/>
                    <a:pt x="1935" y="373"/>
                  </a:cubicBezTo>
                  <a:cubicBezTo>
                    <a:pt x="1697" y="373"/>
                    <a:pt x="1674" y="0"/>
                    <a:pt x="147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7" name="Google Shape;877;p76"/>
            <p:cNvSpPr/>
            <p:nvPr/>
          </p:nvSpPr>
          <p:spPr>
            <a:xfrm>
              <a:off x="4441075" y="1085125"/>
              <a:ext cx="60600" cy="38900"/>
            </a:xfrm>
            <a:custGeom>
              <a:rect b="b" l="l" r="r" t="t"/>
              <a:pathLst>
                <a:path extrusionOk="0" h="1556" w="2424">
                  <a:moveTo>
                    <a:pt x="1225" y="0"/>
                  </a:moveTo>
                  <a:cubicBezTo>
                    <a:pt x="794" y="0"/>
                    <a:pt x="331" y="234"/>
                    <a:pt x="1" y="369"/>
                  </a:cubicBezTo>
                  <a:cubicBezTo>
                    <a:pt x="338" y="1091"/>
                    <a:pt x="388" y="1555"/>
                    <a:pt x="1114" y="1555"/>
                  </a:cubicBezTo>
                  <a:cubicBezTo>
                    <a:pt x="1200" y="1555"/>
                    <a:pt x="1295" y="1549"/>
                    <a:pt x="1401" y="1535"/>
                  </a:cubicBezTo>
                  <a:cubicBezTo>
                    <a:pt x="2137" y="1481"/>
                    <a:pt x="2424" y="710"/>
                    <a:pt x="1796" y="189"/>
                  </a:cubicBezTo>
                  <a:cubicBezTo>
                    <a:pt x="1624" y="52"/>
                    <a:pt x="1428" y="0"/>
                    <a:pt x="1225"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8" name="Google Shape;878;p76"/>
            <p:cNvSpPr/>
            <p:nvPr/>
          </p:nvSpPr>
          <p:spPr>
            <a:xfrm>
              <a:off x="4481550" y="1064550"/>
              <a:ext cx="73975" cy="56725"/>
            </a:xfrm>
            <a:custGeom>
              <a:rect b="b" l="l" r="r" t="t"/>
              <a:pathLst>
                <a:path extrusionOk="0" h="2269" w="2959">
                  <a:moveTo>
                    <a:pt x="1172" y="0"/>
                  </a:moveTo>
                  <a:cubicBezTo>
                    <a:pt x="0" y="0"/>
                    <a:pt x="627" y="1387"/>
                    <a:pt x="823" y="2269"/>
                  </a:cubicBezTo>
                  <a:cubicBezTo>
                    <a:pt x="1146" y="1999"/>
                    <a:pt x="2959" y="294"/>
                    <a:pt x="1577" y="43"/>
                  </a:cubicBezTo>
                  <a:cubicBezTo>
                    <a:pt x="1423" y="14"/>
                    <a:pt x="1289" y="0"/>
                    <a:pt x="117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79" name="Google Shape;879;p76"/>
            <p:cNvSpPr/>
            <p:nvPr/>
          </p:nvSpPr>
          <p:spPr>
            <a:xfrm>
              <a:off x="4435700" y="1203375"/>
              <a:ext cx="197900" cy="197900"/>
            </a:xfrm>
            <a:custGeom>
              <a:rect b="b" l="l" r="r" t="t"/>
              <a:pathLst>
                <a:path extrusionOk="0" h="7916" w="7916">
                  <a:moveTo>
                    <a:pt x="6444" y="0"/>
                  </a:moveTo>
                  <a:cubicBezTo>
                    <a:pt x="6282" y="2441"/>
                    <a:pt x="3949" y="1472"/>
                    <a:pt x="2585" y="2477"/>
                  </a:cubicBezTo>
                  <a:cubicBezTo>
                    <a:pt x="1975" y="2908"/>
                    <a:pt x="1490" y="4272"/>
                    <a:pt x="1113" y="4918"/>
                  </a:cubicBezTo>
                  <a:cubicBezTo>
                    <a:pt x="665" y="5654"/>
                    <a:pt x="288" y="6443"/>
                    <a:pt x="0" y="7269"/>
                  </a:cubicBezTo>
                  <a:lnTo>
                    <a:pt x="2513" y="7915"/>
                  </a:lnTo>
                  <a:cubicBezTo>
                    <a:pt x="2639" y="7413"/>
                    <a:pt x="2747" y="6946"/>
                    <a:pt x="2872" y="6461"/>
                  </a:cubicBezTo>
                  <a:cubicBezTo>
                    <a:pt x="3088" y="5797"/>
                    <a:pt x="3159" y="4756"/>
                    <a:pt x="3770" y="4433"/>
                  </a:cubicBezTo>
                  <a:cubicBezTo>
                    <a:pt x="4667" y="3967"/>
                    <a:pt x="5511" y="3428"/>
                    <a:pt x="6300" y="2800"/>
                  </a:cubicBezTo>
                  <a:cubicBezTo>
                    <a:pt x="6803" y="2405"/>
                    <a:pt x="7916" y="2549"/>
                    <a:pt x="7916" y="1992"/>
                  </a:cubicBezTo>
                  <a:cubicBezTo>
                    <a:pt x="7916" y="449"/>
                    <a:pt x="7880" y="556"/>
                    <a:pt x="644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0" name="Google Shape;880;p76"/>
            <p:cNvSpPr/>
            <p:nvPr/>
          </p:nvSpPr>
          <p:spPr>
            <a:xfrm>
              <a:off x="4400250" y="1396300"/>
              <a:ext cx="123425" cy="108875"/>
            </a:xfrm>
            <a:custGeom>
              <a:rect b="b" l="l" r="r" t="t"/>
              <a:pathLst>
                <a:path extrusionOk="0" h="4355" w="4937">
                  <a:moveTo>
                    <a:pt x="1095" y="1"/>
                  </a:moveTo>
                  <a:lnTo>
                    <a:pt x="1095" y="1"/>
                  </a:lnTo>
                  <a:cubicBezTo>
                    <a:pt x="1167" y="988"/>
                    <a:pt x="1508" y="1580"/>
                    <a:pt x="324" y="1724"/>
                  </a:cubicBezTo>
                  <a:cubicBezTo>
                    <a:pt x="1" y="3070"/>
                    <a:pt x="1060" y="3518"/>
                    <a:pt x="2118" y="3518"/>
                  </a:cubicBezTo>
                  <a:cubicBezTo>
                    <a:pt x="2625" y="3518"/>
                    <a:pt x="3216" y="4355"/>
                    <a:pt x="3742" y="4355"/>
                  </a:cubicBezTo>
                  <a:cubicBezTo>
                    <a:pt x="3943" y="4355"/>
                    <a:pt x="4134" y="4233"/>
                    <a:pt x="4308" y="3895"/>
                  </a:cubicBezTo>
                  <a:cubicBezTo>
                    <a:pt x="4936" y="2693"/>
                    <a:pt x="3644" y="2711"/>
                    <a:pt x="3303" y="1562"/>
                  </a:cubicBezTo>
                  <a:cubicBezTo>
                    <a:pt x="2854" y="1"/>
                    <a:pt x="2729" y="180"/>
                    <a:pt x="1095"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1" name="Google Shape;881;p76"/>
            <p:cNvSpPr/>
            <p:nvPr/>
          </p:nvSpPr>
          <p:spPr>
            <a:xfrm>
              <a:off x="4898750" y="934975"/>
              <a:ext cx="94250" cy="61675"/>
            </a:xfrm>
            <a:custGeom>
              <a:rect b="b" l="l" r="r" t="t"/>
              <a:pathLst>
                <a:path extrusionOk="0" h="2467" w="3770">
                  <a:moveTo>
                    <a:pt x="2264" y="0"/>
                  </a:moveTo>
                  <a:cubicBezTo>
                    <a:pt x="2002" y="0"/>
                    <a:pt x="1783" y="130"/>
                    <a:pt x="1670" y="488"/>
                  </a:cubicBezTo>
                  <a:cubicBezTo>
                    <a:pt x="1580" y="811"/>
                    <a:pt x="1006" y="1026"/>
                    <a:pt x="701" y="1134"/>
                  </a:cubicBezTo>
                  <a:cubicBezTo>
                    <a:pt x="1" y="1367"/>
                    <a:pt x="109" y="1583"/>
                    <a:pt x="1" y="2301"/>
                  </a:cubicBezTo>
                  <a:cubicBezTo>
                    <a:pt x="266" y="2326"/>
                    <a:pt x="922" y="2466"/>
                    <a:pt x="1388" y="2466"/>
                  </a:cubicBezTo>
                  <a:cubicBezTo>
                    <a:pt x="1584" y="2466"/>
                    <a:pt x="1746" y="2441"/>
                    <a:pt x="1832" y="2372"/>
                  </a:cubicBezTo>
                  <a:lnTo>
                    <a:pt x="3770" y="703"/>
                  </a:lnTo>
                  <a:cubicBezTo>
                    <a:pt x="3385" y="446"/>
                    <a:pt x="2750" y="0"/>
                    <a:pt x="226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2" name="Google Shape;882;p76"/>
            <p:cNvSpPr/>
            <p:nvPr/>
          </p:nvSpPr>
          <p:spPr>
            <a:xfrm>
              <a:off x="4953950" y="952500"/>
              <a:ext cx="108150" cy="79100"/>
            </a:xfrm>
            <a:custGeom>
              <a:rect b="b" l="l" r="r" t="t"/>
              <a:pathLst>
                <a:path extrusionOk="0" h="3164" w="4326">
                  <a:moveTo>
                    <a:pt x="2893" y="0"/>
                  </a:moveTo>
                  <a:cubicBezTo>
                    <a:pt x="2782" y="0"/>
                    <a:pt x="2693" y="26"/>
                    <a:pt x="2657" y="92"/>
                  </a:cubicBezTo>
                  <a:cubicBezTo>
                    <a:pt x="2442" y="547"/>
                    <a:pt x="2355" y="624"/>
                    <a:pt x="2250" y="624"/>
                  </a:cubicBezTo>
                  <a:cubicBezTo>
                    <a:pt x="2195" y="624"/>
                    <a:pt x="2136" y="604"/>
                    <a:pt x="2053" y="604"/>
                  </a:cubicBezTo>
                  <a:cubicBezTo>
                    <a:pt x="1959" y="604"/>
                    <a:pt x="1835" y="629"/>
                    <a:pt x="1652" y="738"/>
                  </a:cubicBezTo>
                  <a:cubicBezTo>
                    <a:pt x="539" y="1420"/>
                    <a:pt x="341" y="1923"/>
                    <a:pt x="0" y="3143"/>
                  </a:cubicBezTo>
                  <a:cubicBezTo>
                    <a:pt x="215" y="3143"/>
                    <a:pt x="428" y="3164"/>
                    <a:pt x="624" y="3164"/>
                  </a:cubicBezTo>
                  <a:cubicBezTo>
                    <a:pt x="1034" y="3164"/>
                    <a:pt x="1369" y="3073"/>
                    <a:pt x="1490" y="2515"/>
                  </a:cubicBezTo>
                  <a:cubicBezTo>
                    <a:pt x="1940" y="2838"/>
                    <a:pt x="2262" y="3049"/>
                    <a:pt x="2605" y="3049"/>
                  </a:cubicBezTo>
                  <a:cubicBezTo>
                    <a:pt x="2890" y="3049"/>
                    <a:pt x="3190" y="2902"/>
                    <a:pt x="3590" y="2551"/>
                  </a:cubicBezTo>
                  <a:cubicBezTo>
                    <a:pt x="4128" y="2102"/>
                    <a:pt x="4326" y="2120"/>
                    <a:pt x="4128" y="1456"/>
                  </a:cubicBezTo>
                  <a:cubicBezTo>
                    <a:pt x="4021" y="1115"/>
                    <a:pt x="3841" y="415"/>
                    <a:pt x="3554" y="200"/>
                  </a:cubicBezTo>
                  <a:cubicBezTo>
                    <a:pt x="3423" y="104"/>
                    <a:pt x="3115" y="0"/>
                    <a:pt x="2893"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3" name="Google Shape;883;p76"/>
            <p:cNvSpPr/>
            <p:nvPr/>
          </p:nvSpPr>
          <p:spPr>
            <a:xfrm>
              <a:off x="5055800" y="966900"/>
              <a:ext cx="81700" cy="88425"/>
            </a:xfrm>
            <a:custGeom>
              <a:rect b="b" l="l" r="r" t="t"/>
              <a:pathLst>
                <a:path extrusionOk="0" h="3537" w="3268">
                  <a:moveTo>
                    <a:pt x="1" y="0"/>
                  </a:moveTo>
                  <a:lnTo>
                    <a:pt x="1" y="0"/>
                  </a:lnTo>
                  <a:cubicBezTo>
                    <a:pt x="306" y="1203"/>
                    <a:pt x="701" y="2388"/>
                    <a:pt x="1185" y="3536"/>
                  </a:cubicBezTo>
                  <a:cubicBezTo>
                    <a:pt x="1383" y="3177"/>
                    <a:pt x="1724" y="2190"/>
                    <a:pt x="2118" y="2118"/>
                  </a:cubicBezTo>
                  <a:cubicBezTo>
                    <a:pt x="3159" y="1885"/>
                    <a:pt x="3267" y="2047"/>
                    <a:pt x="3267" y="970"/>
                  </a:cubicBezTo>
                  <a:cubicBezTo>
                    <a:pt x="3267" y="51"/>
                    <a:pt x="1579" y="5"/>
                    <a:pt x="582" y="5"/>
                  </a:cubicBezTo>
                  <a:cubicBezTo>
                    <a:pt x="471" y="5"/>
                    <a:pt x="369" y="5"/>
                    <a:pt x="278" y="5"/>
                  </a:cubicBezTo>
                  <a:cubicBezTo>
                    <a:pt x="165" y="5"/>
                    <a:pt x="70" y="4"/>
                    <a:pt x="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4" name="Google Shape;884;p76"/>
            <p:cNvSpPr/>
            <p:nvPr/>
          </p:nvSpPr>
          <p:spPr>
            <a:xfrm>
              <a:off x="5657500" y="877450"/>
              <a:ext cx="172775" cy="124000"/>
            </a:xfrm>
            <a:custGeom>
              <a:rect b="b" l="l" r="r" t="t"/>
              <a:pathLst>
                <a:path extrusionOk="0" h="4960" w="6911">
                  <a:moveTo>
                    <a:pt x="5272" y="0"/>
                  </a:moveTo>
                  <a:cubicBezTo>
                    <a:pt x="5076" y="0"/>
                    <a:pt x="4850" y="100"/>
                    <a:pt x="4488" y="330"/>
                  </a:cubicBezTo>
                  <a:cubicBezTo>
                    <a:pt x="4284" y="456"/>
                    <a:pt x="4037" y="487"/>
                    <a:pt x="3776" y="487"/>
                  </a:cubicBezTo>
                  <a:cubicBezTo>
                    <a:pt x="3506" y="487"/>
                    <a:pt x="3222" y="453"/>
                    <a:pt x="2955" y="453"/>
                  </a:cubicBezTo>
                  <a:cubicBezTo>
                    <a:pt x="2705" y="453"/>
                    <a:pt x="2471" y="483"/>
                    <a:pt x="2280" y="599"/>
                  </a:cubicBezTo>
                  <a:cubicBezTo>
                    <a:pt x="2155" y="671"/>
                    <a:pt x="2406" y="1371"/>
                    <a:pt x="2280" y="1443"/>
                  </a:cubicBezTo>
                  <a:cubicBezTo>
                    <a:pt x="2194" y="1489"/>
                    <a:pt x="2050" y="1504"/>
                    <a:pt x="1889" y="1504"/>
                  </a:cubicBezTo>
                  <a:cubicBezTo>
                    <a:pt x="1614" y="1504"/>
                    <a:pt x="1290" y="1461"/>
                    <a:pt x="1132" y="1461"/>
                  </a:cubicBezTo>
                  <a:cubicBezTo>
                    <a:pt x="1" y="1479"/>
                    <a:pt x="396" y="2053"/>
                    <a:pt x="396" y="3094"/>
                  </a:cubicBezTo>
                  <a:cubicBezTo>
                    <a:pt x="396" y="3471"/>
                    <a:pt x="1688" y="4171"/>
                    <a:pt x="1957" y="4386"/>
                  </a:cubicBezTo>
                  <a:cubicBezTo>
                    <a:pt x="2459" y="4753"/>
                    <a:pt x="2665" y="4959"/>
                    <a:pt x="2891" y="4959"/>
                  </a:cubicBezTo>
                  <a:cubicBezTo>
                    <a:pt x="3085" y="4959"/>
                    <a:pt x="3293" y="4807"/>
                    <a:pt x="3716" y="4476"/>
                  </a:cubicBezTo>
                  <a:cubicBezTo>
                    <a:pt x="3555" y="3040"/>
                    <a:pt x="3788" y="3255"/>
                    <a:pt x="5170" y="2914"/>
                  </a:cubicBezTo>
                  <a:cubicBezTo>
                    <a:pt x="5008" y="2484"/>
                    <a:pt x="4739" y="2089"/>
                    <a:pt x="4416" y="1748"/>
                  </a:cubicBezTo>
                  <a:cubicBezTo>
                    <a:pt x="4490" y="1729"/>
                    <a:pt x="4557" y="1721"/>
                    <a:pt x="4620" y="1721"/>
                  </a:cubicBezTo>
                  <a:cubicBezTo>
                    <a:pt x="5119" y="1721"/>
                    <a:pt x="5296" y="2257"/>
                    <a:pt x="5750" y="2257"/>
                  </a:cubicBezTo>
                  <a:cubicBezTo>
                    <a:pt x="5833" y="2257"/>
                    <a:pt x="5926" y="2239"/>
                    <a:pt x="6031" y="2196"/>
                  </a:cubicBezTo>
                  <a:cubicBezTo>
                    <a:pt x="6588" y="1981"/>
                    <a:pt x="6911" y="1012"/>
                    <a:pt x="6372" y="635"/>
                  </a:cubicBezTo>
                  <a:cubicBezTo>
                    <a:pt x="5812" y="250"/>
                    <a:pt x="5581" y="0"/>
                    <a:pt x="527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5" name="Google Shape;885;p76"/>
            <p:cNvSpPr/>
            <p:nvPr/>
          </p:nvSpPr>
          <p:spPr>
            <a:xfrm>
              <a:off x="5825775" y="866225"/>
              <a:ext cx="102775" cy="57625"/>
            </a:xfrm>
            <a:custGeom>
              <a:rect b="b" l="l" r="r" t="t"/>
              <a:pathLst>
                <a:path extrusionOk="0" h="2305" w="4111">
                  <a:moveTo>
                    <a:pt x="2862" y="1"/>
                  </a:moveTo>
                  <a:cubicBezTo>
                    <a:pt x="2481" y="1"/>
                    <a:pt x="478" y="786"/>
                    <a:pt x="0" y="922"/>
                  </a:cubicBezTo>
                  <a:cubicBezTo>
                    <a:pt x="125" y="1154"/>
                    <a:pt x="568" y="2305"/>
                    <a:pt x="803" y="2305"/>
                  </a:cubicBezTo>
                  <a:cubicBezTo>
                    <a:pt x="804" y="2305"/>
                    <a:pt x="806" y="2305"/>
                    <a:pt x="808" y="2304"/>
                  </a:cubicBezTo>
                  <a:lnTo>
                    <a:pt x="3069" y="2053"/>
                  </a:lnTo>
                  <a:cubicBezTo>
                    <a:pt x="3734" y="1192"/>
                    <a:pt x="4110" y="510"/>
                    <a:pt x="2908" y="7"/>
                  </a:cubicBezTo>
                  <a:cubicBezTo>
                    <a:pt x="2897" y="3"/>
                    <a:pt x="2882" y="1"/>
                    <a:pt x="2862"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6" name="Google Shape;886;p76"/>
            <p:cNvSpPr/>
            <p:nvPr/>
          </p:nvSpPr>
          <p:spPr>
            <a:xfrm>
              <a:off x="5774175" y="980350"/>
              <a:ext cx="79450" cy="50300"/>
            </a:xfrm>
            <a:custGeom>
              <a:rect b="b" l="l" r="r" t="t"/>
              <a:pathLst>
                <a:path extrusionOk="0" h="2012" w="3178">
                  <a:moveTo>
                    <a:pt x="1113" y="1"/>
                  </a:moveTo>
                  <a:cubicBezTo>
                    <a:pt x="467" y="701"/>
                    <a:pt x="288" y="1096"/>
                    <a:pt x="0" y="2011"/>
                  </a:cubicBezTo>
                  <a:cubicBezTo>
                    <a:pt x="1293" y="1903"/>
                    <a:pt x="2028" y="1724"/>
                    <a:pt x="3177" y="1150"/>
                  </a:cubicBezTo>
                  <a:cubicBezTo>
                    <a:pt x="2441" y="414"/>
                    <a:pt x="2118" y="270"/>
                    <a:pt x="1113"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7" name="Google Shape;887;p76"/>
            <p:cNvSpPr/>
            <p:nvPr/>
          </p:nvSpPr>
          <p:spPr>
            <a:xfrm>
              <a:off x="6444525" y="833100"/>
              <a:ext cx="96525" cy="60225"/>
            </a:xfrm>
            <a:custGeom>
              <a:rect b="b" l="l" r="r" t="t"/>
              <a:pathLst>
                <a:path extrusionOk="0" h="2409" w="3861">
                  <a:moveTo>
                    <a:pt x="1669" y="0"/>
                  </a:moveTo>
                  <a:cubicBezTo>
                    <a:pt x="1277" y="0"/>
                    <a:pt x="901" y="139"/>
                    <a:pt x="665" y="489"/>
                  </a:cubicBezTo>
                  <a:cubicBezTo>
                    <a:pt x="1" y="1476"/>
                    <a:pt x="162" y="1422"/>
                    <a:pt x="862" y="2373"/>
                  </a:cubicBezTo>
                  <a:cubicBezTo>
                    <a:pt x="880" y="2397"/>
                    <a:pt x="915" y="2408"/>
                    <a:pt x="964" y="2408"/>
                  </a:cubicBezTo>
                  <a:cubicBezTo>
                    <a:pt x="1346" y="2408"/>
                    <a:pt x="2564" y="1729"/>
                    <a:pt x="2818" y="1601"/>
                  </a:cubicBezTo>
                  <a:cubicBezTo>
                    <a:pt x="3861" y="976"/>
                    <a:pt x="2709" y="0"/>
                    <a:pt x="166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8" name="Google Shape;888;p76"/>
            <p:cNvSpPr/>
            <p:nvPr/>
          </p:nvSpPr>
          <p:spPr>
            <a:xfrm>
              <a:off x="5316175" y="3140500"/>
              <a:ext cx="69900" cy="93725"/>
            </a:xfrm>
            <a:custGeom>
              <a:rect b="b" l="l" r="r" t="t"/>
              <a:pathLst>
                <a:path extrusionOk="0" h="3749" w="2796">
                  <a:moveTo>
                    <a:pt x="595" y="1"/>
                  </a:moveTo>
                  <a:cubicBezTo>
                    <a:pt x="417" y="1"/>
                    <a:pt x="308" y="126"/>
                    <a:pt x="336" y="463"/>
                  </a:cubicBezTo>
                  <a:cubicBezTo>
                    <a:pt x="372" y="822"/>
                    <a:pt x="516" y="1324"/>
                    <a:pt x="462" y="1683"/>
                  </a:cubicBezTo>
                  <a:cubicBezTo>
                    <a:pt x="457" y="1734"/>
                    <a:pt x="423" y="1749"/>
                    <a:pt x="375" y="1749"/>
                  </a:cubicBezTo>
                  <a:cubicBezTo>
                    <a:pt x="305" y="1749"/>
                    <a:pt x="204" y="1716"/>
                    <a:pt x="127" y="1716"/>
                  </a:cubicBezTo>
                  <a:cubicBezTo>
                    <a:pt x="53" y="1716"/>
                    <a:pt x="0" y="1746"/>
                    <a:pt x="13" y="1863"/>
                  </a:cubicBezTo>
                  <a:cubicBezTo>
                    <a:pt x="67" y="2168"/>
                    <a:pt x="121" y="2473"/>
                    <a:pt x="175" y="2778"/>
                  </a:cubicBezTo>
                  <a:cubicBezTo>
                    <a:pt x="286" y="3484"/>
                    <a:pt x="584" y="3748"/>
                    <a:pt x="987" y="3748"/>
                  </a:cubicBezTo>
                  <a:cubicBezTo>
                    <a:pt x="1300" y="3748"/>
                    <a:pt x="1677" y="3588"/>
                    <a:pt x="2077" y="3352"/>
                  </a:cubicBezTo>
                  <a:cubicBezTo>
                    <a:pt x="2795" y="2958"/>
                    <a:pt x="1970" y="1809"/>
                    <a:pt x="2203" y="1037"/>
                  </a:cubicBezTo>
                  <a:cubicBezTo>
                    <a:pt x="2085" y="932"/>
                    <a:pt x="1083" y="1"/>
                    <a:pt x="595"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89" name="Google Shape;889;p76"/>
            <p:cNvSpPr/>
            <p:nvPr/>
          </p:nvSpPr>
          <p:spPr>
            <a:xfrm>
              <a:off x="1828200" y="2818275"/>
              <a:ext cx="228075" cy="104450"/>
            </a:xfrm>
            <a:custGeom>
              <a:rect b="b" l="l" r="r" t="t"/>
              <a:pathLst>
                <a:path extrusionOk="0" h="4178" w="9123">
                  <a:moveTo>
                    <a:pt x="3027" y="1"/>
                  </a:moveTo>
                  <a:cubicBezTo>
                    <a:pt x="2179" y="1"/>
                    <a:pt x="737" y="194"/>
                    <a:pt x="400" y="716"/>
                  </a:cubicBezTo>
                  <a:cubicBezTo>
                    <a:pt x="1" y="1305"/>
                    <a:pt x="586" y="1517"/>
                    <a:pt x="1304" y="1517"/>
                  </a:cubicBezTo>
                  <a:cubicBezTo>
                    <a:pt x="1942" y="1517"/>
                    <a:pt x="2685" y="1349"/>
                    <a:pt x="2930" y="1129"/>
                  </a:cubicBezTo>
                  <a:cubicBezTo>
                    <a:pt x="3558" y="1937"/>
                    <a:pt x="5371" y="1524"/>
                    <a:pt x="5892" y="2834"/>
                  </a:cubicBezTo>
                  <a:cubicBezTo>
                    <a:pt x="5784" y="3121"/>
                    <a:pt x="5712" y="3427"/>
                    <a:pt x="5694" y="3732"/>
                  </a:cubicBezTo>
                  <a:cubicBezTo>
                    <a:pt x="5730" y="4073"/>
                    <a:pt x="6107" y="4019"/>
                    <a:pt x="6394" y="4109"/>
                  </a:cubicBezTo>
                  <a:cubicBezTo>
                    <a:pt x="6599" y="4156"/>
                    <a:pt x="6773" y="4178"/>
                    <a:pt x="6932" y="4178"/>
                  </a:cubicBezTo>
                  <a:cubicBezTo>
                    <a:pt x="7429" y="4178"/>
                    <a:pt x="7770" y="3968"/>
                    <a:pt x="8368" y="3696"/>
                  </a:cubicBezTo>
                  <a:lnTo>
                    <a:pt x="9122" y="2942"/>
                  </a:lnTo>
                  <a:cubicBezTo>
                    <a:pt x="7310" y="2009"/>
                    <a:pt x="5407" y="250"/>
                    <a:pt x="3397" y="17"/>
                  </a:cubicBezTo>
                  <a:cubicBezTo>
                    <a:pt x="3296" y="6"/>
                    <a:pt x="3170" y="1"/>
                    <a:pt x="3027"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0" name="Google Shape;890;p76"/>
            <p:cNvSpPr/>
            <p:nvPr/>
          </p:nvSpPr>
          <p:spPr>
            <a:xfrm>
              <a:off x="1971900" y="2770675"/>
              <a:ext cx="50275" cy="72700"/>
            </a:xfrm>
            <a:custGeom>
              <a:rect b="b" l="l" r="r" t="t"/>
              <a:pathLst>
                <a:path extrusionOk="0" h="2908" w="2011">
                  <a:moveTo>
                    <a:pt x="36" y="0"/>
                  </a:moveTo>
                  <a:cubicBezTo>
                    <a:pt x="36" y="377"/>
                    <a:pt x="18" y="736"/>
                    <a:pt x="0" y="1095"/>
                  </a:cubicBezTo>
                  <a:cubicBezTo>
                    <a:pt x="610" y="1579"/>
                    <a:pt x="880" y="2244"/>
                    <a:pt x="1346" y="2908"/>
                  </a:cubicBezTo>
                  <a:cubicBezTo>
                    <a:pt x="2010" y="2333"/>
                    <a:pt x="1759" y="1974"/>
                    <a:pt x="1490" y="1256"/>
                  </a:cubicBezTo>
                  <a:lnTo>
                    <a:pt x="1490" y="1256"/>
                  </a:lnTo>
                  <a:cubicBezTo>
                    <a:pt x="1338" y="1362"/>
                    <a:pt x="1110" y="1417"/>
                    <a:pt x="946" y="1540"/>
                  </a:cubicBezTo>
                  <a:lnTo>
                    <a:pt x="946" y="1540"/>
                  </a:lnTo>
                  <a:cubicBezTo>
                    <a:pt x="1571" y="914"/>
                    <a:pt x="812" y="35"/>
                    <a:pt x="36"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1" name="Google Shape;891;p76"/>
            <p:cNvSpPr/>
            <p:nvPr/>
          </p:nvSpPr>
          <p:spPr>
            <a:xfrm>
              <a:off x="2028875" y="2816050"/>
              <a:ext cx="40450" cy="38100"/>
            </a:xfrm>
            <a:custGeom>
              <a:rect b="b" l="l" r="r" t="t"/>
              <a:pathLst>
                <a:path extrusionOk="0" h="1524" w="1618">
                  <a:moveTo>
                    <a:pt x="235" y="1"/>
                  </a:moveTo>
                  <a:cubicBezTo>
                    <a:pt x="160" y="1"/>
                    <a:pt x="82" y="6"/>
                    <a:pt x="0" y="16"/>
                  </a:cubicBezTo>
                  <a:cubicBezTo>
                    <a:pt x="0" y="644"/>
                    <a:pt x="359" y="1039"/>
                    <a:pt x="700" y="1523"/>
                  </a:cubicBezTo>
                  <a:cubicBezTo>
                    <a:pt x="1618" y="840"/>
                    <a:pt x="1218" y="1"/>
                    <a:pt x="235"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2" name="Google Shape;892;p76"/>
            <p:cNvSpPr/>
            <p:nvPr/>
          </p:nvSpPr>
          <p:spPr>
            <a:xfrm>
              <a:off x="1984450" y="2723825"/>
              <a:ext cx="66425" cy="89500"/>
            </a:xfrm>
            <a:custGeom>
              <a:rect b="b" l="l" r="r" t="t"/>
              <a:pathLst>
                <a:path extrusionOk="0" h="3580" w="2657">
                  <a:moveTo>
                    <a:pt x="831" y="0"/>
                  </a:moveTo>
                  <a:cubicBezTo>
                    <a:pt x="503" y="0"/>
                    <a:pt x="225" y="234"/>
                    <a:pt x="1" y="600"/>
                  </a:cubicBezTo>
                  <a:cubicBezTo>
                    <a:pt x="980" y="652"/>
                    <a:pt x="477" y="1625"/>
                    <a:pt x="1413" y="1625"/>
                  </a:cubicBezTo>
                  <a:cubicBezTo>
                    <a:pt x="1438" y="1625"/>
                    <a:pt x="1464" y="1624"/>
                    <a:pt x="1490" y="1623"/>
                  </a:cubicBezTo>
                  <a:lnTo>
                    <a:pt x="1490" y="1623"/>
                  </a:lnTo>
                  <a:cubicBezTo>
                    <a:pt x="754" y="1802"/>
                    <a:pt x="1095" y="2305"/>
                    <a:pt x="1203" y="2897"/>
                  </a:cubicBezTo>
                  <a:cubicBezTo>
                    <a:pt x="1275" y="3238"/>
                    <a:pt x="2244" y="3453"/>
                    <a:pt x="2549" y="3579"/>
                  </a:cubicBezTo>
                  <a:cubicBezTo>
                    <a:pt x="2657" y="2915"/>
                    <a:pt x="2029" y="1856"/>
                    <a:pt x="1598" y="1569"/>
                  </a:cubicBezTo>
                  <a:cubicBezTo>
                    <a:pt x="1831" y="959"/>
                    <a:pt x="2280" y="438"/>
                    <a:pt x="1383" y="205"/>
                  </a:cubicBezTo>
                  <a:cubicBezTo>
                    <a:pt x="1186" y="64"/>
                    <a:pt x="1002" y="0"/>
                    <a:pt x="83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3" name="Google Shape;893;p76"/>
            <p:cNvSpPr/>
            <p:nvPr/>
          </p:nvSpPr>
          <p:spPr>
            <a:xfrm>
              <a:off x="1944650" y="2932700"/>
              <a:ext cx="60475" cy="33075"/>
            </a:xfrm>
            <a:custGeom>
              <a:rect b="b" l="l" r="r" t="t"/>
              <a:pathLst>
                <a:path extrusionOk="0" h="1323" w="2419">
                  <a:moveTo>
                    <a:pt x="734" y="0"/>
                  </a:moveTo>
                  <a:cubicBezTo>
                    <a:pt x="302" y="0"/>
                    <a:pt x="1" y="199"/>
                    <a:pt x="139" y="806"/>
                  </a:cubicBezTo>
                  <a:cubicBezTo>
                    <a:pt x="651" y="1127"/>
                    <a:pt x="1017" y="1323"/>
                    <a:pt x="1347" y="1323"/>
                  </a:cubicBezTo>
                  <a:cubicBezTo>
                    <a:pt x="1699" y="1323"/>
                    <a:pt x="2011" y="1101"/>
                    <a:pt x="2418" y="573"/>
                  </a:cubicBezTo>
                  <a:cubicBezTo>
                    <a:pt x="2120" y="357"/>
                    <a:pt x="1311" y="0"/>
                    <a:pt x="73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4" name="Google Shape;894;p76"/>
            <p:cNvSpPr/>
            <p:nvPr/>
          </p:nvSpPr>
          <p:spPr>
            <a:xfrm>
              <a:off x="1624400" y="3371025"/>
              <a:ext cx="52725" cy="55550"/>
            </a:xfrm>
            <a:custGeom>
              <a:rect b="b" l="l" r="r" t="t"/>
              <a:pathLst>
                <a:path extrusionOk="0" h="2222" w="2109">
                  <a:moveTo>
                    <a:pt x="870" y="0"/>
                  </a:moveTo>
                  <a:lnTo>
                    <a:pt x="870" y="0"/>
                  </a:lnTo>
                  <a:cubicBezTo>
                    <a:pt x="803" y="235"/>
                    <a:pt x="1" y="2222"/>
                    <a:pt x="595" y="2222"/>
                  </a:cubicBezTo>
                  <a:cubicBezTo>
                    <a:pt x="638" y="2222"/>
                    <a:pt x="687" y="2211"/>
                    <a:pt x="744" y="2190"/>
                  </a:cubicBezTo>
                  <a:cubicBezTo>
                    <a:pt x="1947" y="1705"/>
                    <a:pt x="2108" y="664"/>
                    <a:pt x="870"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5" name="Google Shape;895;p76"/>
            <p:cNvSpPr/>
            <p:nvPr/>
          </p:nvSpPr>
          <p:spPr>
            <a:xfrm>
              <a:off x="1649725" y="1080950"/>
              <a:ext cx="218550" cy="157875"/>
            </a:xfrm>
            <a:custGeom>
              <a:rect b="b" l="l" r="r" t="t"/>
              <a:pathLst>
                <a:path extrusionOk="0" h="6315" w="8742">
                  <a:moveTo>
                    <a:pt x="3829" y="0"/>
                  </a:moveTo>
                  <a:cubicBezTo>
                    <a:pt x="3654" y="0"/>
                    <a:pt x="3437" y="22"/>
                    <a:pt x="3141" y="51"/>
                  </a:cubicBezTo>
                  <a:cubicBezTo>
                    <a:pt x="2172" y="141"/>
                    <a:pt x="2423" y="338"/>
                    <a:pt x="2477" y="1307"/>
                  </a:cubicBezTo>
                  <a:cubicBezTo>
                    <a:pt x="2513" y="1756"/>
                    <a:pt x="1436" y="2546"/>
                    <a:pt x="1131" y="2851"/>
                  </a:cubicBezTo>
                  <a:cubicBezTo>
                    <a:pt x="952" y="3030"/>
                    <a:pt x="0" y="3784"/>
                    <a:pt x="72" y="4053"/>
                  </a:cubicBezTo>
                  <a:cubicBezTo>
                    <a:pt x="306" y="4807"/>
                    <a:pt x="521" y="5561"/>
                    <a:pt x="754" y="6315"/>
                  </a:cubicBezTo>
                  <a:cubicBezTo>
                    <a:pt x="1311" y="6153"/>
                    <a:pt x="2298" y="6100"/>
                    <a:pt x="2764" y="5759"/>
                  </a:cubicBezTo>
                  <a:cubicBezTo>
                    <a:pt x="3321" y="5382"/>
                    <a:pt x="3357" y="4412"/>
                    <a:pt x="4039" y="4179"/>
                  </a:cubicBezTo>
                  <a:cubicBezTo>
                    <a:pt x="5546" y="3587"/>
                    <a:pt x="7126" y="3264"/>
                    <a:pt x="8741" y="3192"/>
                  </a:cubicBezTo>
                  <a:lnTo>
                    <a:pt x="7467" y="1792"/>
                  </a:lnTo>
                  <a:cubicBezTo>
                    <a:pt x="7046" y="1340"/>
                    <a:pt x="6901" y="1094"/>
                    <a:pt x="6689" y="1094"/>
                  </a:cubicBezTo>
                  <a:cubicBezTo>
                    <a:pt x="6531" y="1094"/>
                    <a:pt x="6335" y="1231"/>
                    <a:pt x="5959" y="1523"/>
                  </a:cubicBezTo>
                  <a:cubicBezTo>
                    <a:pt x="5868" y="1593"/>
                    <a:pt x="5788" y="1622"/>
                    <a:pt x="5716" y="1622"/>
                  </a:cubicBezTo>
                  <a:cubicBezTo>
                    <a:pt x="5363" y="1622"/>
                    <a:pt x="5217" y="906"/>
                    <a:pt x="5008" y="697"/>
                  </a:cubicBezTo>
                  <a:cubicBezTo>
                    <a:pt x="4461" y="150"/>
                    <a:pt x="4292" y="0"/>
                    <a:pt x="382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6" name="Google Shape;896;p76"/>
            <p:cNvSpPr/>
            <p:nvPr/>
          </p:nvSpPr>
          <p:spPr>
            <a:xfrm>
              <a:off x="1773125" y="974450"/>
              <a:ext cx="165125" cy="76075"/>
            </a:xfrm>
            <a:custGeom>
              <a:rect b="b" l="l" r="r" t="t"/>
              <a:pathLst>
                <a:path extrusionOk="0" h="3043" w="6605">
                  <a:moveTo>
                    <a:pt x="3995" y="1"/>
                  </a:moveTo>
                  <a:cubicBezTo>
                    <a:pt x="3859" y="1"/>
                    <a:pt x="3718" y="163"/>
                    <a:pt x="3267" y="614"/>
                  </a:cubicBezTo>
                  <a:cubicBezTo>
                    <a:pt x="3112" y="777"/>
                    <a:pt x="2738" y="821"/>
                    <a:pt x="2329" y="821"/>
                  </a:cubicBezTo>
                  <a:cubicBezTo>
                    <a:pt x="1838" y="821"/>
                    <a:pt x="1297" y="757"/>
                    <a:pt x="1023" y="757"/>
                  </a:cubicBezTo>
                  <a:cubicBezTo>
                    <a:pt x="449" y="775"/>
                    <a:pt x="269" y="1565"/>
                    <a:pt x="0" y="2032"/>
                  </a:cubicBezTo>
                  <a:lnTo>
                    <a:pt x="2549" y="2983"/>
                  </a:lnTo>
                  <a:cubicBezTo>
                    <a:pt x="2665" y="3024"/>
                    <a:pt x="2766" y="3042"/>
                    <a:pt x="2855" y="3042"/>
                  </a:cubicBezTo>
                  <a:cubicBezTo>
                    <a:pt x="3355" y="3042"/>
                    <a:pt x="3475" y="2457"/>
                    <a:pt x="3841" y="1924"/>
                  </a:cubicBezTo>
                  <a:cubicBezTo>
                    <a:pt x="3891" y="2540"/>
                    <a:pt x="4097" y="2769"/>
                    <a:pt x="4378" y="2769"/>
                  </a:cubicBezTo>
                  <a:cubicBezTo>
                    <a:pt x="5102" y="2769"/>
                    <a:pt x="6320" y="1237"/>
                    <a:pt x="6605" y="901"/>
                  </a:cubicBezTo>
                  <a:cubicBezTo>
                    <a:pt x="6013" y="739"/>
                    <a:pt x="5349" y="632"/>
                    <a:pt x="4792" y="398"/>
                  </a:cubicBezTo>
                  <a:cubicBezTo>
                    <a:pt x="4282" y="185"/>
                    <a:pt x="4141" y="1"/>
                    <a:pt x="3995"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7" name="Google Shape;897;p76"/>
            <p:cNvSpPr/>
            <p:nvPr/>
          </p:nvSpPr>
          <p:spPr>
            <a:xfrm>
              <a:off x="1849400" y="1040625"/>
              <a:ext cx="199250" cy="125525"/>
            </a:xfrm>
            <a:custGeom>
              <a:rect b="b" l="l" r="r" t="t"/>
              <a:pathLst>
                <a:path extrusionOk="0" h="5021" w="7970">
                  <a:moveTo>
                    <a:pt x="2409" y="0"/>
                  </a:moveTo>
                  <a:cubicBezTo>
                    <a:pt x="1927" y="0"/>
                    <a:pt x="520" y="818"/>
                    <a:pt x="180" y="964"/>
                  </a:cubicBezTo>
                  <a:cubicBezTo>
                    <a:pt x="0" y="2418"/>
                    <a:pt x="1490" y="2436"/>
                    <a:pt x="2657" y="2885"/>
                  </a:cubicBezTo>
                  <a:cubicBezTo>
                    <a:pt x="1831" y="3351"/>
                    <a:pt x="2387" y="3979"/>
                    <a:pt x="2692" y="4625"/>
                  </a:cubicBezTo>
                  <a:cubicBezTo>
                    <a:pt x="3249" y="4374"/>
                    <a:pt x="4039" y="3818"/>
                    <a:pt x="4631" y="3818"/>
                  </a:cubicBezTo>
                  <a:cubicBezTo>
                    <a:pt x="5887" y="3818"/>
                    <a:pt x="5851" y="3961"/>
                    <a:pt x="6515" y="5020"/>
                  </a:cubicBezTo>
                  <a:cubicBezTo>
                    <a:pt x="7700" y="3818"/>
                    <a:pt x="7969" y="3800"/>
                    <a:pt x="7574" y="2167"/>
                  </a:cubicBezTo>
                  <a:lnTo>
                    <a:pt x="7574" y="2167"/>
                  </a:lnTo>
                  <a:cubicBezTo>
                    <a:pt x="7287" y="2328"/>
                    <a:pt x="6946" y="2346"/>
                    <a:pt x="6677" y="2490"/>
                  </a:cubicBezTo>
                  <a:cubicBezTo>
                    <a:pt x="6569" y="1521"/>
                    <a:pt x="6695" y="1305"/>
                    <a:pt x="7197" y="462"/>
                  </a:cubicBezTo>
                  <a:cubicBezTo>
                    <a:pt x="7080" y="444"/>
                    <a:pt x="6969" y="436"/>
                    <a:pt x="6863" y="436"/>
                  </a:cubicBezTo>
                  <a:cubicBezTo>
                    <a:pt x="6191" y="436"/>
                    <a:pt x="5725" y="763"/>
                    <a:pt x="5151" y="1197"/>
                  </a:cubicBezTo>
                  <a:cubicBezTo>
                    <a:pt x="4828" y="1449"/>
                    <a:pt x="5438" y="1987"/>
                    <a:pt x="5241" y="2220"/>
                  </a:cubicBezTo>
                  <a:cubicBezTo>
                    <a:pt x="5128" y="2379"/>
                    <a:pt x="4800" y="2530"/>
                    <a:pt x="4560" y="2530"/>
                  </a:cubicBezTo>
                  <a:cubicBezTo>
                    <a:pt x="4420" y="2530"/>
                    <a:pt x="4310" y="2479"/>
                    <a:pt x="4290" y="2346"/>
                  </a:cubicBezTo>
                  <a:cubicBezTo>
                    <a:pt x="4092" y="1072"/>
                    <a:pt x="3536" y="838"/>
                    <a:pt x="2531" y="31"/>
                  </a:cubicBezTo>
                  <a:cubicBezTo>
                    <a:pt x="2503" y="10"/>
                    <a:pt x="2462" y="0"/>
                    <a:pt x="240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8" name="Google Shape;898;p76"/>
            <p:cNvSpPr/>
            <p:nvPr/>
          </p:nvSpPr>
          <p:spPr>
            <a:xfrm>
              <a:off x="1966500" y="959450"/>
              <a:ext cx="91125" cy="67825"/>
            </a:xfrm>
            <a:custGeom>
              <a:rect b="b" l="l" r="r" t="t"/>
              <a:pathLst>
                <a:path extrusionOk="0" h="2713" w="3645">
                  <a:moveTo>
                    <a:pt x="1795" y="1"/>
                  </a:moveTo>
                  <a:cubicBezTo>
                    <a:pt x="1543" y="1"/>
                    <a:pt x="1275" y="50"/>
                    <a:pt x="1024" y="137"/>
                  </a:cubicBezTo>
                  <a:cubicBezTo>
                    <a:pt x="90" y="478"/>
                    <a:pt x="288" y="1178"/>
                    <a:pt x="1" y="2147"/>
                  </a:cubicBezTo>
                  <a:cubicBezTo>
                    <a:pt x="704" y="2494"/>
                    <a:pt x="1048" y="2713"/>
                    <a:pt x="1434" y="2713"/>
                  </a:cubicBezTo>
                  <a:cubicBezTo>
                    <a:pt x="1729" y="2713"/>
                    <a:pt x="2047" y="2586"/>
                    <a:pt x="2567" y="2291"/>
                  </a:cubicBezTo>
                  <a:cubicBezTo>
                    <a:pt x="3644" y="1663"/>
                    <a:pt x="1006" y="1250"/>
                    <a:pt x="844" y="1214"/>
                  </a:cubicBezTo>
                  <a:lnTo>
                    <a:pt x="2908" y="1088"/>
                  </a:lnTo>
                  <a:cubicBezTo>
                    <a:pt x="2960" y="307"/>
                    <a:pt x="2425" y="1"/>
                    <a:pt x="1795"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899" name="Google Shape;899;p76"/>
            <p:cNvSpPr/>
            <p:nvPr/>
          </p:nvSpPr>
          <p:spPr>
            <a:xfrm>
              <a:off x="2097975" y="985550"/>
              <a:ext cx="92050" cy="78400"/>
            </a:xfrm>
            <a:custGeom>
              <a:rect b="b" l="l" r="r" t="t"/>
              <a:pathLst>
                <a:path extrusionOk="0" h="3136" w="3682">
                  <a:moveTo>
                    <a:pt x="1593" y="1"/>
                  </a:moveTo>
                  <a:cubicBezTo>
                    <a:pt x="1125" y="1"/>
                    <a:pt x="509" y="112"/>
                    <a:pt x="485" y="278"/>
                  </a:cubicBezTo>
                  <a:cubicBezTo>
                    <a:pt x="341" y="995"/>
                    <a:pt x="0" y="1390"/>
                    <a:pt x="90" y="2198"/>
                  </a:cubicBezTo>
                  <a:cubicBezTo>
                    <a:pt x="498" y="2123"/>
                    <a:pt x="799" y="2082"/>
                    <a:pt x="1044" y="2082"/>
                  </a:cubicBezTo>
                  <a:cubicBezTo>
                    <a:pt x="1685" y="2082"/>
                    <a:pt x="1952" y="2364"/>
                    <a:pt x="2782" y="3077"/>
                  </a:cubicBezTo>
                  <a:cubicBezTo>
                    <a:pt x="2909" y="3117"/>
                    <a:pt x="3014" y="3135"/>
                    <a:pt x="3101" y="3135"/>
                  </a:cubicBezTo>
                  <a:cubicBezTo>
                    <a:pt x="3682" y="3135"/>
                    <a:pt x="3464" y="2329"/>
                    <a:pt x="3464" y="1767"/>
                  </a:cubicBezTo>
                  <a:cubicBezTo>
                    <a:pt x="3464" y="1283"/>
                    <a:pt x="2405" y="475"/>
                    <a:pt x="2100" y="98"/>
                  </a:cubicBezTo>
                  <a:cubicBezTo>
                    <a:pt x="2039" y="31"/>
                    <a:pt x="1836" y="1"/>
                    <a:pt x="1593"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0" name="Google Shape;900;p76"/>
            <p:cNvSpPr/>
            <p:nvPr/>
          </p:nvSpPr>
          <p:spPr>
            <a:xfrm>
              <a:off x="2190850" y="1020950"/>
              <a:ext cx="68225" cy="71600"/>
            </a:xfrm>
            <a:custGeom>
              <a:rect b="b" l="l" r="r" t="t"/>
              <a:pathLst>
                <a:path extrusionOk="0" h="2864" w="2729">
                  <a:moveTo>
                    <a:pt x="1068" y="0"/>
                  </a:moveTo>
                  <a:cubicBezTo>
                    <a:pt x="716" y="0"/>
                    <a:pt x="343" y="66"/>
                    <a:pt x="1" y="118"/>
                  </a:cubicBezTo>
                  <a:cubicBezTo>
                    <a:pt x="521" y="710"/>
                    <a:pt x="916" y="943"/>
                    <a:pt x="252" y="1661"/>
                  </a:cubicBezTo>
                  <a:cubicBezTo>
                    <a:pt x="396" y="2074"/>
                    <a:pt x="539" y="2469"/>
                    <a:pt x="683" y="2864"/>
                  </a:cubicBezTo>
                  <a:cubicBezTo>
                    <a:pt x="1472" y="2415"/>
                    <a:pt x="2729" y="2182"/>
                    <a:pt x="2460" y="1069"/>
                  </a:cubicBezTo>
                  <a:cubicBezTo>
                    <a:pt x="2253" y="208"/>
                    <a:pt x="1693" y="0"/>
                    <a:pt x="106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1" name="Google Shape;901;p76"/>
            <p:cNvSpPr/>
            <p:nvPr/>
          </p:nvSpPr>
          <p:spPr>
            <a:xfrm>
              <a:off x="2244175" y="941500"/>
              <a:ext cx="151300" cy="150125"/>
            </a:xfrm>
            <a:custGeom>
              <a:rect b="b" l="l" r="r" t="t"/>
              <a:pathLst>
                <a:path extrusionOk="0" h="6005" w="6052">
                  <a:moveTo>
                    <a:pt x="2661" y="1"/>
                  </a:moveTo>
                  <a:cubicBezTo>
                    <a:pt x="2648" y="1"/>
                    <a:pt x="2635" y="4"/>
                    <a:pt x="2624" y="11"/>
                  </a:cubicBezTo>
                  <a:cubicBezTo>
                    <a:pt x="2050" y="388"/>
                    <a:pt x="1296" y="568"/>
                    <a:pt x="1547" y="1357"/>
                  </a:cubicBezTo>
                  <a:cubicBezTo>
                    <a:pt x="1297" y="1199"/>
                    <a:pt x="1062" y="1127"/>
                    <a:pt x="856" y="1127"/>
                  </a:cubicBezTo>
                  <a:cubicBezTo>
                    <a:pt x="339" y="1127"/>
                    <a:pt x="1" y="1585"/>
                    <a:pt x="39" y="2291"/>
                  </a:cubicBezTo>
                  <a:cubicBezTo>
                    <a:pt x="94" y="3081"/>
                    <a:pt x="370" y="3238"/>
                    <a:pt x="844" y="3238"/>
                  </a:cubicBezTo>
                  <a:cubicBezTo>
                    <a:pt x="1157" y="3238"/>
                    <a:pt x="1555" y="3170"/>
                    <a:pt x="2032" y="3170"/>
                  </a:cubicBezTo>
                  <a:cubicBezTo>
                    <a:pt x="3037" y="3888"/>
                    <a:pt x="991" y="3816"/>
                    <a:pt x="524" y="3888"/>
                  </a:cubicBezTo>
                  <a:cubicBezTo>
                    <a:pt x="1350" y="5001"/>
                    <a:pt x="1601" y="5737"/>
                    <a:pt x="2965" y="5970"/>
                  </a:cubicBezTo>
                  <a:cubicBezTo>
                    <a:pt x="3097" y="5994"/>
                    <a:pt x="3228" y="6004"/>
                    <a:pt x="3356" y="6004"/>
                  </a:cubicBezTo>
                  <a:cubicBezTo>
                    <a:pt x="4305" y="6004"/>
                    <a:pt x="5151" y="5414"/>
                    <a:pt x="6052" y="5019"/>
                  </a:cubicBezTo>
                  <a:cubicBezTo>
                    <a:pt x="5190" y="3709"/>
                    <a:pt x="4329" y="2398"/>
                    <a:pt x="3449" y="1088"/>
                  </a:cubicBezTo>
                  <a:cubicBezTo>
                    <a:pt x="3348" y="919"/>
                    <a:pt x="2880" y="1"/>
                    <a:pt x="2661"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2" name="Google Shape;902;p76"/>
            <p:cNvSpPr/>
            <p:nvPr/>
          </p:nvSpPr>
          <p:spPr>
            <a:xfrm>
              <a:off x="1742600" y="1174725"/>
              <a:ext cx="271050" cy="244400"/>
            </a:xfrm>
            <a:custGeom>
              <a:rect b="b" l="l" r="r" t="t"/>
              <a:pathLst>
                <a:path extrusionOk="0" h="9776" w="10842">
                  <a:moveTo>
                    <a:pt x="4478" y="0"/>
                  </a:moveTo>
                  <a:cubicBezTo>
                    <a:pt x="3760" y="0"/>
                    <a:pt x="2357" y="476"/>
                    <a:pt x="1993" y="679"/>
                  </a:cubicBezTo>
                  <a:cubicBezTo>
                    <a:pt x="862" y="1290"/>
                    <a:pt x="378" y="1918"/>
                    <a:pt x="485" y="3084"/>
                  </a:cubicBezTo>
                  <a:cubicBezTo>
                    <a:pt x="593" y="4251"/>
                    <a:pt x="2101" y="4215"/>
                    <a:pt x="3142" y="4520"/>
                  </a:cubicBezTo>
                  <a:lnTo>
                    <a:pt x="2729" y="5454"/>
                  </a:lnTo>
                  <a:lnTo>
                    <a:pt x="790" y="4233"/>
                  </a:lnTo>
                  <a:cubicBezTo>
                    <a:pt x="665" y="4484"/>
                    <a:pt x="1" y="5364"/>
                    <a:pt x="72" y="5615"/>
                  </a:cubicBezTo>
                  <a:cubicBezTo>
                    <a:pt x="162" y="6028"/>
                    <a:pt x="1419" y="6153"/>
                    <a:pt x="1401" y="6638"/>
                  </a:cubicBezTo>
                  <a:cubicBezTo>
                    <a:pt x="1383" y="7123"/>
                    <a:pt x="1078" y="7930"/>
                    <a:pt x="1598" y="8074"/>
                  </a:cubicBezTo>
                  <a:lnTo>
                    <a:pt x="3465" y="8612"/>
                  </a:lnTo>
                  <a:cubicBezTo>
                    <a:pt x="3510" y="8610"/>
                    <a:pt x="3557" y="8610"/>
                    <a:pt x="3607" y="8610"/>
                  </a:cubicBezTo>
                  <a:cubicBezTo>
                    <a:pt x="3906" y="8610"/>
                    <a:pt x="4288" y="8639"/>
                    <a:pt x="4670" y="8639"/>
                  </a:cubicBezTo>
                  <a:cubicBezTo>
                    <a:pt x="5403" y="8639"/>
                    <a:pt x="6137" y="8530"/>
                    <a:pt x="6282" y="7894"/>
                  </a:cubicBezTo>
                  <a:cubicBezTo>
                    <a:pt x="6641" y="8289"/>
                    <a:pt x="7431" y="9617"/>
                    <a:pt x="7934" y="9725"/>
                  </a:cubicBezTo>
                  <a:cubicBezTo>
                    <a:pt x="8067" y="9760"/>
                    <a:pt x="8190" y="9775"/>
                    <a:pt x="8303" y="9775"/>
                  </a:cubicBezTo>
                  <a:cubicBezTo>
                    <a:pt x="9189" y="9775"/>
                    <a:pt x="9455" y="8792"/>
                    <a:pt x="9567" y="8092"/>
                  </a:cubicBezTo>
                  <a:lnTo>
                    <a:pt x="10464" y="8720"/>
                  </a:lnTo>
                  <a:cubicBezTo>
                    <a:pt x="10500" y="8343"/>
                    <a:pt x="10841" y="6997"/>
                    <a:pt x="10536" y="6800"/>
                  </a:cubicBezTo>
                  <a:cubicBezTo>
                    <a:pt x="9585" y="6207"/>
                    <a:pt x="9549" y="6279"/>
                    <a:pt x="9567" y="5202"/>
                  </a:cubicBezTo>
                  <a:cubicBezTo>
                    <a:pt x="9585" y="4251"/>
                    <a:pt x="9603" y="3282"/>
                    <a:pt x="9621" y="2331"/>
                  </a:cubicBezTo>
                  <a:cubicBezTo>
                    <a:pt x="9621" y="1649"/>
                    <a:pt x="8939" y="1397"/>
                    <a:pt x="8436" y="984"/>
                  </a:cubicBezTo>
                  <a:lnTo>
                    <a:pt x="7431" y="2331"/>
                  </a:lnTo>
                  <a:lnTo>
                    <a:pt x="4847" y="87"/>
                  </a:lnTo>
                  <a:cubicBezTo>
                    <a:pt x="4775" y="26"/>
                    <a:pt x="4645" y="0"/>
                    <a:pt x="447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3" name="Google Shape;903;p76"/>
            <p:cNvSpPr/>
            <p:nvPr/>
          </p:nvSpPr>
          <p:spPr>
            <a:xfrm>
              <a:off x="2023500" y="1219975"/>
              <a:ext cx="108600" cy="121600"/>
            </a:xfrm>
            <a:custGeom>
              <a:rect b="b" l="l" r="r" t="t"/>
              <a:pathLst>
                <a:path extrusionOk="0" h="4864" w="4344">
                  <a:moveTo>
                    <a:pt x="2638" y="0"/>
                  </a:moveTo>
                  <a:cubicBezTo>
                    <a:pt x="1723" y="0"/>
                    <a:pt x="1831" y="251"/>
                    <a:pt x="1490" y="1095"/>
                  </a:cubicBezTo>
                  <a:cubicBezTo>
                    <a:pt x="1211" y="883"/>
                    <a:pt x="1009" y="794"/>
                    <a:pt x="843" y="794"/>
                  </a:cubicBezTo>
                  <a:cubicBezTo>
                    <a:pt x="516" y="794"/>
                    <a:pt x="333" y="1139"/>
                    <a:pt x="0" y="1580"/>
                  </a:cubicBezTo>
                  <a:cubicBezTo>
                    <a:pt x="808" y="2854"/>
                    <a:pt x="1005" y="3374"/>
                    <a:pt x="1077" y="4864"/>
                  </a:cubicBezTo>
                  <a:cubicBezTo>
                    <a:pt x="1633" y="4523"/>
                    <a:pt x="3195" y="3967"/>
                    <a:pt x="3482" y="3410"/>
                  </a:cubicBezTo>
                  <a:cubicBezTo>
                    <a:pt x="3679" y="3051"/>
                    <a:pt x="3482" y="2118"/>
                    <a:pt x="3482" y="1705"/>
                  </a:cubicBezTo>
                  <a:cubicBezTo>
                    <a:pt x="3482" y="1400"/>
                    <a:pt x="4110" y="969"/>
                    <a:pt x="4343" y="736"/>
                  </a:cubicBezTo>
                  <a:cubicBezTo>
                    <a:pt x="3679" y="251"/>
                    <a:pt x="3446" y="0"/>
                    <a:pt x="263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4" name="Google Shape;904;p76"/>
            <p:cNvSpPr/>
            <p:nvPr/>
          </p:nvSpPr>
          <p:spPr>
            <a:xfrm>
              <a:off x="2125800" y="1233000"/>
              <a:ext cx="131475" cy="76575"/>
            </a:xfrm>
            <a:custGeom>
              <a:rect b="b" l="l" r="r" t="t"/>
              <a:pathLst>
                <a:path extrusionOk="0" h="3063" w="5259">
                  <a:moveTo>
                    <a:pt x="1954" y="1"/>
                  </a:moveTo>
                  <a:cubicBezTo>
                    <a:pt x="1884" y="1"/>
                    <a:pt x="1819" y="6"/>
                    <a:pt x="1759" y="18"/>
                  </a:cubicBezTo>
                  <a:cubicBezTo>
                    <a:pt x="1310" y="107"/>
                    <a:pt x="592" y="969"/>
                    <a:pt x="234" y="1274"/>
                  </a:cubicBezTo>
                  <a:cubicBezTo>
                    <a:pt x="0" y="1453"/>
                    <a:pt x="503" y="2746"/>
                    <a:pt x="575" y="3033"/>
                  </a:cubicBezTo>
                  <a:cubicBezTo>
                    <a:pt x="805" y="3033"/>
                    <a:pt x="1039" y="3062"/>
                    <a:pt x="1253" y="3062"/>
                  </a:cubicBezTo>
                  <a:cubicBezTo>
                    <a:pt x="1640" y="3062"/>
                    <a:pt x="1960" y="2966"/>
                    <a:pt x="2064" y="2423"/>
                  </a:cubicBezTo>
                  <a:cubicBezTo>
                    <a:pt x="2266" y="2766"/>
                    <a:pt x="2520" y="2901"/>
                    <a:pt x="2799" y="2901"/>
                  </a:cubicBezTo>
                  <a:cubicBezTo>
                    <a:pt x="3656" y="2901"/>
                    <a:pt x="4744" y="1618"/>
                    <a:pt x="5259" y="1184"/>
                  </a:cubicBezTo>
                  <a:cubicBezTo>
                    <a:pt x="4476" y="917"/>
                    <a:pt x="2856" y="1"/>
                    <a:pt x="1954"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5" name="Google Shape;905;p76"/>
            <p:cNvSpPr/>
            <p:nvPr/>
          </p:nvSpPr>
          <p:spPr>
            <a:xfrm>
              <a:off x="2151825" y="1104050"/>
              <a:ext cx="279550" cy="177450"/>
            </a:xfrm>
            <a:custGeom>
              <a:rect b="b" l="l" r="r" t="t"/>
              <a:pathLst>
                <a:path extrusionOk="0" h="7098" w="11182">
                  <a:moveTo>
                    <a:pt x="1861" y="0"/>
                  </a:moveTo>
                  <a:cubicBezTo>
                    <a:pt x="1607" y="0"/>
                    <a:pt x="1399" y="76"/>
                    <a:pt x="1275" y="258"/>
                  </a:cubicBezTo>
                  <a:cubicBezTo>
                    <a:pt x="682" y="1101"/>
                    <a:pt x="1957" y="1927"/>
                    <a:pt x="2441" y="2250"/>
                  </a:cubicBezTo>
                  <a:cubicBezTo>
                    <a:pt x="3141" y="2717"/>
                    <a:pt x="2567" y="3094"/>
                    <a:pt x="2477" y="3668"/>
                  </a:cubicBezTo>
                  <a:lnTo>
                    <a:pt x="826" y="3022"/>
                  </a:lnTo>
                  <a:cubicBezTo>
                    <a:pt x="757" y="2994"/>
                    <a:pt x="696" y="2982"/>
                    <a:pt x="642" y="2982"/>
                  </a:cubicBezTo>
                  <a:cubicBezTo>
                    <a:pt x="271" y="2982"/>
                    <a:pt x="204" y="3566"/>
                    <a:pt x="0" y="3973"/>
                  </a:cubicBezTo>
                  <a:cubicBezTo>
                    <a:pt x="736" y="4241"/>
                    <a:pt x="1156" y="4503"/>
                    <a:pt x="1513" y="4503"/>
                  </a:cubicBezTo>
                  <a:cubicBezTo>
                    <a:pt x="1827" y="4503"/>
                    <a:pt x="2091" y="4301"/>
                    <a:pt x="2477" y="3722"/>
                  </a:cubicBezTo>
                  <a:cubicBezTo>
                    <a:pt x="2621" y="4745"/>
                    <a:pt x="2477" y="4906"/>
                    <a:pt x="3410" y="5211"/>
                  </a:cubicBezTo>
                  <a:lnTo>
                    <a:pt x="6910" y="6342"/>
                  </a:lnTo>
                  <a:cubicBezTo>
                    <a:pt x="7646" y="6575"/>
                    <a:pt x="8364" y="6809"/>
                    <a:pt x="9100" y="7060"/>
                  </a:cubicBezTo>
                  <a:cubicBezTo>
                    <a:pt x="9177" y="7086"/>
                    <a:pt x="9254" y="7098"/>
                    <a:pt x="9330" y="7098"/>
                  </a:cubicBezTo>
                  <a:cubicBezTo>
                    <a:pt x="10006" y="7098"/>
                    <a:pt x="10666" y="6183"/>
                    <a:pt x="11182" y="5732"/>
                  </a:cubicBezTo>
                  <a:lnTo>
                    <a:pt x="9279" y="4206"/>
                  </a:lnTo>
                  <a:cubicBezTo>
                    <a:pt x="9229" y="4165"/>
                    <a:pt x="9160" y="4148"/>
                    <a:pt x="9078" y="4148"/>
                  </a:cubicBezTo>
                  <a:cubicBezTo>
                    <a:pt x="8669" y="4148"/>
                    <a:pt x="7931" y="4567"/>
                    <a:pt x="7557" y="4567"/>
                  </a:cubicBezTo>
                  <a:cubicBezTo>
                    <a:pt x="7544" y="4567"/>
                    <a:pt x="7532" y="4566"/>
                    <a:pt x="7520" y="4565"/>
                  </a:cubicBezTo>
                  <a:cubicBezTo>
                    <a:pt x="5151" y="4350"/>
                    <a:pt x="4900" y="4045"/>
                    <a:pt x="4685" y="1694"/>
                  </a:cubicBezTo>
                  <a:cubicBezTo>
                    <a:pt x="4656" y="1233"/>
                    <a:pt x="2886" y="0"/>
                    <a:pt x="186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6" name="Google Shape;906;p76"/>
            <p:cNvSpPr/>
            <p:nvPr/>
          </p:nvSpPr>
          <p:spPr>
            <a:xfrm>
              <a:off x="2074200" y="1114850"/>
              <a:ext cx="101125" cy="79775"/>
            </a:xfrm>
            <a:custGeom>
              <a:rect b="b" l="l" r="r" t="t"/>
              <a:pathLst>
                <a:path extrusionOk="0" h="3191" w="4045">
                  <a:moveTo>
                    <a:pt x="2288" y="0"/>
                  </a:moveTo>
                  <a:cubicBezTo>
                    <a:pt x="1524" y="0"/>
                    <a:pt x="759" y="656"/>
                    <a:pt x="0" y="1369"/>
                  </a:cubicBezTo>
                  <a:lnTo>
                    <a:pt x="1813" y="1441"/>
                  </a:lnTo>
                  <a:cubicBezTo>
                    <a:pt x="1687" y="1800"/>
                    <a:pt x="1562" y="2141"/>
                    <a:pt x="1418" y="2482"/>
                  </a:cubicBezTo>
                  <a:cubicBezTo>
                    <a:pt x="1586" y="2991"/>
                    <a:pt x="1840" y="3190"/>
                    <a:pt x="2118" y="3190"/>
                  </a:cubicBezTo>
                  <a:cubicBezTo>
                    <a:pt x="2967" y="3190"/>
                    <a:pt x="4045" y="1336"/>
                    <a:pt x="3626" y="795"/>
                  </a:cubicBezTo>
                  <a:cubicBezTo>
                    <a:pt x="3182" y="225"/>
                    <a:pt x="2735" y="0"/>
                    <a:pt x="2288"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7" name="Google Shape;907;p76"/>
            <p:cNvSpPr/>
            <p:nvPr/>
          </p:nvSpPr>
          <p:spPr>
            <a:xfrm>
              <a:off x="2202525" y="1277200"/>
              <a:ext cx="419100" cy="510275"/>
            </a:xfrm>
            <a:custGeom>
              <a:rect b="b" l="l" r="r" t="t"/>
              <a:pathLst>
                <a:path extrusionOk="0" h="20411" w="16764">
                  <a:moveTo>
                    <a:pt x="3590" y="1"/>
                  </a:moveTo>
                  <a:cubicBezTo>
                    <a:pt x="2388" y="1"/>
                    <a:pt x="1383" y="296"/>
                    <a:pt x="539" y="1462"/>
                  </a:cubicBezTo>
                  <a:cubicBezTo>
                    <a:pt x="54" y="2126"/>
                    <a:pt x="0" y="5770"/>
                    <a:pt x="646" y="5806"/>
                  </a:cubicBezTo>
                  <a:cubicBezTo>
                    <a:pt x="2854" y="5913"/>
                    <a:pt x="3913" y="6165"/>
                    <a:pt x="5905" y="7152"/>
                  </a:cubicBezTo>
                  <a:cubicBezTo>
                    <a:pt x="6515" y="7439"/>
                    <a:pt x="6946" y="8193"/>
                    <a:pt x="7377" y="8695"/>
                  </a:cubicBezTo>
                  <a:cubicBezTo>
                    <a:pt x="7979" y="9379"/>
                    <a:pt x="8153" y="9511"/>
                    <a:pt x="8742" y="9511"/>
                  </a:cubicBezTo>
                  <a:cubicBezTo>
                    <a:pt x="8926" y="9511"/>
                    <a:pt x="9151" y="9498"/>
                    <a:pt x="9441" y="9485"/>
                  </a:cubicBezTo>
                  <a:lnTo>
                    <a:pt x="9441" y="9485"/>
                  </a:lnTo>
                  <a:cubicBezTo>
                    <a:pt x="9173" y="10879"/>
                    <a:pt x="7955" y="14130"/>
                    <a:pt x="6290" y="14130"/>
                  </a:cubicBezTo>
                  <a:cubicBezTo>
                    <a:pt x="5833" y="14130"/>
                    <a:pt x="5342" y="13885"/>
                    <a:pt x="4828" y="13290"/>
                  </a:cubicBezTo>
                  <a:cubicBezTo>
                    <a:pt x="3967" y="14439"/>
                    <a:pt x="3769" y="14510"/>
                    <a:pt x="4200" y="15874"/>
                  </a:cubicBezTo>
                  <a:cubicBezTo>
                    <a:pt x="4262" y="16075"/>
                    <a:pt x="4453" y="16151"/>
                    <a:pt x="4707" y="16151"/>
                  </a:cubicBezTo>
                  <a:cubicBezTo>
                    <a:pt x="5404" y="16151"/>
                    <a:pt x="6575" y="15575"/>
                    <a:pt x="6839" y="15444"/>
                  </a:cubicBezTo>
                  <a:cubicBezTo>
                    <a:pt x="7126" y="16215"/>
                    <a:pt x="7449" y="18064"/>
                    <a:pt x="8149" y="18513"/>
                  </a:cubicBezTo>
                  <a:cubicBezTo>
                    <a:pt x="8574" y="18791"/>
                    <a:pt x="10639" y="20410"/>
                    <a:pt x="11233" y="20410"/>
                  </a:cubicBezTo>
                  <a:cubicBezTo>
                    <a:pt x="11290" y="20410"/>
                    <a:pt x="11334" y="20395"/>
                    <a:pt x="11361" y="20361"/>
                  </a:cubicBezTo>
                  <a:cubicBezTo>
                    <a:pt x="11738" y="19877"/>
                    <a:pt x="13713" y="17938"/>
                    <a:pt x="13407" y="17436"/>
                  </a:cubicBezTo>
                  <a:lnTo>
                    <a:pt x="12169" y="15408"/>
                  </a:lnTo>
                  <a:cubicBezTo>
                    <a:pt x="11684" y="14618"/>
                    <a:pt x="11864" y="14672"/>
                    <a:pt x="12492" y="13954"/>
                  </a:cubicBezTo>
                  <a:lnTo>
                    <a:pt x="13892" y="16287"/>
                  </a:lnTo>
                  <a:lnTo>
                    <a:pt x="16710" y="13828"/>
                  </a:lnTo>
                  <a:cubicBezTo>
                    <a:pt x="16764" y="13774"/>
                    <a:pt x="16261" y="12518"/>
                    <a:pt x="16136" y="12464"/>
                  </a:cubicBezTo>
                  <a:cubicBezTo>
                    <a:pt x="16104" y="12448"/>
                    <a:pt x="16062" y="12441"/>
                    <a:pt x="16013" y="12441"/>
                  </a:cubicBezTo>
                  <a:cubicBezTo>
                    <a:pt x="15613" y="12441"/>
                    <a:pt x="14700" y="12905"/>
                    <a:pt x="14413" y="12985"/>
                  </a:cubicBezTo>
                  <a:cubicBezTo>
                    <a:pt x="14072" y="12051"/>
                    <a:pt x="13731" y="11118"/>
                    <a:pt x="13390" y="10167"/>
                  </a:cubicBezTo>
                  <a:cubicBezTo>
                    <a:pt x="13174" y="9593"/>
                    <a:pt x="14125" y="8570"/>
                    <a:pt x="14431" y="8067"/>
                  </a:cubicBezTo>
                  <a:cubicBezTo>
                    <a:pt x="14574" y="7852"/>
                    <a:pt x="12905" y="6326"/>
                    <a:pt x="12690" y="6111"/>
                  </a:cubicBezTo>
                  <a:cubicBezTo>
                    <a:pt x="12279" y="5668"/>
                    <a:pt x="12064" y="5480"/>
                    <a:pt x="11847" y="5480"/>
                  </a:cubicBezTo>
                  <a:cubicBezTo>
                    <a:pt x="11589" y="5480"/>
                    <a:pt x="11328" y="5745"/>
                    <a:pt x="10733" y="6165"/>
                  </a:cubicBezTo>
                  <a:lnTo>
                    <a:pt x="9782" y="4065"/>
                  </a:lnTo>
                  <a:cubicBezTo>
                    <a:pt x="9620" y="3716"/>
                    <a:pt x="9391" y="3613"/>
                    <a:pt x="9115" y="3613"/>
                  </a:cubicBezTo>
                  <a:cubicBezTo>
                    <a:pt x="8781" y="3613"/>
                    <a:pt x="8376" y="3764"/>
                    <a:pt x="7933" y="3813"/>
                  </a:cubicBezTo>
                  <a:cubicBezTo>
                    <a:pt x="7616" y="3858"/>
                    <a:pt x="7415" y="3902"/>
                    <a:pt x="7281" y="3902"/>
                  </a:cubicBezTo>
                  <a:cubicBezTo>
                    <a:pt x="7034" y="3902"/>
                    <a:pt x="7008" y="3754"/>
                    <a:pt x="6892" y="3185"/>
                  </a:cubicBezTo>
                  <a:cubicBezTo>
                    <a:pt x="6713" y="2324"/>
                    <a:pt x="6533" y="1480"/>
                    <a:pt x="6354" y="637"/>
                  </a:cubicBezTo>
                  <a:lnTo>
                    <a:pt x="3985" y="2270"/>
                  </a:lnTo>
                  <a:cubicBezTo>
                    <a:pt x="3427" y="2652"/>
                    <a:pt x="4213" y="4066"/>
                    <a:pt x="3406" y="4066"/>
                  </a:cubicBezTo>
                  <a:cubicBezTo>
                    <a:pt x="3303" y="4066"/>
                    <a:pt x="3175" y="4043"/>
                    <a:pt x="3016" y="3993"/>
                  </a:cubicBezTo>
                  <a:cubicBezTo>
                    <a:pt x="3141" y="2360"/>
                    <a:pt x="3967" y="1444"/>
                    <a:pt x="4882" y="80"/>
                  </a:cubicBezTo>
                  <a:cubicBezTo>
                    <a:pt x="4428" y="35"/>
                    <a:pt x="3997" y="1"/>
                    <a:pt x="359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8" name="Google Shape;908;p76"/>
            <p:cNvSpPr/>
            <p:nvPr/>
          </p:nvSpPr>
          <p:spPr>
            <a:xfrm>
              <a:off x="2371225" y="1311150"/>
              <a:ext cx="87525" cy="50175"/>
            </a:xfrm>
            <a:custGeom>
              <a:rect b="b" l="l" r="r" t="t"/>
              <a:pathLst>
                <a:path extrusionOk="0" h="2007" w="3501">
                  <a:moveTo>
                    <a:pt x="1170" y="1"/>
                  </a:moveTo>
                  <a:cubicBezTo>
                    <a:pt x="821" y="1"/>
                    <a:pt x="440" y="180"/>
                    <a:pt x="1" y="625"/>
                  </a:cubicBezTo>
                  <a:cubicBezTo>
                    <a:pt x="862" y="2007"/>
                    <a:pt x="1903" y="1755"/>
                    <a:pt x="3501" y="1953"/>
                  </a:cubicBezTo>
                  <a:cubicBezTo>
                    <a:pt x="2674" y="1062"/>
                    <a:pt x="2018" y="1"/>
                    <a:pt x="117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09" name="Google Shape;909;p76"/>
            <p:cNvSpPr/>
            <p:nvPr/>
          </p:nvSpPr>
          <p:spPr>
            <a:xfrm>
              <a:off x="2292250" y="939550"/>
              <a:ext cx="472975" cy="274300"/>
            </a:xfrm>
            <a:custGeom>
              <a:rect b="b" l="l" r="r" t="t"/>
              <a:pathLst>
                <a:path extrusionOk="0" h="10972" w="18919">
                  <a:moveTo>
                    <a:pt x="6175" y="1"/>
                  </a:moveTo>
                  <a:cubicBezTo>
                    <a:pt x="5574" y="1"/>
                    <a:pt x="5685" y="214"/>
                    <a:pt x="5547" y="1041"/>
                  </a:cubicBezTo>
                  <a:cubicBezTo>
                    <a:pt x="4908" y="459"/>
                    <a:pt x="4583" y="242"/>
                    <a:pt x="4182" y="242"/>
                  </a:cubicBezTo>
                  <a:cubicBezTo>
                    <a:pt x="3828" y="242"/>
                    <a:pt x="3415" y="410"/>
                    <a:pt x="2675" y="646"/>
                  </a:cubicBezTo>
                  <a:cubicBezTo>
                    <a:pt x="3178" y="2064"/>
                    <a:pt x="3770" y="1884"/>
                    <a:pt x="5206" y="2189"/>
                  </a:cubicBezTo>
                  <a:cubicBezTo>
                    <a:pt x="5041" y="3527"/>
                    <a:pt x="5695" y="3906"/>
                    <a:pt x="6585" y="3906"/>
                  </a:cubicBezTo>
                  <a:cubicBezTo>
                    <a:pt x="7438" y="3906"/>
                    <a:pt x="8507" y="3558"/>
                    <a:pt x="9280" y="3374"/>
                  </a:cubicBezTo>
                  <a:lnTo>
                    <a:pt x="9280" y="3374"/>
                  </a:lnTo>
                  <a:cubicBezTo>
                    <a:pt x="9502" y="4072"/>
                    <a:pt x="7900" y="5023"/>
                    <a:pt x="7253" y="5023"/>
                  </a:cubicBezTo>
                  <a:cubicBezTo>
                    <a:pt x="7169" y="5023"/>
                    <a:pt x="7100" y="5007"/>
                    <a:pt x="7054" y="4971"/>
                  </a:cubicBezTo>
                  <a:cubicBezTo>
                    <a:pt x="6122" y="4233"/>
                    <a:pt x="5750" y="4009"/>
                    <a:pt x="5001" y="4009"/>
                  </a:cubicBezTo>
                  <a:cubicBezTo>
                    <a:pt x="4712" y="4009"/>
                    <a:pt x="4368" y="4042"/>
                    <a:pt x="3914" y="4092"/>
                  </a:cubicBezTo>
                  <a:lnTo>
                    <a:pt x="5331" y="6084"/>
                  </a:lnTo>
                  <a:cubicBezTo>
                    <a:pt x="5211" y="6146"/>
                    <a:pt x="5114" y="6173"/>
                    <a:pt x="5030" y="6173"/>
                  </a:cubicBezTo>
                  <a:cubicBezTo>
                    <a:pt x="4776" y="6173"/>
                    <a:pt x="4641" y="5927"/>
                    <a:pt x="4344" y="5671"/>
                  </a:cubicBezTo>
                  <a:cubicBezTo>
                    <a:pt x="4170" y="5520"/>
                    <a:pt x="4033" y="5459"/>
                    <a:pt x="3908" y="5459"/>
                  </a:cubicBezTo>
                  <a:cubicBezTo>
                    <a:pt x="3648" y="5459"/>
                    <a:pt x="3440" y="5722"/>
                    <a:pt x="3052" y="5976"/>
                  </a:cubicBezTo>
                  <a:cubicBezTo>
                    <a:pt x="2819" y="6138"/>
                    <a:pt x="3483" y="7089"/>
                    <a:pt x="3608" y="7322"/>
                  </a:cubicBezTo>
                  <a:cubicBezTo>
                    <a:pt x="3759" y="7613"/>
                    <a:pt x="3955" y="7671"/>
                    <a:pt x="4204" y="7671"/>
                  </a:cubicBezTo>
                  <a:cubicBezTo>
                    <a:pt x="4370" y="7671"/>
                    <a:pt x="4560" y="7645"/>
                    <a:pt x="4775" y="7645"/>
                  </a:cubicBezTo>
                  <a:cubicBezTo>
                    <a:pt x="4810" y="8200"/>
                    <a:pt x="4689" y="8402"/>
                    <a:pt x="4489" y="8402"/>
                  </a:cubicBezTo>
                  <a:cubicBezTo>
                    <a:pt x="3964" y="8402"/>
                    <a:pt x="2896" y="7010"/>
                    <a:pt x="2675" y="6945"/>
                  </a:cubicBezTo>
                  <a:cubicBezTo>
                    <a:pt x="2555" y="6906"/>
                    <a:pt x="2438" y="6887"/>
                    <a:pt x="2328" y="6887"/>
                  </a:cubicBezTo>
                  <a:cubicBezTo>
                    <a:pt x="1894" y="6887"/>
                    <a:pt x="1562" y="7176"/>
                    <a:pt x="1562" y="7592"/>
                  </a:cubicBezTo>
                  <a:cubicBezTo>
                    <a:pt x="1562" y="7951"/>
                    <a:pt x="324" y="8040"/>
                    <a:pt x="1" y="8112"/>
                  </a:cubicBezTo>
                  <a:cubicBezTo>
                    <a:pt x="898" y="9584"/>
                    <a:pt x="2209" y="9799"/>
                    <a:pt x="3860" y="9979"/>
                  </a:cubicBezTo>
                  <a:cubicBezTo>
                    <a:pt x="4524" y="10033"/>
                    <a:pt x="5026" y="10571"/>
                    <a:pt x="5565" y="10948"/>
                  </a:cubicBezTo>
                  <a:cubicBezTo>
                    <a:pt x="5588" y="10964"/>
                    <a:pt x="5619" y="10972"/>
                    <a:pt x="5657" y="10972"/>
                  </a:cubicBezTo>
                  <a:cubicBezTo>
                    <a:pt x="6036" y="10972"/>
                    <a:pt x="7082" y="10233"/>
                    <a:pt x="7360" y="10086"/>
                  </a:cubicBezTo>
                  <a:lnTo>
                    <a:pt x="6570" y="9315"/>
                  </a:lnTo>
                  <a:lnTo>
                    <a:pt x="6570" y="9315"/>
                  </a:lnTo>
                  <a:cubicBezTo>
                    <a:pt x="6711" y="9357"/>
                    <a:pt x="6833" y="9376"/>
                    <a:pt x="6940" y="9376"/>
                  </a:cubicBezTo>
                  <a:cubicBezTo>
                    <a:pt x="7340" y="9376"/>
                    <a:pt x="7547" y="9112"/>
                    <a:pt x="7844" y="8758"/>
                  </a:cubicBezTo>
                  <a:cubicBezTo>
                    <a:pt x="8257" y="8256"/>
                    <a:pt x="8957" y="8310"/>
                    <a:pt x="9603" y="8220"/>
                  </a:cubicBezTo>
                  <a:cubicBezTo>
                    <a:pt x="10979" y="7999"/>
                    <a:pt x="8544" y="6427"/>
                    <a:pt x="9224" y="6427"/>
                  </a:cubicBezTo>
                  <a:cubicBezTo>
                    <a:pt x="9262" y="6427"/>
                    <a:pt x="9310" y="6432"/>
                    <a:pt x="9370" y="6443"/>
                  </a:cubicBezTo>
                  <a:cubicBezTo>
                    <a:pt x="10138" y="6567"/>
                    <a:pt x="10771" y="6741"/>
                    <a:pt x="11417" y="6741"/>
                  </a:cubicBezTo>
                  <a:cubicBezTo>
                    <a:pt x="11797" y="6741"/>
                    <a:pt x="12181" y="6681"/>
                    <a:pt x="12600" y="6515"/>
                  </a:cubicBezTo>
                  <a:lnTo>
                    <a:pt x="16603" y="4971"/>
                  </a:lnTo>
                  <a:lnTo>
                    <a:pt x="14754" y="4451"/>
                  </a:lnTo>
                  <a:cubicBezTo>
                    <a:pt x="14965" y="4257"/>
                    <a:pt x="15318" y="4206"/>
                    <a:pt x="15696" y="4206"/>
                  </a:cubicBezTo>
                  <a:cubicBezTo>
                    <a:pt x="16124" y="4206"/>
                    <a:pt x="16584" y="4271"/>
                    <a:pt x="16908" y="4271"/>
                  </a:cubicBezTo>
                  <a:cubicBezTo>
                    <a:pt x="18075" y="4271"/>
                    <a:pt x="18128" y="4253"/>
                    <a:pt x="18918" y="3374"/>
                  </a:cubicBezTo>
                  <a:cubicBezTo>
                    <a:pt x="16441" y="2494"/>
                    <a:pt x="13947" y="1597"/>
                    <a:pt x="11452" y="718"/>
                  </a:cubicBezTo>
                  <a:cubicBezTo>
                    <a:pt x="11030" y="561"/>
                    <a:pt x="10812" y="441"/>
                    <a:pt x="10596" y="441"/>
                  </a:cubicBezTo>
                  <a:cubicBezTo>
                    <a:pt x="10416" y="441"/>
                    <a:pt x="10237" y="524"/>
                    <a:pt x="9944" y="736"/>
                  </a:cubicBezTo>
                  <a:cubicBezTo>
                    <a:pt x="9448" y="1086"/>
                    <a:pt x="9213" y="1412"/>
                    <a:pt x="8899" y="1412"/>
                  </a:cubicBezTo>
                  <a:cubicBezTo>
                    <a:pt x="8746" y="1412"/>
                    <a:pt x="8575" y="1336"/>
                    <a:pt x="8347" y="1148"/>
                  </a:cubicBezTo>
                  <a:cubicBezTo>
                    <a:pt x="7772" y="682"/>
                    <a:pt x="7306" y="54"/>
                    <a:pt x="6552" y="18"/>
                  </a:cubicBezTo>
                  <a:cubicBezTo>
                    <a:pt x="6402" y="7"/>
                    <a:pt x="6278" y="1"/>
                    <a:pt x="6175"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0" name="Google Shape;910;p76"/>
            <p:cNvSpPr/>
            <p:nvPr/>
          </p:nvSpPr>
          <p:spPr>
            <a:xfrm>
              <a:off x="2147775" y="1580275"/>
              <a:ext cx="122075" cy="105025"/>
            </a:xfrm>
            <a:custGeom>
              <a:rect b="b" l="l" r="r" t="t"/>
              <a:pathLst>
                <a:path extrusionOk="0" h="4201" w="4883">
                  <a:moveTo>
                    <a:pt x="1580" y="0"/>
                  </a:moveTo>
                  <a:lnTo>
                    <a:pt x="108" y="1867"/>
                  </a:lnTo>
                  <a:lnTo>
                    <a:pt x="1" y="4057"/>
                  </a:lnTo>
                  <a:cubicBezTo>
                    <a:pt x="597" y="3693"/>
                    <a:pt x="1334" y="3106"/>
                    <a:pt x="2099" y="3106"/>
                  </a:cubicBezTo>
                  <a:cubicBezTo>
                    <a:pt x="2278" y="3106"/>
                    <a:pt x="2458" y="3138"/>
                    <a:pt x="2639" y="3213"/>
                  </a:cubicBezTo>
                  <a:cubicBezTo>
                    <a:pt x="2962" y="3339"/>
                    <a:pt x="3303" y="4182"/>
                    <a:pt x="3662" y="4200"/>
                  </a:cubicBezTo>
                  <a:cubicBezTo>
                    <a:pt x="3665" y="4200"/>
                    <a:pt x="3668" y="4200"/>
                    <a:pt x="3671" y="4200"/>
                  </a:cubicBezTo>
                  <a:cubicBezTo>
                    <a:pt x="3929" y="4200"/>
                    <a:pt x="4652" y="3408"/>
                    <a:pt x="4883" y="3231"/>
                  </a:cubicBezTo>
                  <a:lnTo>
                    <a:pt x="1580" y="0"/>
                  </a:ln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1" name="Google Shape;911;p76"/>
            <p:cNvSpPr/>
            <p:nvPr/>
          </p:nvSpPr>
          <p:spPr>
            <a:xfrm>
              <a:off x="2486100" y="2104800"/>
              <a:ext cx="148150" cy="144875"/>
            </a:xfrm>
            <a:custGeom>
              <a:rect b="b" l="l" r="r" t="t"/>
              <a:pathLst>
                <a:path extrusionOk="0" h="5795" w="5926">
                  <a:moveTo>
                    <a:pt x="3734" y="0"/>
                  </a:moveTo>
                  <a:lnTo>
                    <a:pt x="1975" y="1670"/>
                  </a:lnTo>
                  <a:cubicBezTo>
                    <a:pt x="1652" y="1975"/>
                    <a:pt x="288" y="2908"/>
                    <a:pt x="216" y="3357"/>
                  </a:cubicBezTo>
                  <a:cubicBezTo>
                    <a:pt x="0" y="4775"/>
                    <a:pt x="3770" y="5457"/>
                    <a:pt x="4649" y="5780"/>
                  </a:cubicBezTo>
                  <a:cubicBezTo>
                    <a:pt x="4677" y="5790"/>
                    <a:pt x="4705" y="5795"/>
                    <a:pt x="4733" y="5795"/>
                  </a:cubicBezTo>
                  <a:cubicBezTo>
                    <a:pt x="5414" y="5795"/>
                    <a:pt x="5926" y="2796"/>
                    <a:pt x="4848" y="2796"/>
                  </a:cubicBezTo>
                  <a:cubicBezTo>
                    <a:pt x="4824" y="2796"/>
                    <a:pt x="4800" y="2797"/>
                    <a:pt x="4775" y="2800"/>
                  </a:cubicBezTo>
                  <a:cubicBezTo>
                    <a:pt x="4675" y="2814"/>
                    <a:pt x="4494" y="2827"/>
                    <a:pt x="4291" y="2827"/>
                  </a:cubicBezTo>
                  <a:cubicBezTo>
                    <a:pt x="3692" y="2827"/>
                    <a:pt x="2906" y="2708"/>
                    <a:pt x="3482" y="2118"/>
                  </a:cubicBezTo>
                  <a:cubicBezTo>
                    <a:pt x="4470" y="1131"/>
                    <a:pt x="4452" y="1221"/>
                    <a:pt x="3734"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2" name="Google Shape;912;p76"/>
            <p:cNvSpPr/>
            <p:nvPr/>
          </p:nvSpPr>
          <p:spPr>
            <a:xfrm>
              <a:off x="1157500" y="1788625"/>
              <a:ext cx="53875" cy="101725"/>
            </a:xfrm>
            <a:custGeom>
              <a:rect b="b" l="l" r="r" t="t"/>
              <a:pathLst>
                <a:path extrusionOk="0" h="4069" w="2155">
                  <a:moveTo>
                    <a:pt x="1156" y="1"/>
                  </a:moveTo>
                  <a:cubicBezTo>
                    <a:pt x="431" y="1"/>
                    <a:pt x="142" y="1600"/>
                    <a:pt x="880" y="2040"/>
                  </a:cubicBezTo>
                  <a:cubicBezTo>
                    <a:pt x="0" y="2238"/>
                    <a:pt x="575" y="3691"/>
                    <a:pt x="1185" y="4068"/>
                  </a:cubicBezTo>
                  <a:cubicBezTo>
                    <a:pt x="1957" y="3620"/>
                    <a:pt x="1616" y="3153"/>
                    <a:pt x="1364" y="2507"/>
                  </a:cubicBezTo>
                  <a:cubicBezTo>
                    <a:pt x="1149" y="1968"/>
                    <a:pt x="1867" y="1250"/>
                    <a:pt x="2154" y="874"/>
                  </a:cubicBezTo>
                  <a:cubicBezTo>
                    <a:pt x="1779" y="239"/>
                    <a:pt x="1435" y="1"/>
                    <a:pt x="1156"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3" name="Google Shape;913;p76"/>
            <p:cNvSpPr/>
            <p:nvPr/>
          </p:nvSpPr>
          <p:spPr>
            <a:xfrm>
              <a:off x="2291800" y="4703200"/>
              <a:ext cx="146750" cy="94400"/>
            </a:xfrm>
            <a:custGeom>
              <a:rect b="b" l="l" r="r" t="t"/>
              <a:pathLst>
                <a:path extrusionOk="0" h="3776" w="5870">
                  <a:moveTo>
                    <a:pt x="1544" y="1"/>
                  </a:moveTo>
                  <a:lnTo>
                    <a:pt x="1" y="3411"/>
                  </a:lnTo>
                  <a:cubicBezTo>
                    <a:pt x="764" y="3494"/>
                    <a:pt x="1909" y="3776"/>
                    <a:pt x="2617" y="3776"/>
                  </a:cubicBezTo>
                  <a:cubicBezTo>
                    <a:pt x="2676" y="3776"/>
                    <a:pt x="2731" y="3774"/>
                    <a:pt x="2783" y="3770"/>
                  </a:cubicBezTo>
                  <a:cubicBezTo>
                    <a:pt x="4183" y="3644"/>
                    <a:pt x="4685" y="3357"/>
                    <a:pt x="5870" y="2585"/>
                  </a:cubicBezTo>
                  <a:cubicBezTo>
                    <a:pt x="4847" y="2388"/>
                    <a:pt x="3555" y="2388"/>
                    <a:pt x="2801" y="1580"/>
                  </a:cubicBezTo>
                  <a:cubicBezTo>
                    <a:pt x="2478" y="1024"/>
                    <a:pt x="1975" y="521"/>
                    <a:pt x="1544"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4" name="Google Shape;914;p76"/>
            <p:cNvSpPr/>
            <p:nvPr/>
          </p:nvSpPr>
          <p:spPr>
            <a:xfrm>
              <a:off x="2132975" y="4410200"/>
              <a:ext cx="41750" cy="57900"/>
            </a:xfrm>
            <a:custGeom>
              <a:rect b="b" l="l" r="r" t="t"/>
              <a:pathLst>
                <a:path extrusionOk="0" h="2316" w="1670">
                  <a:moveTo>
                    <a:pt x="1023" y="1"/>
                  </a:moveTo>
                  <a:cubicBezTo>
                    <a:pt x="718" y="449"/>
                    <a:pt x="0" y="1598"/>
                    <a:pt x="682" y="2137"/>
                  </a:cubicBezTo>
                  <a:cubicBezTo>
                    <a:pt x="840" y="2262"/>
                    <a:pt x="972" y="2315"/>
                    <a:pt x="1081" y="2315"/>
                  </a:cubicBezTo>
                  <a:cubicBezTo>
                    <a:pt x="1630" y="2315"/>
                    <a:pt x="1625" y="967"/>
                    <a:pt x="1670" y="593"/>
                  </a:cubicBezTo>
                  <a:cubicBezTo>
                    <a:pt x="1472" y="378"/>
                    <a:pt x="1257" y="180"/>
                    <a:pt x="1023"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5" name="Google Shape;915;p76"/>
            <p:cNvSpPr/>
            <p:nvPr/>
          </p:nvSpPr>
          <p:spPr>
            <a:xfrm>
              <a:off x="584500" y="1012250"/>
              <a:ext cx="2294675" cy="3756950"/>
            </a:xfrm>
            <a:custGeom>
              <a:rect b="b" l="l" r="r" t="t"/>
              <a:pathLst>
                <a:path extrusionOk="0" h="150278" w="91787">
                  <a:moveTo>
                    <a:pt x="27282" y="29488"/>
                  </a:moveTo>
                  <a:lnTo>
                    <a:pt x="27282" y="29488"/>
                  </a:lnTo>
                  <a:cubicBezTo>
                    <a:pt x="27228" y="29559"/>
                    <a:pt x="27156" y="29631"/>
                    <a:pt x="27084" y="29667"/>
                  </a:cubicBezTo>
                  <a:lnTo>
                    <a:pt x="27282" y="29488"/>
                  </a:lnTo>
                  <a:close/>
                  <a:moveTo>
                    <a:pt x="63842" y="49841"/>
                  </a:moveTo>
                  <a:lnTo>
                    <a:pt x="63842" y="49841"/>
                  </a:lnTo>
                  <a:cubicBezTo>
                    <a:pt x="63662" y="49984"/>
                    <a:pt x="63214" y="50271"/>
                    <a:pt x="62944" y="50451"/>
                  </a:cubicBezTo>
                  <a:lnTo>
                    <a:pt x="63842" y="49841"/>
                  </a:lnTo>
                  <a:close/>
                  <a:moveTo>
                    <a:pt x="22532" y="1"/>
                  </a:moveTo>
                  <a:cubicBezTo>
                    <a:pt x="22421" y="1"/>
                    <a:pt x="22305" y="12"/>
                    <a:pt x="22185" y="35"/>
                  </a:cubicBezTo>
                  <a:lnTo>
                    <a:pt x="15436" y="1327"/>
                  </a:lnTo>
                  <a:lnTo>
                    <a:pt x="13390" y="1740"/>
                  </a:lnTo>
                  <a:cubicBezTo>
                    <a:pt x="13103" y="1794"/>
                    <a:pt x="13031" y="3768"/>
                    <a:pt x="12995" y="4091"/>
                  </a:cubicBezTo>
                  <a:cubicBezTo>
                    <a:pt x="12852" y="5132"/>
                    <a:pt x="13121" y="5043"/>
                    <a:pt x="14054" y="5599"/>
                  </a:cubicBezTo>
                  <a:cubicBezTo>
                    <a:pt x="15149" y="6263"/>
                    <a:pt x="14754" y="6425"/>
                    <a:pt x="14287" y="7609"/>
                  </a:cubicBezTo>
                  <a:cubicBezTo>
                    <a:pt x="13869" y="7278"/>
                    <a:pt x="12266" y="5558"/>
                    <a:pt x="11730" y="5558"/>
                  </a:cubicBezTo>
                  <a:cubicBezTo>
                    <a:pt x="11714" y="5558"/>
                    <a:pt x="11699" y="5560"/>
                    <a:pt x="11685" y="5563"/>
                  </a:cubicBezTo>
                  <a:lnTo>
                    <a:pt x="9441" y="6102"/>
                  </a:lnTo>
                  <a:cubicBezTo>
                    <a:pt x="8742" y="6263"/>
                    <a:pt x="8939" y="6353"/>
                    <a:pt x="9065" y="7053"/>
                  </a:cubicBezTo>
                  <a:lnTo>
                    <a:pt x="9459" y="9171"/>
                  </a:lnTo>
                  <a:cubicBezTo>
                    <a:pt x="9549" y="9637"/>
                    <a:pt x="10285" y="9619"/>
                    <a:pt x="10698" y="9745"/>
                  </a:cubicBezTo>
                  <a:cubicBezTo>
                    <a:pt x="12241" y="10158"/>
                    <a:pt x="12905" y="10283"/>
                    <a:pt x="11093" y="10858"/>
                  </a:cubicBezTo>
                  <a:cubicBezTo>
                    <a:pt x="10249" y="11127"/>
                    <a:pt x="8634" y="11253"/>
                    <a:pt x="8149" y="12042"/>
                  </a:cubicBezTo>
                  <a:cubicBezTo>
                    <a:pt x="7557" y="12994"/>
                    <a:pt x="6085" y="14609"/>
                    <a:pt x="5942" y="15686"/>
                  </a:cubicBezTo>
                  <a:cubicBezTo>
                    <a:pt x="5780" y="16852"/>
                    <a:pt x="6534" y="18593"/>
                    <a:pt x="6749" y="19742"/>
                  </a:cubicBezTo>
                  <a:cubicBezTo>
                    <a:pt x="6857" y="20191"/>
                    <a:pt x="7683" y="20514"/>
                    <a:pt x="8042" y="20765"/>
                  </a:cubicBezTo>
                  <a:cubicBezTo>
                    <a:pt x="8152" y="20838"/>
                    <a:pt x="8252" y="20870"/>
                    <a:pt x="8345" y="20870"/>
                  </a:cubicBezTo>
                  <a:cubicBezTo>
                    <a:pt x="8710" y="20870"/>
                    <a:pt x="8973" y="20393"/>
                    <a:pt x="9316" y="20065"/>
                  </a:cubicBezTo>
                  <a:lnTo>
                    <a:pt x="9316" y="20065"/>
                  </a:lnTo>
                  <a:cubicBezTo>
                    <a:pt x="9639" y="21770"/>
                    <a:pt x="5224" y="23062"/>
                    <a:pt x="4165" y="23547"/>
                  </a:cubicBezTo>
                  <a:cubicBezTo>
                    <a:pt x="3321" y="23906"/>
                    <a:pt x="2460" y="24157"/>
                    <a:pt x="1562" y="24337"/>
                  </a:cubicBezTo>
                  <a:cubicBezTo>
                    <a:pt x="1" y="24713"/>
                    <a:pt x="126" y="24642"/>
                    <a:pt x="19" y="26275"/>
                  </a:cubicBezTo>
                  <a:cubicBezTo>
                    <a:pt x="2908" y="25431"/>
                    <a:pt x="5798" y="24570"/>
                    <a:pt x="8706" y="23762"/>
                  </a:cubicBezTo>
                  <a:cubicBezTo>
                    <a:pt x="10716" y="23206"/>
                    <a:pt x="11039" y="22703"/>
                    <a:pt x="12367" y="21070"/>
                  </a:cubicBezTo>
                  <a:cubicBezTo>
                    <a:pt x="13372" y="19850"/>
                    <a:pt x="14341" y="19186"/>
                    <a:pt x="15687" y="18288"/>
                  </a:cubicBezTo>
                  <a:lnTo>
                    <a:pt x="15687" y="18288"/>
                  </a:lnTo>
                  <a:lnTo>
                    <a:pt x="14413" y="20442"/>
                  </a:lnTo>
                  <a:cubicBezTo>
                    <a:pt x="14838" y="20484"/>
                    <a:pt x="15631" y="20739"/>
                    <a:pt x="16185" y="20739"/>
                  </a:cubicBezTo>
                  <a:cubicBezTo>
                    <a:pt x="16333" y="20739"/>
                    <a:pt x="16464" y="20721"/>
                    <a:pt x="16567" y="20675"/>
                  </a:cubicBezTo>
                  <a:lnTo>
                    <a:pt x="19259" y="19509"/>
                  </a:lnTo>
                  <a:cubicBezTo>
                    <a:pt x="19690" y="21196"/>
                    <a:pt x="19492" y="21429"/>
                    <a:pt x="21179" y="21824"/>
                  </a:cubicBezTo>
                  <a:cubicBezTo>
                    <a:pt x="22077" y="22021"/>
                    <a:pt x="23441" y="23062"/>
                    <a:pt x="23854" y="23906"/>
                  </a:cubicBezTo>
                  <a:cubicBezTo>
                    <a:pt x="24302" y="24821"/>
                    <a:pt x="23118" y="26634"/>
                    <a:pt x="24105" y="27388"/>
                  </a:cubicBezTo>
                  <a:cubicBezTo>
                    <a:pt x="24283" y="27522"/>
                    <a:pt x="24429" y="27581"/>
                    <a:pt x="24549" y="27581"/>
                  </a:cubicBezTo>
                  <a:cubicBezTo>
                    <a:pt x="25282" y="27581"/>
                    <a:pt x="25059" y="25409"/>
                    <a:pt x="25074" y="24839"/>
                  </a:cubicBezTo>
                  <a:lnTo>
                    <a:pt x="25272" y="24839"/>
                  </a:lnTo>
                  <a:cubicBezTo>
                    <a:pt x="25308" y="26490"/>
                    <a:pt x="25343" y="28321"/>
                    <a:pt x="25397" y="30044"/>
                  </a:cubicBezTo>
                  <a:cubicBezTo>
                    <a:pt x="25397" y="30475"/>
                    <a:pt x="25343" y="30870"/>
                    <a:pt x="25397" y="31247"/>
                  </a:cubicBezTo>
                  <a:cubicBezTo>
                    <a:pt x="25433" y="31552"/>
                    <a:pt x="25397" y="32036"/>
                    <a:pt x="25523" y="32305"/>
                  </a:cubicBezTo>
                  <a:cubicBezTo>
                    <a:pt x="25702" y="32664"/>
                    <a:pt x="26241" y="32808"/>
                    <a:pt x="26313" y="33239"/>
                  </a:cubicBezTo>
                  <a:cubicBezTo>
                    <a:pt x="26474" y="34423"/>
                    <a:pt x="25343" y="36110"/>
                    <a:pt x="26402" y="37062"/>
                  </a:cubicBezTo>
                  <a:cubicBezTo>
                    <a:pt x="27802" y="38336"/>
                    <a:pt x="28664" y="39018"/>
                    <a:pt x="28161" y="41010"/>
                  </a:cubicBezTo>
                  <a:cubicBezTo>
                    <a:pt x="27874" y="40867"/>
                    <a:pt x="27605" y="40687"/>
                    <a:pt x="27372" y="40472"/>
                  </a:cubicBezTo>
                  <a:lnTo>
                    <a:pt x="27372" y="40472"/>
                  </a:lnTo>
                  <a:cubicBezTo>
                    <a:pt x="27450" y="40481"/>
                    <a:pt x="27520" y="40485"/>
                    <a:pt x="27582" y="40485"/>
                  </a:cubicBezTo>
                  <a:cubicBezTo>
                    <a:pt x="28155" y="40485"/>
                    <a:pt x="28125" y="40126"/>
                    <a:pt x="28125" y="39592"/>
                  </a:cubicBezTo>
                  <a:cubicBezTo>
                    <a:pt x="28125" y="38731"/>
                    <a:pt x="28000" y="38767"/>
                    <a:pt x="27282" y="38318"/>
                  </a:cubicBezTo>
                  <a:cubicBezTo>
                    <a:pt x="26489" y="37822"/>
                    <a:pt x="26299" y="36913"/>
                    <a:pt x="25620" y="36913"/>
                  </a:cubicBezTo>
                  <a:cubicBezTo>
                    <a:pt x="25438" y="36913"/>
                    <a:pt x="25221" y="36978"/>
                    <a:pt x="24949" y="37133"/>
                  </a:cubicBezTo>
                  <a:cubicBezTo>
                    <a:pt x="25900" y="38246"/>
                    <a:pt x="26043" y="39359"/>
                    <a:pt x="27031" y="40418"/>
                  </a:cubicBezTo>
                  <a:cubicBezTo>
                    <a:pt x="27011" y="40414"/>
                    <a:pt x="26992" y="40412"/>
                    <a:pt x="26973" y="40412"/>
                  </a:cubicBezTo>
                  <a:cubicBezTo>
                    <a:pt x="26344" y="40412"/>
                    <a:pt x="25980" y="42377"/>
                    <a:pt x="25666" y="43074"/>
                  </a:cubicBezTo>
                  <a:lnTo>
                    <a:pt x="23118" y="48800"/>
                  </a:lnTo>
                  <a:cubicBezTo>
                    <a:pt x="21933" y="51474"/>
                    <a:pt x="23064" y="54597"/>
                    <a:pt x="23441" y="57433"/>
                  </a:cubicBezTo>
                  <a:cubicBezTo>
                    <a:pt x="23531" y="58025"/>
                    <a:pt x="24410" y="57845"/>
                    <a:pt x="24679" y="58276"/>
                  </a:cubicBezTo>
                  <a:cubicBezTo>
                    <a:pt x="24967" y="58725"/>
                    <a:pt x="24787" y="59856"/>
                    <a:pt x="24877" y="60322"/>
                  </a:cubicBezTo>
                  <a:cubicBezTo>
                    <a:pt x="25182" y="61866"/>
                    <a:pt x="25864" y="63409"/>
                    <a:pt x="26331" y="64899"/>
                  </a:cubicBezTo>
                  <a:cubicBezTo>
                    <a:pt x="26420" y="65150"/>
                    <a:pt x="26115" y="65186"/>
                    <a:pt x="25900" y="65312"/>
                  </a:cubicBezTo>
                  <a:cubicBezTo>
                    <a:pt x="25613" y="65473"/>
                    <a:pt x="25756" y="65832"/>
                    <a:pt x="25774" y="66137"/>
                  </a:cubicBezTo>
                  <a:cubicBezTo>
                    <a:pt x="25828" y="66891"/>
                    <a:pt x="27066" y="67053"/>
                    <a:pt x="27066" y="67627"/>
                  </a:cubicBezTo>
                  <a:cubicBezTo>
                    <a:pt x="27066" y="68183"/>
                    <a:pt x="26851" y="69135"/>
                    <a:pt x="27264" y="69529"/>
                  </a:cubicBezTo>
                  <a:lnTo>
                    <a:pt x="29184" y="71360"/>
                  </a:lnTo>
                  <a:cubicBezTo>
                    <a:pt x="28843" y="69135"/>
                    <a:pt x="28610" y="66909"/>
                    <a:pt x="27964" y="64755"/>
                  </a:cubicBezTo>
                  <a:cubicBezTo>
                    <a:pt x="27587" y="63517"/>
                    <a:pt x="27551" y="62889"/>
                    <a:pt x="27695" y="61579"/>
                  </a:cubicBezTo>
                  <a:cubicBezTo>
                    <a:pt x="27711" y="61462"/>
                    <a:pt x="27754" y="61416"/>
                    <a:pt x="27811" y="61416"/>
                  </a:cubicBezTo>
                  <a:cubicBezTo>
                    <a:pt x="27998" y="61416"/>
                    <a:pt x="28335" y="61917"/>
                    <a:pt x="28377" y="62027"/>
                  </a:cubicBezTo>
                  <a:cubicBezTo>
                    <a:pt x="28556" y="62530"/>
                    <a:pt x="28018" y="63284"/>
                    <a:pt x="28107" y="63804"/>
                  </a:cubicBezTo>
                  <a:cubicBezTo>
                    <a:pt x="28233" y="64576"/>
                    <a:pt x="29005" y="65545"/>
                    <a:pt x="29364" y="66245"/>
                  </a:cubicBezTo>
                  <a:lnTo>
                    <a:pt x="31607" y="70570"/>
                  </a:lnTo>
                  <a:cubicBezTo>
                    <a:pt x="32056" y="71432"/>
                    <a:pt x="32110" y="71737"/>
                    <a:pt x="32110" y="72724"/>
                  </a:cubicBezTo>
                  <a:cubicBezTo>
                    <a:pt x="32110" y="74214"/>
                    <a:pt x="32146" y="74357"/>
                    <a:pt x="33097" y="75470"/>
                  </a:cubicBezTo>
                  <a:cubicBezTo>
                    <a:pt x="33761" y="76296"/>
                    <a:pt x="34479" y="77498"/>
                    <a:pt x="35340" y="78144"/>
                  </a:cubicBezTo>
                  <a:cubicBezTo>
                    <a:pt x="36292" y="78844"/>
                    <a:pt x="37710" y="79221"/>
                    <a:pt x="38769" y="79724"/>
                  </a:cubicBezTo>
                  <a:cubicBezTo>
                    <a:pt x="38893" y="79781"/>
                    <a:pt x="39003" y="79805"/>
                    <a:pt x="39104" y="79805"/>
                  </a:cubicBezTo>
                  <a:cubicBezTo>
                    <a:pt x="39598" y="79805"/>
                    <a:pt x="39852" y="79226"/>
                    <a:pt x="40334" y="79226"/>
                  </a:cubicBezTo>
                  <a:cubicBezTo>
                    <a:pt x="40518" y="79226"/>
                    <a:pt x="40735" y="79311"/>
                    <a:pt x="41012" y="79544"/>
                  </a:cubicBezTo>
                  <a:cubicBezTo>
                    <a:pt x="41909" y="80280"/>
                    <a:pt x="42717" y="80926"/>
                    <a:pt x="43650" y="81608"/>
                  </a:cubicBezTo>
                  <a:cubicBezTo>
                    <a:pt x="45284" y="82811"/>
                    <a:pt x="47204" y="82883"/>
                    <a:pt x="47204" y="85288"/>
                  </a:cubicBezTo>
                  <a:cubicBezTo>
                    <a:pt x="47204" y="85916"/>
                    <a:pt x="48784" y="86903"/>
                    <a:pt x="49322" y="87280"/>
                  </a:cubicBezTo>
                  <a:cubicBezTo>
                    <a:pt x="49914" y="87711"/>
                    <a:pt x="50524" y="87836"/>
                    <a:pt x="51350" y="88016"/>
                  </a:cubicBezTo>
                  <a:cubicBezTo>
                    <a:pt x="51727" y="88106"/>
                    <a:pt x="52104" y="88159"/>
                    <a:pt x="52463" y="88231"/>
                  </a:cubicBezTo>
                  <a:cubicBezTo>
                    <a:pt x="52557" y="87612"/>
                    <a:pt x="52833" y="86661"/>
                    <a:pt x="53425" y="86661"/>
                  </a:cubicBezTo>
                  <a:cubicBezTo>
                    <a:pt x="53624" y="86661"/>
                    <a:pt x="53858" y="86768"/>
                    <a:pt x="54132" y="87029"/>
                  </a:cubicBezTo>
                  <a:cubicBezTo>
                    <a:pt x="54832" y="87675"/>
                    <a:pt x="54617" y="89380"/>
                    <a:pt x="54688" y="90223"/>
                  </a:cubicBezTo>
                  <a:cubicBezTo>
                    <a:pt x="54778" y="91067"/>
                    <a:pt x="53773" y="92575"/>
                    <a:pt x="53450" y="93346"/>
                  </a:cubicBezTo>
                  <a:cubicBezTo>
                    <a:pt x="53109" y="94208"/>
                    <a:pt x="51691" y="94244"/>
                    <a:pt x="51619" y="95123"/>
                  </a:cubicBezTo>
                  <a:cubicBezTo>
                    <a:pt x="51583" y="95715"/>
                    <a:pt x="51601" y="96074"/>
                    <a:pt x="51278" y="96541"/>
                  </a:cubicBezTo>
                  <a:cubicBezTo>
                    <a:pt x="51009" y="96954"/>
                    <a:pt x="52050" y="97169"/>
                    <a:pt x="52068" y="97528"/>
                  </a:cubicBezTo>
                  <a:cubicBezTo>
                    <a:pt x="52104" y="98192"/>
                    <a:pt x="50273" y="98497"/>
                    <a:pt x="50973" y="99772"/>
                  </a:cubicBezTo>
                  <a:lnTo>
                    <a:pt x="54688" y="106538"/>
                  </a:lnTo>
                  <a:lnTo>
                    <a:pt x="56106" y="109140"/>
                  </a:lnTo>
                  <a:cubicBezTo>
                    <a:pt x="56447" y="109787"/>
                    <a:pt x="57919" y="110361"/>
                    <a:pt x="58511" y="110738"/>
                  </a:cubicBezTo>
                  <a:cubicBezTo>
                    <a:pt x="60019" y="111707"/>
                    <a:pt x="61527" y="111994"/>
                    <a:pt x="61616" y="113771"/>
                  </a:cubicBezTo>
                  <a:lnTo>
                    <a:pt x="62388" y="131306"/>
                  </a:lnTo>
                  <a:cubicBezTo>
                    <a:pt x="62424" y="132168"/>
                    <a:pt x="62047" y="135201"/>
                    <a:pt x="62873" y="135667"/>
                  </a:cubicBezTo>
                  <a:cubicBezTo>
                    <a:pt x="64291" y="136475"/>
                    <a:pt x="64075" y="136547"/>
                    <a:pt x="64003" y="138198"/>
                  </a:cubicBezTo>
                  <a:lnTo>
                    <a:pt x="63914" y="140226"/>
                  </a:lnTo>
                  <a:cubicBezTo>
                    <a:pt x="63896" y="140765"/>
                    <a:pt x="63016" y="140388"/>
                    <a:pt x="62909" y="140854"/>
                  </a:cubicBezTo>
                  <a:cubicBezTo>
                    <a:pt x="62568" y="142488"/>
                    <a:pt x="64398" y="141931"/>
                    <a:pt x="64452" y="142829"/>
                  </a:cubicBezTo>
                  <a:cubicBezTo>
                    <a:pt x="64488" y="143349"/>
                    <a:pt x="64614" y="143726"/>
                    <a:pt x="64291" y="144139"/>
                  </a:cubicBezTo>
                  <a:cubicBezTo>
                    <a:pt x="63698" y="144911"/>
                    <a:pt x="63591" y="144857"/>
                    <a:pt x="64093" y="145700"/>
                  </a:cubicBezTo>
                  <a:cubicBezTo>
                    <a:pt x="64667" y="146723"/>
                    <a:pt x="65403" y="147675"/>
                    <a:pt x="66085" y="148644"/>
                  </a:cubicBezTo>
                  <a:cubicBezTo>
                    <a:pt x="66642" y="149451"/>
                    <a:pt x="67719" y="149810"/>
                    <a:pt x="68562" y="150277"/>
                  </a:cubicBezTo>
                  <a:cubicBezTo>
                    <a:pt x="68706" y="148787"/>
                    <a:pt x="69101" y="148375"/>
                    <a:pt x="70016" y="147316"/>
                  </a:cubicBezTo>
                  <a:cubicBezTo>
                    <a:pt x="69711" y="147280"/>
                    <a:pt x="69101" y="146257"/>
                    <a:pt x="69119" y="145898"/>
                  </a:cubicBezTo>
                  <a:cubicBezTo>
                    <a:pt x="69172" y="145270"/>
                    <a:pt x="70106" y="144444"/>
                    <a:pt x="70411" y="143870"/>
                  </a:cubicBezTo>
                  <a:cubicBezTo>
                    <a:pt x="70590" y="143511"/>
                    <a:pt x="71362" y="142129"/>
                    <a:pt x="71254" y="141770"/>
                  </a:cubicBezTo>
                  <a:cubicBezTo>
                    <a:pt x="71111" y="141267"/>
                    <a:pt x="69657" y="140998"/>
                    <a:pt x="69854" y="140406"/>
                  </a:cubicBezTo>
                  <a:cubicBezTo>
                    <a:pt x="70357" y="138772"/>
                    <a:pt x="71093" y="137426"/>
                    <a:pt x="70626" y="135775"/>
                  </a:cubicBezTo>
                  <a:cubicBezTo>
                    <a:pt x="70411" y="135021"/>
                    <a:pt x="71739" y="134932"/>
                    <a:pt x="72367" y="134698"/>
                  </a:cubicBezTo>
                  <a:cubicBezTo>
                    <a:pt x="72600" y="134609"/>
                    <a:pt x="72170" y="133011"/>
                    <a:pt x="72116" y="132724"/>
                  </a:cubicBezTo>
                  <a:cubicBezTo>
                    <a:pt x="73821" y="132724"/>
                    <a:pt x="74323" y="132311"/>
                    <a:pt x="75149" y="130893"/>
                  </a:cubicBezTo>
                  <a:cubicBezTo>
                    <a:pt x="75382" y="130498"/>
                    <a:pt x="76100" y="129763"/>
                    <a:pt x="75759" y="129350"/>
                  </a:cubicBezTo>
                  <a:lnTo>
                    <a:pt x="74323" y="127627"/>
                  </a:lnTo>
                  <a:lnTo>
                    <a:pt x="74323" y="127627"/>
                  </a:lnTo>
                  <a:cubicBezTo>
                    <a:pt x="74952" y="127811"/>
                    <a:pt x="75411" y="128068"/>
                    <a:pt x="75850" y="128068"/>
                  </a:cubicBezTo>
                  <a:cubicBezTo>
                    <a:pt x="76137" y="128068"/>
                    <a:pt x="76416" y="127957"/>
                    <a:pt x="76729" y="127645"/>
                  </a:cubicBezTo>
                  <a:cubicBezTo>
                    <a:pt x="77428" y="126945"/>
                    <a:pt x="78398" y="126227"/>
                    <a:pt x="78972" y="125401"/>
                  </a:cubicBezTo>
                  <a:cubicBezTo>
                    <a:pt x="80121" y="123714"/>
                    <a:pt x="80875" y="121812"/>
                    <a:pt x="80910" y="119748"/>
                  </a:cubicBezTo>
                  <a:cubicBezTo>
                    <a:pt x="80946" y="118330"/>
                    <a:pt x="81251" y="118402"/>
                    <a:pt x="82472" y="117594"/>
                  </a:cubicBezTo>
                  <a:cubicBezTo>
                    <a:pt x="83549" y="116876"/>
                    <a:pt x="84069" y="116356"/>
                    <a:pt x="85344" y="116356"/>
                  </a:cubicBezTo>
                  <a:cubicBezTo>
                    <a:pt x="87533" y="116356"/>
                    <a:pt x="88018" y="113484"/>
                    <a:pt x="88126" y="111653"/>
                  </a:cubicBezTo>
                  <a:cubicBezTo>
                    <a:pt x="88161" y="110846"/>
                    <a:pt x="88610" y="109140"/>
                    <a:pt x="88251" y="108387"/>
                  </a:cubicBezTo>
                  <a:cubicBezTo>
                    <a:pt x="87623" y="107041"/>
                    <a:pt x="87749" y="107202"/>
                    <a:pt x="88843" y="106197"/>
                  </a:cubicBezTo>
                  <a:cubicBezTo>
                    <a:pt x="89490" y="105605"/>
                    <a:pt x="91033" y="104689"/>
                    <a:pt x="91392" y="103864"/>
                  </a:cubicBezTo>
                  <a:cubicBezTo>
                    <a:pt x="91787" y="102984"/>
                    <a:pt x="91500" y="101261"/>
                    <a:pt x="91536" y="100274"/>
                  </a:cubicBezTo>
                  <a:cubicBezTo>
                    <a:pt x="91572" y="99161"/>
                    <a:pt x="87390" y="97833"/>
                    <a:pt x="86349" y="97331"/>
                  </a:cubicBezTo>
                  <a:cubicBezTo>
                    <a:pt x="84464" y="96415"/>
                    <a:pt x="82131" y="96003"/>
                    <a:pt x="80121" y="95392"/>
                  </a:cubicBezTo>
                  <a:lnTo>
                    <a:pt x="77500" y="95123"/>
                  </a:lnTo>
                  <a:cubicBezTo>
                    <a:pt x="78111" y="93849"/>
                    <a:pt x="78146" y="93382"/>
                    <a:pt x="78021" y="91964"/>
                  </a:cubicBezTo>
                  <a:cubicBezTo>
                    <a:pt x="77913" y="90708"/>
                    <a:pt x="77231" y="90852"/>
                    <a:pt x="76208" y="90205"/>
                  </a:cubicBezTo>
                  <a:cubicBezTo>
                    <a:pt x="75533" y="89785"/>
                    <a:pt x="75046" y="89240"/>
                    <a:pt x="74328" y="89240"/>
                  </a:cubicBezTo>
                  <a:cubicBezTo>
                    <a:pt x="74187" y="89240"/>
                    <a:pt x="74037" y="89261"/>
                    <a:pt x="73875" y="89308"/>
                  </a:cubicBezTo>
                  <a:cubicBezTo>
                    <a:pt x="73421" y="89434"/>
                    <a:pt x="73286" y="89754"/>
                    <a:pt x="73047" y="89754"/>
                  </a:cubicBezTo>
                  <a:cubicBezTo>
                    <a:pt x="72946" y="89754"/>
                    <a:pt x="72826" y="89697"/>
                    <a:pt x="72654" y="89541"/>
                  </a:cubicBezTo>
                  <a:cubicBezTo>
                    <a:pt x="72367" y="89272"/>
                    <a:pt x="72224" y="89236"/>
                    <a:pt x="71901" y="88949"/>
                  </a:cubicBezTo>
                  <a:cubicBezTo>
                    <a:pt x="71093" y="88231"/>
                    <a:pt x="70285" y="87441"/>
                    <a:pt x="69460" y="86921"/>
                  </a:cubicBezTo>
                  <a:cubicBezTo>
                    <a:pt x="68724" y="86472"/>
                    <a:pt x="67988" y="84911"/>
                    <a:pt x="67342" y="84713"/>
                  </a:cubicBezTo>
                  <a:cubicBezTo>
                    <a:pt x="67209" y="84675"/>
                    <a:pt x="67070" y="84659"/>
                    <a:pt x="66924" y="84659"/>
                  </a:cubicBezTo>
                  <a:cubicBezTo>
                    <a:pt x="66287" y="84659"/>
                    <a:pt x="65541" y="84962"/>
                    <a:pt x="64818" y="84962"/>
                  </a:cubicBezTo>
                  <a:cubicBezTo>
                    <a:pt x="64634" y="84962"/>
                    <a:pt x="64452" y="84942"/>
                    <a:pt x="64273" y="84893"/>
                  </a:cubicBezTo>
                  <a:cubicBezTo>
                    <a:pt x="62962" y="84534"/>
                    <a:pt x="62711" y="84247"/>
                    <a:pt x="61814" y="83188"/>
                  </a:cubicBezTo>
                  <a:cubicBezTo>
                    <a:pt x="60880" y="84139"/>
                    <a:pt x="60575" y="84444"/>
                    <a:pt x="60360" y="85754"/>
                  </a:cubicBezTo>
                  <a:cubicBezTo>
                    <a:pt x="58529" y="85700"/>
                    <a:pt x="60414" y="83421"/>
                    <a:pt x="60791" y="82901"/>
                  </a:cubicBezTo>
                  <a:cubicBezTo>
                    <a:pt x="60692" y="82890"/>
                    <a:pt x="60595" y="82885"/>
                    <a:pt x="60500" y="82885"/>
                  </a:cubicBezTo>
                  <a:cubicBezTo>
                    <a:pt x="58934" y="82885"/>
                    <a:pt x="57969" y="84236"/>
                    <a:pt x="56717" y="85252"/>
                  </a:cubicBezTo>
                  <a:cubicBezTo>
                    <a:pt x="56499" y="85436"/>
                    <a:pt x="55829" y="86198"/>
                    <a:pt x="55492" y="86198"/>
                  </a:cubicBezTo>
                  <a:cubicBezTo>
                    <a:pt x="55467" y="86198"/>
                    <a:pt x="55445" y="86194"/>
                    <a:pt x="55424" y="86185"/>
                  </a:cubicBezTo>
                  <a:cubicBezTo>
                    <a:pt x="55123" y="86051"/>
                    <a:pt x="53745" y="85293"/>
                    <a:pt x="53400" y="85293"/>
                  </a:cubicBezTo>
                  <a:cubicBezTo>
                    <a:pt x="53375" y="85293"/>
                    <a:pt x="53356" y="85297"/>
                    <a:pt x="53342" y="85306"/>
                  </a:cubicBezTo>
                  <a:cubicBezTo>
                    <a:pt x="52689" y="85752"/>
                    <a:pt x="51999" y="86162"/>
                    <a:pt x="51343" y="86162"/>
                  </a:cubicBezTo>
                  <a:cubicBezTo>
                    <a:pt x="50864" y="86162"/>
                    <a:pt x="50403" y="85943"/>
                    <a:pt x="49986" y="85359"/>
                  </a:cubicBezTo>
                  <a:cubicBezTo>
                    <a:pt x="49412" y="84552"/>
                    <a:pt x="49753" y="84085"/>
                    <a:pt x="50058" y="83224"/>
                  </a:cubicBezTo>
                  <a:cubicBezTo>
                    <a:pt x="50345" y="82362"/>
                    <a:pt x="50381" y="81824"/>
                    <a:pt x="50363" y="80908"/>
                  </a:cubicBezTo>
                  <a:lnTo>
                    <a:pt x="50363" y="80908"/>
                  </a:lnTo>
                  <a:lnTo>
                    <a:pt x="50596" y="80962"/>
                  </a:lnTo>
                  <a:cubicBezTo>
                    <a:pt x="50051" y="80294"/>
                    <a:pt x="49678" y="79436"/>
                    <a:pt x="48818" y="79436"/>
                  </a:cubicBezTo>
                  <a:cubicBezTo>
                    <a:pt x="48801" y="79436"/>
                    <a:pt x="48783" y="79436"/>
                    <a:pt x="48766" y="79437"/>
                  </a:cubicBezTo>
                  <a:cubicBezTo>
                    <a:pt x="48271" y="79454"/>
                    <a:pt x="47723" y="79552"/>
                    <a:pt x="47225" y="79552"/>
                  </a:cubicBezTo>
                  <a:cubicBezTo>
                    <a:pt x="46675" y="79552"/>
                    <a:pt x="46186" y="79432"/>
                    <a:pt x="45894" y="78952"/>
                  </a:cubicBezTo>
                  <a:cubicBezTo>
                    <a:pt x="46522" y="77857"/>
                    <a:pt x="47096" y="76834"/>
                    <a:pt x="47707" y="75757"/>
                  </a:cubicBezTo>
                  <a:cubicBezTo>
                    <a:pt x="48066" y="75111"/>
                    <a:pt x="48712" y="74591"/>
                    <a:pt x="48137" y="74052"/>
                  </a:cubicBezTo>
                  <a:cubicBezTo>
                    <a:pt x="47736" y="73680"/>
                    <a:pt x="47532" y="73554"/>
                    <a:pt x="47266" y="73554"/>
                  </a:cubicBezTo>
                  <a:cubicBezTo>
                    <a:pt x="47045" y="73554"/>
                    <a:pt x="46781" y="73641"/>
                    <a:pt x="46325" y="73747"/>
                  </a:cubicBezTo>
                  <a:cubicBezTo>
                    <a:pt x="46002" y="73819"/>
                    <a:pt x="44422" y="73981"/>
                    <a:pt x="44314" y="74286"/>
                  </a:cubicBezTo>
                  <a:cubicBezTo>
                    <a:pt x="44189" y="74645"/>
                    <a:pt x="43902" y="76134"/>
                    <a:pt x="43543" y="76206"/>
                  </a:cubicBezTo>
                  <a:cubicBezTo>
                    <a:pt x="43168" y="76271"/>
                    <a:pt x="42704" y="76331"/>
                    <a:pt x="42236" y="76331"/>
                  </a:cubicBezTo>
                  <a:cubicBezTo>
                    <a:pt x="41292" y="76331"/>
                    <a:pt x="40331" y="76089"/>
                    <a:pt x="40043" y="75165"/>
                  </a:cubicBezTo>
                  <a:cubicBezTo>
                    <a:pt x="39451" y="73316"/>
                    <a:pt x="39379" y="72634"/>
                    <a:pt x="39738" y="70732"/>
                  </a:cubicBezTo>
                  <a:cubicBezTo>
                    <a:pt x="39971" y="69494"/>
                    <a:pt x="40312" y="68183"/>
                    <a:pt x="41191" y="67178"/>
                  </a:cubicBezTo>
                  <a:cubicBezTo>
                    <a:pt x="41486" y="66832"/>
                    <a:pt x="43856" y="64945"/>
                    <a:pt x="44326" y="64945"/>
                  </a:cubicBezTo>
                  <a:cubicBezTo>
                    <a:pt x="44342" y="64945"/>
                    <a:pt x="44357" y="64948"/>
                    <a:pt x="44368" y="64953"/>
                  </a:cubicBezTo>
                  <a:cubicBezTo>
                    <a:pt x="45625" y="65599"/>
                    <a:pt x="46989" y="65976"/>
                    <a:pt x="48407" y="66048"/>
                  </a:cubicBezTo>
                  <a:cubicBezTo>
                    <a:pt x="48442" y="65378"/>
                    <a:pt x="48218" y="64916"/>
                    <a:pt x="48905" y="64916"/>
                  </a:cubicBezTo>
                  <a:cubicBezTo>
                    <a:pt x="48918" y="64916"/>
                    <a:pt x="48931" y="64916"/>
                    <a:pt x="48945" y="64917"/>
                  </a:cubicBezTo>
                  <a:lnTo>
                    <a:pt x="51906" y="64971"/>
                  </a:lnTo>
                  <a:cubicBezTo>
                    <a:pt x="53594" y="65007"/>
                    <a:pt x="52176" y="68165"/>
                    <a:pt x="52319" y="68650"/>
                  </a:cubicBezTo>
                  <a:cubicBezTo>
                    <a:pt x="52409" y="68955"/>
                    <a:pt x="52696" y="70624"/>
                    <a:pt x="52983" y="70624"/>
                  </a:cubicBezTo>
                  <a:cubicBezTo>
                    <a:pt x="53220" y="70624"/>
                    <a:pt x="53410" y="70630"/>
                    <a:pt x="53570" y="70630"/>
                  </a:cubicBezTo>
                  <a:cubicBezTo>
                    <a:pt x="54174" y="70630"/>
                    <a:pt x="54331" y="70551"/>
                    <a:pt x="54814" y="69799"/>
                  </a:cubicBezTo>
                  <a:cubicBezTo>
                    <a:pt x="55532" y="68686"/>
                    <a:pt x="55496" y="68883"/>
                    <a:pt x="55047" y="67735"/>
                  </a:cubicBezTo>
                  <a:cubicBezTo>
                    <a:pt x="54832" y="67160"/>
                    <a:pt x="54527" y="66281"/>
                    <a:pt x="54724" y="65689"/>
                  </a:cubicBezTo>
                  <a:cubicBezTo>
                    <a:pt x="55352" y="63804"/>
                    <a:pt x="56232" y="63212"/>
                    <a:pt x="57757" y="61902"/>
                  </a:cubicBezTo>
                  <a:cubicBezTo>
                    <a:pt x="58332" y="61399"/>
                    <a:pt x="58763" y="61309"/>
                    <a:pt x="59516" y="61094"/>
                  </a:cubicBezTo>
                  <a:cubicBezTo>
                    <a:pt x="60665" y="60753"/>
                    <a:pt x="60791" y="60950"/>
                    <a:pt x="60629" y="59766"/>
                  </a:cubicBezTo>
                  <a:cubicBezTo>
                    <a:pt x="60539" y="59156"/>
                    <a:pt x="60270" y="58617"/>
                    <a:pt x="60701" y="58150"/>
                  </a:cubicBezTo>
                  <a:cubicBezTo>
                    <a:pt x="61437" y="57361"/>
                    <a:pt x="62173" y="56553"/>
                    <a:pt x="62909" y="55763"/>
                  </a:cubicBezTo>
                  <a:cubicBezTo>
                    <a:pt x="63968" y="54633"/>
                    <a:pt x="65475" y="54740"/>
                    <a:pt x="66983" y="54507"/>
                  </a:cubicBezTo>
                  <a:cubicBezTo>
                    <a:pt x="66534" y="52802"/>
                    <a:pt x="66211" y="52766"/>
                    <a:pt x="67719" y="51905"/>
                  </a:cubicBezTo>
                  <a:cubicBezTo>
                    <a:pt x="68760" y="51312"/>
                    <a:pt x="69657" y="50774"/>
                    <a:pt x="70788" y="50415"/>
                  </a:cubicBezTo>
                  <a:lnTo>
                    <a:pt x="70788" y="50415"/>
                  </a:lnTo>
                  <a:cubicBezTo>
                    <a:pt x="70052" y="51133"/>
                    <a:pt x="69729" y="51187"/>
                    <a:pt x="70052" y="52156"/>
                  </a:cubicBezTo>
                  <a:cubicBezTo>
                    <a:pt x="70178" y="52541"/>
                    <a:pt x="70430" y="52689"/>
                    <a:pt x="70715" y="52689"/>
                  </a:cubicBezTo>
                  <a:cubicBezTo>
                    <a:pt x="71160" y="52689"/>
                    <a:pt x="71685" y="52330"/>
                    <a:pt x="71936" y="51958"/>
                  </a:cubicBezTo>
                  <a:cubicBezTo>
                    <a:pt x="72240" y="51511"/>
                    <a:pt x="72534" y="51419"/>
                    <a:pt x="72842" y="51419"/>
                  </a:cubicBezTo>
                  <a:cubicBezTo>
                    <a:pt x="73056" y="51419"/>
                    <a:pt x="73277" y="51463"/>
                    <a:pt x="73514" y="51463"/>
                  </a:cubicBezTo>
                  <a:cubicBezTo>
                    <a:pt x="73743" y="51463"/>
                    <a:pt x="73986" y="51422"/>
                    <a:pt x="74252" y="51258"/>
                  </a:cubicBezTo>
                  <a:cubicBezTo>
                    <a:pt x="74736" y="50971"/>
                    <a:pt x="75185" y="49535"/>
                    <a:pt x="75454" y="49015"/>
                  </a:cubicBezTo>
                  <a:cubicBezTo>
                    <a:pt x="75301" y="49015"/>
                    <a:pt x="75036" y="48974"/>
                    <a:pt x="74797" y="48974"/>
                  </a:cubicBezTo>
                  <a:cubicBezTo>
                    <a:pt x="74588" y="48974"/>
                    <a:pt x="74399" y="49005"/>
                    <a:pt x="74323" y="49123"/>
                  </a:cubicBezTo>
                  <a:cubicBezTo>
                    <a:pt x="73982" y="49643"/>
                    <a:pt x="73965" y="49733"/>
                    <a:pt x="73372" y="49876"/>
                  </a:cubicBezTo>
                  <a:cubicBezTo>
                    <a:pt x="73295" y="49896"/>
                    <a:pt x="73223" y="49905"/>
                    <a:pt x="73157" y="49905"/>
                  </a:cubicBezTo>
                  <a:cubicBezTo>
                    <a:pt x="72372" y="49905"/>
                    <a:pt x="72301" y="48626"/>
                    <a:pt x="72367" y="48064"/>
                  </a:cubicBezTo>
                  <a:cubicBezTo>
                    <a:pt x="72457" y="47364"/>
                    <a:pt x="73444" y="46125"/>
                    <a:pt x="72385" y="45677"/>
                  </a:cubicBezTo>
                  <a:cubicBezTo>
                    <a:pt x="72308" y="45641"/>
                    <a:pt x="72204" y="45625"/>
                    <a:pt x="72082" y="45625"/>
                  </a:cubicBezTo>
                  <a:cubicBezTo>
                    <a:pt x="71410" y="45625"/>
                    <a:pt x="70174" y="46096"/>
                    <a:pt x="69657" y="46233"/>
                  </a:cubicBezTo>
                  <a:cubicBezTo>
                    <a:pt x="70256" y="45757"/>
                    <a:pt x="71011" y="44832"/>
                    <a:pt x="71785" y="44832"/>
                  </a:cubicBezTo>
                  <a:cubicBezTo>
                    <a:pt x="71800" y="44832"/>
                    <a:pt x="71814" y="44832"/>
                    <a:pt x="71829" y="44833"/>
                  </a:cubicBezTo>
                  <a:cubicBezTo>
                    <a:pt x="72852" y="44905"/>
                    <a:pt x="73857" y="45066"/>
                    <a:pt x="74826" y="45336"/>
                  </a:cubicBezTo>
                  <a:cubicBezTo>
                    <a:pt x="75177" y="45411"/>
                    <a:pt x="75440" y="45450"/>
                    <a:pt x="75652" y="45450"/>
                  </a:cubicBezTo>
                  <a:cubicBezTo>
                    <a:pt x="76299" y="45450"/>
                    <a:pt x="76479" y="45087"/>
                    <a:pt x="77249" y="44277"/>
                  </a:cubicBezTo>
                  <a:cubicBezTo>
                    <a:pt x="77895" y="43577"/>
                    <a:pt x="79475" y="43523"/>
                    <a:pt x="80372" y="43308"/>
                  </a:cubicBezTo>
                  <a:cubicBezTo>
                    <a:pt x="80803" y="43182"/>
                    <a:pt x="80695" y="41531"/>
                    <a:pt x="80408" y="41190"/>
                  </a:cubicBezTo>
                  <a:lnTo>
                    <a:pt x="77913" y="38174"/>
                  </a:lnTo>
                  <a:cubicBezTo>
                    <a:pt x="77482" y="37654"/>
                    <a:pt x="77536" y="36433"/>
                    <a:pt x="77446" y="35805"/>
                  </a:cubicBezTo>
                  <a:cubicBezTo>
                    <a:pt x="77267" y="34657"/>
                    <a:pt x="77087" y="33508"/>
                    <a:pt x="76908" y="32359"/>
                  </a:cubicBezTo>
                  <a:lnTo>
                    <a:pt x="73982" y="34352"/>
                  </a:lnTo>
                  <a:cubicBezTo>
                    <a:pt x="73937" y="34381"/>
                    <a:pt x="73876" y="34393"/>
                    <a:pt x="73805" y="34393"/>
                  </a:cubicBezTo>
                  <a:cubicBezTo>
                    <a:pt x="73481" y="34393"/>
                    <a:pt x="72955" y="34127"/>
                    <a:pt x="72852" y="33921"/>
                  </a:cubicBezTo>
                  <a:cubicBezTo>
                    <a:pt x="72726" y="33616"/>
                    <a:pt x="73336" y="32377"/>
                    <a:pt x="73426" y="32054"/>
                  </a:cubicBezTo>
                  <a:cubicBezTo>
                    <a:pt x="73659" y="31336"/>
                    <a:pt x="72295" y="30062"/>
                    <a:pt x="71865" y="29488"/>
                  </a:cubicBezTo>
                  <a:cubicBezTo>
                    <a:pt x="71434" y="28895"/>
                    <a:pt x="69352" y="28554"/>
                    <a:pt x="68616" y="28303"/>
                  </a:cubicBezTo>
                  <a:cubicBezTo>
                    <a:pt x="68614" y="28302"/>
                    <a:pt x="68611" y="28302"/>
                    <a:pt x="68608" y="28302"/>
                  </a:cubicBezTo>
                  <a:cubicBezTo>
                    <a:pt x="68322" y="28302"/>
                    <a:pt x="66067" y="32995"/>
                    <a:pt x="66014" y="33777"/>
                  </a:cubicBezTo>
                  <a:cubicBezTo>
                    <a:pt x="65942" y="35177"/>
                    <a:pt x="65870" y="35913"/>
                    <a:pt x="65224" y="37151"/>
                  </a:cubicBezTo>
                  <a:cubicBezTo>
                    <a:pt x="65071" y="37451"/>
                    <a:pt x="64796" y="37520"/>
                    <a:pt x="64492" y="37520"/>
                  </a:cubicBezTo>
                  <a:cubicBezTo>
                    <a:pt x="64233" y="37520"/>
                    <a:pt x="63952" y="37469"/>
                    <a:pt x="63711" y="37469"/>
                  </a:cubicBezTo>
                  <a:cubicBezTo>
                    <a:pt x="63372" y="37469"/>
                    <a:pt x="63109" y="37569"/>
                    <a:pt x="63088" y="38049"/>
                  </a:cubicBezTo>
                  <a:cubicBezTo>
                    <a:pt x="63034" y="39162"/>
                    <a:pt x="63232" y="40346"/>
                    <a:pt x="62532" y="41261"/>
                  </a:cubicBezTo>
                  <a:cubicBezTo>
                    <a:pt x="62202" y="41696"/>
                    <a:pt x="61908" y="41892"/>
                    <a:pt x="61690" y="41892"/>
                  </a:cubicBezTo>
                  <a:cubicBezTo>
                    <a:pt x="61348" y="41892"/>
                    <a:pt x="61190" y="41414"/>
                    <a:pt x="61365" y="40615"/>
                  </a:cubicBezTo>
                  <a:cubicBezTo>
                    <a:pt x="61509" y="39987"/>
                    <a:pt x="62406" y="37708"/>
                    <a:pt x="62119" y="37169"/>
                  </a:cubicBezTo>
                  <a:cubicBezTo>
                    <a:pt x="61778" y="36559"/>
                    <a:pt x="59355" y="35967"/>
                    <a:pt x="58691" y="35662"/>
                  </a:cubicBezTo>
                  <a:cubicBezTo>
                    <a:pt x="57883" y="35321"/>
                    <a:pt x="57165" y="34226"/>
                    <a:pt x="56537" y="33598"/>
                  </a:cubicBezTo>
                  <a:cubicBezTo>
                    <a:pt x="56250" y="33311"/>
                    <a:pt x="56160" y="32880"/>
                    <a:pt x="56017" y="32485"/>
                  </a:cubicBezTo>
                  <a:cubicBezTo>
                    <a:pt x="55711" y="31731"/>
                    <a:pt x="55460" y="31749"/>
                    <a:pt x="54670" y="31444"/>
                  </a:cubicBezTo>
                  <a:cubicBezTo>
                    <a:pt x="53414" y="30959"/>
                    <a:pt x="57255" y="27119"/>
                    <a:pt x="58116" y="26472"/>
                  </a:cubicBezTo>
                  <a:cubicBezTo>
                    <a:pt x="59229" y="25593"/>
                    <a:pt x="59768" y="25378"/>
                    <a:pt x="61168" y="25055"/>
                  </a:cubicBezTo>
                  <a:cubicBezTo>
                    <a:pt x="62209" y="24821"/>
                    <a:pt x="62855" y="23690"/>
                    <a:pt x="62370" y="22685"/>
                  </a:cubicBezTo>
                  <a:cubicBezTo>
                    <a:pt x="63003" y="22548"/>
                    <a:pt x="63911" y="22167"/>
                    <a:pt x="64647" y="22167"/>
                  </a:cubicBezTo>
                  <a:cubicBezTo>
                    <a:pt x="64871" y="22167"/>
                    <a:pt x="65080" y="22203"/>
                    <a:pt x="65260" y="22291"/>
                  </a:cubicBezTo>
                  <a:cubicBezTo>
                    <a:pt x="65858" y="22579"/>
                    <a:pt x="66234" y="22708"/>
                    <a:pt x="66564" y="22708"/>
                  </a:cubicBezTo>
                  <a:cubicBezTo>
                    <a:pt x="67056" y="22708"/>
                    <a:pt x="67448" y="22422"/>
                    <a:pt x="68329" y="21950"/>
                  </a:cubicBezTo>
                  <a:cubicBezTo>
                    <a:pt x="68813" y="21680"/>
                    <a:pt x="68957" y="19347"/>
                    <a:pt x="69083" y="18791"/>
                  </a:cubicBezTo>
                  <a:cubicBezTo>
                    <a:pt x="69208" y="18180"/>
                    <a:pt x="67629" y="17014"/>
                    <a:pt x="67198" y="16547"/>
                  </a:cubicBezTo>
                  <a:cubicBezTo>
                    <a:pt x="66731" y="17301"/>
                    <a:pt x="66247" y="18037"/>
                    <a:pt x="65762" y="18773"/>
                  </a:cubicBezTo>
                  <a:cubicBezTo>
                    <a:pt x="65382" y="19355"/>
                    <a:pt x="65288" y="19634"/>
                    <a:pt x="64906" y="19634"/>
                  </a:cubicBezTo>
                  <a:cubicBezTo>
                    <a:pt x="64747" y="19634"/>
                    <a:pt x="64538" y="19586"/>
                    <a:pt x="64237" y="19491"/>
                  </a:cubicBezTo>
                  <a:cubicBezTo>
                    <a:pt x="64398" y="19186"/>
                    <a:pt x="65385" y="17804"/>
                    <a:pt x="65134" y="17660"/>
                  </a:cubicBezTo>
                  <a:cubicBezTo>
                    <a:pt x="64678" y="17380"/>
                    <a:pt x="64418" y="17249"/>
                    <a:pt x="64204" y="17249"/>
                  </a:cubicBezTo>
                  <a:cubicBezTo>
                    <a:pt x="63896" y="17249"/>
                    <a:pt x="63685" y="17521"/>
                    <a:pt x="63124" y="18019"/>
                  </a:cubicBezTo>
                  <a:cubicBezTo>
                    <a:pt x="63070" y="16547"/>
                    <a:pt x="63034" y="15093"/>
                    <a:pt x="62998" y="13622"/>
                  </a:cubicBezTo>
                  <a:cubicBezTo>
                    <a:pt x="62972" y="12768"/>
                    <a:pt x="62601" y="12493"/>
                    <a:pt x="62113" y="12493"/>
                  </a:cubicBezTo>
                  <a:cubicBezTo>
                    <a:pt x="61605" y="12493"/>
                    <a:pt x="60971" y="12791"/>
                    <a:pt x="60468" y="13047"/>
                  </a:cubicBezTo>
                  <a:cubicBezTo>
                    <a:pt x="58816" y="13873"/>
                    <a:pt x="60486" y="14788"/>
                    <a:pt x="60432" y="15829"/>
                  </a:cubicBezTo>
                  <a:cubicBezTo>
                    <a:pt x="60414" y="16404"/>
                    <a:pt x="60539" y="17014"/>
                    <a:pt x="60109" y="17391"/>
                  </a:cubicBezTo>
                  <a:cubicBezTo>
                    <a:pt x="59570" y="17875"/>
                    <a:pt x="58996" y="18288"/>
                    <a:pt x="58673" y="18952"/>
                  </a:cubicBezTo>
                  <a:cubicBezTo>
                    <a:pt x="58511" y="18198"/>
                    <a:pt x="59193" y="17463"/>
                    <a:pt x="59570" y="16834"/>
                  </a:cubicBezTo>
                  <a:cubicBezTo>
                    <a:pt x="59965" y="16116"/>
                    <a:pt x="59534" y="15578"/>
                    <a:pt x="59247" y="14806"/>
                  </a:cubicBezTo>
                  <a:cubicBezTo>
                    <a:pt x="57901" y="15650"/>
                    <a:pt x="57596" y="15632"/>
                    <a:pt x="57506" y="17211"/>
                  </a:cubicBezTo>
                  <a:cubicBezTo>
                    <a:pt x="57479" y="17820"/>
                    <a:pt x="57149" y="18022"/>
                    <a:pt x="56714" y="18022"/>
                  </a:cubicBezTo>
                  <a:cubicBezTo>
                    <a:pt x="56009" y="18022"/>
                    <a:pt x="55028" y="17490"/>
                    <a:pt x="54617" y="17301"/>
                  </a:cubicBezTo>
                  <a:cubicBezTo>
                    <a:pt x="53935" y="16978"/>
                    <a:pt x="53719" y="16906"/>
                    <a:pt x="53342" y="16332"/>
                  </a:cubicBezTo>
                  <a:cubicBezTo>
                    <a:pt x="53064" y="15906"/>
                    <a:pt x="52890" y="15255"/>
                    <a:pt x="52397" y="15255"/>
                  </a:cubicBezTo>
                  <a:cubicBezTo>
                    <a:pt x="52350" y="15255"/>
                    <a:pt x="52300" y="15260"/>
                    <a:pt x="52247" y="15273"/>
                  </a:cubicBezTo>
                  <a:cubicBezTo>
                    <a:pt x="50524" y="15722"/>
                    <a:pt x="50830" y="16081"/>
                    <a:pt x="50650" y="17857"/>
                  </a:cubicBezTo>
                  <a:cubicBezTo>
                    <a:pt x="49824" y="17857"/>
                    <a:pt x="50094" y="16996"/>
                    <a:pt x="50058" y="16350"/>
                  </a:cubicBezTo>
                  <a:cubicBezTo>
                    <a:pt x="50040" y="16063"/>
                    <a:pt x="48389" y="15901"/>
                    <a:pt x="48101" y="15847"/>
                  </a:cubicBezTo>
                  <a:cubicBezTo>
                    <a:pt x="46199" y="15470"/>
                    <a:pt x="46235" y="15506"/>
                    <a:pt x="47276" y="13837"/>
                  </a:cubicBezTo>
                  <a:cubicBezTo>
                    <a:pt x="46163" y="13155"/>
                    <a:pt x="45284" y="12652"/>
                    <a:pt x="44440" y="11683"/>
                  </a:cubicBezTo>
                  <a:cubicBezTo>
                    <a:pt x="43291" y="10319"/>
                    <a:pt x="43130" y="9565"/>
                    <a:pt x="41156" y="9440"/>
                  </a:cubicBezTo>
                  <a:lnTo>
                    <a:pt x="41156" y="10499"/>
                  </a:lnTo>
                  <a:cubicBezTo>
                    <a:pt x="41156" y="10606"/>
                    <a:pt x="41021" y="10651"/>
                    <a:pt x="40884" y="10651"/>
                  </a:cubicBezTo>
                  <a:cubicBezTo>
                    <a:pt x="40747" y="10651"/>
                    <a:pt x="40608" y="10606"/>
                    <a:pt x="40599" y="10535"/>
                  </a:cubicBezTo>
                  <a:cubicBezTo>
                    <a:pt x="40492" y="9691"/>
                    <a:pt x="40438" y="8830"/>
                    <a:pt x="40330" y="7968"/>
                  </a:cubicBezTo>
                  <a:cubicBezTo>
                    <a:pt x="39257" y="8410"/>
                    <a:pt x="38317" y="8781"/>
                    <a:pt x="37261" y="8781"/>
                  </a:cubicBezTo>
                  <a:cubicBezTo>
                    <a:pt x="36815" y="8781"/>
                    <a:pt x="36349" y="8715"/>
                    <a:pt x="35843" y="8560"/>
                  </a:cubicBezTo>
                  <a:cubicBezTo>
                    <a:pt x="35263" y="8382"/>
                    <a:pt x="35052" y="8213"/>
                    <a:pt x="34868" y="8213"/>
                  </a:cubicBezTo>
                  <a:cubicBezTo>
                    <a:pt x="34683" y="8213"/>
                    <a:pt x="34527" y="8387"/>
                    <a:pt x="34048" y="8901"/>
                  </a:cubicBezTo>
                  <a:cubicBezTo>
                    <a:pt x="33854" y="9116"/>
                    <a:pt x="33643" y="9206"/>
                    <a:pt x="33437" y="9206"/>
                  </a:cubicBezTo>
                  <a:cubicBezTo>
                    <a:pt x="32937" y="9206"/>
                    <a:pt x="32465" y="8681"/>
                    <a:pt x="32325" y="8148"/>
                  </a:cubicBezTo>
                  <a:cubicBezTo>
                    <a:pt x="32056" y="7035"/>
                    <a:pt x="31356" y="6514"/>
                    <a:pt x="30530" y="5868"/>
                  </a:cubicBezTo>
                  <a:lnTo>
                    <a:pt x="25002" y="1543"/>
                  </a:lnTo>
                  <a:cubicBezTo>
                    <a:pt x="24163" y="881"/>
                    <a:pt x="23526" y="1"/>
                    <a:pt x="22532"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6" name="Google Shape;916;p76"/>
            <p:cNvSpPr/>
            <p:nvPr/>
          </p:nvSpPr>
          <p:spPr>
            <a:xfrm>
              <a:off x="4230225" y="2555600"/>
              <a:ext cx="76275" cy="42675"/>
            </a:xfrm>
            <a:custGeom>
              <a:rect b="b" l="l" r="r" t="t"/>
              <a:pathLst>
                <a:path extrusionOk="0" h="1707" w="3051">
                  <a:moveTo>
                    <a:pt x="2321" y="1"/>
                  </a:moveTo>
                  <a:cubicBezTo>
                    <a:pt x="1808" y="1"/>
                    <a:pt x="1254" y="389"/>
                    <a:pt x="627" y="437"/>
                  </a:cubicBezTo>
                  <a:cubicBezTo>
                    <a:pt x="0" y="471"/>
                    <a:pt x="606" y="1706"/>
                    <a:pt x="1493" y="1706"/>
                  </a:cubicBezTo>
                  <a:cubicBezTo>
                    <a:pt x="1544" y="1706"/>
                    <a:pt x="1597" y="1702"/>
                    <a:pt x="1651" y="1693"/>
                  </a:cubicBezTo>
                  <a:lnTo>
                    <a:pt x="3050" y="365"/>
                  </a:lnTo>
                  <a:cubicBezTo>
                    <a:pt x="2815" y="94"/>
                    <a:pt x="2573" y="1"/>
                    <a:pt x="2321"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7" name="Google Shape;917;p76"/>
            <p:cNvSpPr/>
            <p:nvPr/>
          </p:nvSpPr>
          <p:spPr>
            <a:xfrm>
              <a:off x="3389825" y="1930225"/>
              <a:ext cx="287150" cy="271325"/>
            </a:xfrm>
            <a:custGeom>
              <a:rect b="b" l="l" r="r" t="t"/>
              <a:pathLst>
                <a:path extrusionOk="0" h="10853" w="11486">
                  <a:moveTo>
                    <a:pt x="6143" y="1"/>
                  </a:moveTo>
                  <a:cubicBezTo>
                    <a:pt x="5913" y="1"/>
                    <a:pt x="4772" y="903"/>
                    <a:pt x="4701" y="1114"/>
                  </a:cubicBezTo>
                  <a:lnTo>
                    <a:pt x="3947" y="3645"/>
                  </a:lnTo>
                  <a:cubicBezTo>
                    <a:pt x="4199" y="3645"/>
                    <a:pt x="4450" y="3627"/>
                    <a:pt x="4683" y="3573"/>
                  </a:cubicBezTo>
                  <a:lnTo>
                    <a:pt x="4683" y="3573"/>
                  </a:lnTo>
                  <a:cubicBezTo>
                    <a:pt x="4665" y="3932"/>
                    <a:pt x="4647" y="4291"/>
                    <a:pt x="4647" y="4650"/>
                  </a:cubicBezTo>
                  <a:cubicBezTo>
                    <a:pt x="4504" y="4303"/>
                    <a:pt x="4019" y="4171"/>
                    <a:pt x="3567" y="4171"/>
                  </a:cubicBezTo>
                  <a:cubicBezTo>
                    <a:pt x="3225" y="4171"/>
                    <a:pt x="2902" y="4247"/>
                    <a:pt x="2763" y="4363"/>
                  </a:cubicBezTo>
                  <a:cubicBezTo>
                    <a:pt x="2274" y="4747"/>
                    <a:pt x="2685" y="5352"/>
                    <a:pt x="1998" y="5352"/>
                  </a:cubicBezTo>
                  <a:cubicBezTo>
                    <a:pt x="1979" y="5352"/>
                    <a:pt x="1958" y="5351"/>
                    <a:pt x="1937" y="5350"/>
                  </a:cubicBezTo>
                  <a:cubicBezTo>
                    <a:pt x="1756" y="5338"/>
                    <a:pt x="1620" y="5328"/>
                    <a:pt x="1517" y="5328"/>
                  </a:cubicBezTo>
                  <a:cubicBezTo>
                    <a:pt x="1151" y="5328"/>
                    <a:pt x="1207" y="5456"/>
                    <a:pt x="1165" y="6086"/>
                  </a:cubicBezTo>
                  <a:cubicBezTo>
                    <a:pt x="1237" y="6427"/>
                    <a:pt x="1309" y="6750"/>
                    <a:pt x="1417" y="7073"/>
                  </a:cubicBezTo>
                  <a:cubicBezTo>
                    <a:pt x="1273" y="7414"/>
                    <a:pt x="358" y="7468"/>
                    <a:pt x="250" y="7827"/>
                  </a:cubicBezTo>
                  <a:cubicBezTo>
                    <a:pt x="1" y="8531"/>
                    <a:pt x="831" y="8972"/>
                    <a:pt x="1495" y="8972"/>
                  </a:cubicBezTo>
                  <a:cubicBezTo>
                    <a:pt x="1643" y="8972"/>
                    <a:pt x="1783" y="8950"/>
                    <a:pt x="1901" y="8904"/>
                  </a:cubicBezTo>
                  <a:cubicBezTo>
                    <a:pt x="2296" y="8760"/>
                    <a:pt x="4396" y="8240"/>
                    <a:pt x="4450" y="7863"/>
                  </a:cubicBezTo>
                  <a:cubicBezTo>
                    <a:pt x="4522" y="7306"/>
                    <a:pt x="4450" y="5548"/>
                    <a:pt x="5042" y="5171"/>
                  </a:cubicBezTo>
                  <a:cubicBezTo>
                    <a:pt x="5170" y="5094"/>
                    <a:pt x="5296" y="5060"/>
                    <a:pt x="5415" y="5060"/>
                  </a:cubicBezTo>
                  <a:cubicBezTo>
                    <a:pt x="6212" y="5060"/>
                    <a:pt x="6715" y="6569"/>
                    <a:pt x="5778" y="6678"/>
                  </a:cubicBezTo>
                  <a:cubicBezTo>
                    <a:pt x="5293" y="6732"/>
                    <a:pt x="4719" y="8455"/>
                    <a:pt x="4306" y="9065"/>
                  </a:cubicBezTo>
                  <a:lnTo>
                    <a:pt x="5652" y="9191"/>
                  </a:lnTo>
                  <a:lnTo>
                    <a:pt x="3445" y="10465"/>
                  </a:lnTo>
                  <a:cubicBezTo>
                    <a:pt x="3993" y="10739"/>
                    <a:pt x="4401" y="10853"/>
                    <a:pt x="4769" y="10853"/>
                  </a:cubicBezTo>
                  <a:cubicBezTo>
                    <a:pt x="5437" y="10853"/>
                    <a:pt x="5974" y="10479"/>
                    <a:pt x="6980" y="10017"/>
                  </a:cubicBezTo>
                  <a:cubicBezTo>
                    <a:pt x="7232" y="9903"/>
                    <a:pt x="7473" y="9869"/>
                    <a:pt x="7707" y="9869"/>
                  </a:cubicBezTo>
                  <a:cubicBezTo>
                    <a:pt x="8054" y="9869"/>
                    <a:pt x="8382" y="9944"/>
                    <a:pt x="8696" y="9944"/>
                  </a:cubicBezTo>
                  <a:cubicBezTo>
                    <a:pt x="9137" y="9944"/>
                    <a:pt x="9549" y="9796"/>
                    <a:pt x="9942" y="9083"/>
                  </a:cubicBezTo>
                  <a:lnTo>
                    <a:pt x="9475" y="8850"/>
                  </a:lnTo>
                  <a:cubicBezTo>
                    <a:pt x="11485" y="8096"/>
                    <a:pt x="8865" y="6696"/>
                    <a:pt x="8614" y="6122"/>
                  </a:cubicBezTo>
                  <a:cubicBezTo>
                    <a:pt x="8309" y="5404"/>
                    <a:pt x="7968" y="4740"/>
                    <a:pt x="7609" y="4040"/>
                  </a:cubicBezTo>
                  <a:cubicBezTo>
                    <a:pt x="7178" y="3214"/>
                    <a:pt x="7591" y="2802"/>
                    <a:pt x="7591" y="2030"/>
                  </a:cubicBezTo>
                  <a:cubicBezTo>
                    <a:pt x="7591" y="1670"/>
                    <a:pt x="7473" y="1572"/>
                    <a:pt x="7305" y="1572"/>
                  </a:cubicBezTo>
                  <a:cubicBezTo>
                    <a:pt x="7102" y="1572"/>
                    <a:pt x="6827" y="1713"/>
                    <a:pt x="6591" y="1713"/>
                  </a:cubicBezTo>
                  <a:cubicBezTo>
                    <a:pt x="6464" y="1713"/>
                    <a:pt x="6348" y="1672"/>
                    <a:pt x="6263" y="1545"/>
                  </a:cubicBezTo>
                  <a:cubicBezTo>
                    <a:pt x="6119" y="1348"/>
                    <a:pt x="7429" y="127"/>
                    <a:pt x="6155" y="2"/>
                  </a:cubicBezTo>
                  <a:cubicBezTo>
                    <a:pt x="6151" y="1"/>
                    <a:pt x="6147" y="1"/>
                    <a:pt x="6143"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8" name="Google Shape;918;p76"/>
            <p:cNvSpPr/>
            <p:nvPr/>
          </p:nvSpPr>
          <p:spPr>
            <a:xfrm>
              <a:off x="3986600" y="1929600"/>
              <a:ext cx="36775" cy="25575"/>
            </a:xfrm>
            <a:custGeom>
              <a:rect b="b" l="l" r="r" t="t"/>
              <a:pathLst>
                <a:path extrusionOk="0" h="1023" w="1471">
                  <a:moveTo>
                    <a:pt x="610" y="1"/>
                  </a:moveTo>
                  <a:cubicBezTo>
                    <a:pt x="317" y="1"/>
                    <a:pt x="59" y="138"/>
                    <a:pt x="34" y="475"/>
                  </a:cubicBezTo>
                  <a:cubicBezTo>
                    <a:pt x="1" y="860"/>
                    <a:pt x="264" y="1023"/>
                    <a:pt x="577" y="1023"/>
                  </a:cubicBezTo>
                  <a:cubicBezTo>
                    <a:pt x="934" y="1023"/>
                    <a:pt x="1355" y="810"/>
                    <a:pt x="1470" y="475"/>
                  </a:cubicBezTo>
                  <a:cubicBezTo>
                    <a:pt x="1354" y="193"/>
                    <a:pt x="957" y="1"/>
                    <a:pt x="610"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19" name="Google Shape;919;p76"/>
            <p:cNvSpPr/>
            <p:nvPr/>
          </p:nvSpPr>
          <p:spPr>
            <a:xfrm>
              <a:off x="3648250" y="2459325"/>
              <a:ext cx="42175" cy="27225"/>
            </a:xfrm>
            <a:custGeom>
              <a:rect b="b" l="l" r="r" t="t"/>
              <a:pathLst>
                <a:path extrusionOk="0" h="1089" w="1687">
                  <a:moveTo>
                    <a:pt x="539" y="0"/>
                  </a:moveTo>
                  <a:cubicBezTo>
                    <a:pt x="208" y="0"/>
                    <a:pt x="1" y="190"/>
                    <a:pt x="143" y="788"/>
                  </a:cubicBezTo>
                  <a:cubicBezTo>
                    <a:pt x="193" y="1004"/>
                    <a:pt x="341" y="1089"/>
                    <a:pt x="527" y="1089"/>
                  </a:cubicBezTo>
                  <a:cubicBezTo>
                    <a:pt x="943" y="1089"/>
                    <a:pt x="1550" y="667"/>
                    <a:pt x="1687" y="357"/>
                  </a:cubicBezTo>
                  <a:cubicBezTo>
                    <a:pt x="1335" y="195"/>
                    <a:pt x="874" y="0"/>
                    <a:pt x="539"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20" name="Google Shape;920;p76"/>
            <p:cNvSpPr/>
            <p:nvPr/>
          </p:nvSpPr>
          <p:spPr>
            <a:xfrm>
              <a:off x="3760400" y="2428700"/>
              <a:ext cx="48500" cy="62475"/>
            </a:xfrm>
            <a:custGeom>
              <a:rect b="b" l="l" r="r" t="t"/>
              <a:pathLst>
                <a:path extrusionOk="0" h="2499" w="1940">
                  <a:moveTo>
                    <a:pt x="1341" y="0"/>
                  </a:moveTo>
                  <a:cubicBezTo>
                    <a:pt x="973" y="0"/>
                    <a:pt x="564" y="301"/>
                    <a:pt x="288" y="451"/>
                  </a:cubicBezTo>
                  <a:cubicBezTo>
                    <a:pt x="1" y="595"/>
                    <a:pt x="306" y="2013"/>
                    <a:pt x="342" y="2372"/>
                  </a:cubicBezTo>
                  <a:cubicBezTo>
                    <a:pt x="577" y="2456"/>
                    <a:pt x="755" y="2498"/>
                    <a:pt x="906" y="2498"/>
                  </a:cubicBezTo>
                  <a:cubicBezTo>
                    <a:pt x="1203" y="2498"/>
                    <a:pt x="1390" y="2335"/>
                    <a:pt x="1688" y="2013"/>
                  </a:cubicBezTo>
                  <a:cubicBezTo>
                    <a:pt x="1849" y="1833"/>
                    <a:pt x="1939" y="380"/>
                    <a:pt x="1778" y="200"/>
                  </a:cubicBezTo>
                  <a:cubicBezTo>
                    <a:pt x="1649" y="55"/>
                    <a:pt x="1499" y="0"/>
                    <a:pt x="134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21" name="Google Shape;921;p76"/>
            <p:cNvSpPr/>
            <p:nvPr/>
          </p:nvSpPr>
          <p:spPr>
            <a:xfrm>
              <a:off x="3763550" y="2374475"/>
              <a:ext cx="39675" cy="53250"/>
            </a:xfrm>
            <a:custGeom>
              <a:rect b="b" l="l" r="r" t="t"/>
              <a:pathLst>
                <a:path extrusionOk="0" h="2130" w="1587">
                  <a:moveTo>
                    <a:pt x="1311" y="0"/>
                  </a:moveTo>
                  <a:cubicBezTo>
                    <a:pt x="970" y="359"/>
                    <a:pt x="0" y="1023"/>
                    <a:pt x="323" y="1669"/>
                  </a:cubicBezTo>
                  <a:cubicBezTo>
                    <a:pt x="485" y="1999"/>
                    <a:pt x="677" y="2129"/>
                    <a:pt x="859" y="2129"/>
                  </a:cubicBezTo>
                  <a:cubicBezTo>
                    <a:pt x="1244" y="2129"/>
                    <a:pt x="1587" y="1552"/>
                    <a:pt x="1526" y="1041"/>
                  </a:cubicBezTo>
                  <a:cubicBezTo>
                    <a:pt x="1454" y="700"/>
                    <a:pt x="1382" y="359"/>
                    <a:pt x="1311"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22" name="Google Shape;922;p76"/>
            <p:cNvSpPr/>
            <p:nvPr/>
          </p:nvSpPr>
          <p:spPr>
            <a:xfrm>
              <a:off x="3926425" y="1945950"/>
              <a:ext cx="36375" cy="48950"/>
            </a:xfrm>
            <a:custGeom>
              <a:rect b="b" l="l" r="r" t="t"/>
              <a:pathLst>
                <a:path extrusionOk="0" h="1958" w="1455">
                  <a:moveTo>
                    <a:pt x="1041" y="1"/>
                  </a:moveTo>
                  <a:lnTo>
                    <a:pt x="1041" y="1"/>
                  </a:lnTo>
                  <a:cubicBezTo>
                    <a:pt x="1" y="826"/>
                    <a:pt x="18" y="755"/>
                    <a:pt x="557" y="1957"/>
                  </a:cubicBezTo>
                  <a:cubicBezTo>
                    <a:pt x="1436" y="1114"/>
                    <a:pt x="1454" y="1149"/>
                    <a:pt x="1041"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23" name="Google Shape;923;p76"/>
            <p:cNvSpPr/>
            <p:nvPr/>
          </p:nvSpPr>
          <p:spPr>
            <a:xfrm>
              <a:off x="3838025" y="2494275"/>
              <a:ext cx="79900" cy="53000"/>
            </a:xfrm>
            <a:custGeom>
              <a:rect b="b" l="l" r="r" t="t"/>
              <a:pathLst>
                <a:path extrusionOk="0" h="2120" w="3196">
                  <a:moveTo>
                    <a:pt x="2244" y="54"/>
                  </a:moveTo>
                  <a:cubicBezTo>
                    <a:pt x="1580" y="162"/>
                    <a:pt x="1" y="0"/>
                    <a:pt x="557" y="1041"/>
                  </a:cubicBezTo>
                  <a:cubicBezTo>
                    <a:pt x="715" y="1357"/>
                    <a:pt x="2383" y="2119"/>
                    <a:pt x="2843" y="2119"/>
                  </a:cubicBezTo>
                  <a:cubicBezTo>
                    <a:pt x="2854" y="2119"/>
                    <a:pt x="2863" y="2119"/>
                    <a:pt x="2872" y="2118"/>
                  </a:cubicBezTo>
                  <a:cubicBezTo>
                    <a:pt x="2872" y="1382"/>
                    <a:pt x="3196" y="233"/>
                    <a:pt x="2244" y="54"/>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24" name="Google Shape;924;p76"/>
            <p:cNvSpPr/>
            <p:nvPr/>
          </p:nvSpPr>
          <p:spPr>
            <a:xfrm>
              <a:off x="3884450" y="2556375"/>
              <a:ext cx="29200" cy="33425"/>
            </a:xfrm>
            <a:custGeom>
              <a:rect b="b" l="l" r="r" t="t"/>
              <a:pathLst>
                <a:path extrusionOk="0" h="1337" w="1168">
                  <a:moveTo>
                    <a:pt x="812" y="0"/>
                  </a:moveTo>
                  <a:cubicBezTo>
                    <a:pt x="497" y="0"/>
                    <a:pt x="1" y="538"/>
                    <a:pt x="136" y="1106"/>
                  </a:cubicBezTo>
                  <a:cubicBezTo>
                    <a:pt x="384" y="1268"/>
                    <a:pt x="575" y="1336"/>
                    <a:pt x="720" y="1336"/>
                  </a:cubicBezTo>
                  <a:cubicBezTo>
                    <a:pt x="1151" y="1336"/>
                    <a:pt x="1168" y="728"/>
                    <a:pt x="1033" y="190"/>
                  </a:cubicBezTo>
                  <a:cubicBezTo>
                    <a:pt x="998" y="58"/>
                    <a:pt x="915" y="0"/>
                    <a:pt x="812"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25" name="Google Shape;925;p76"/>
            <p:cNvSpPr/>
            <p:nvPr/>
          </p:nvSpPr>
          <p:spPr>
            <a:xfrm>
              <a:off x="4076300" y="2559850"/>
              <a:ext cx="71350" cy="29250"/>
            </a:xfrm>
            <a:custGeom>
              <a:rect b="b" l="l" r="r" t="t"/>
              <a:pathLst>
                <a:path extrusionOk="0" h="1170" w="2854">
                  <a:moveTo>
                    <a:pt x="554" y="1"/>
                  </a:moveTo>
                  <a:cubicBezTo>
                    <a:pt x="328" y="1"/>
                    <a:pt x="132" y="135"/>
                    <a:pt x="0" y="572"/>
                  </a:cubicBezTo>
                  <a:cubicBezTo>
                    <a:pt x="781" y="1093"/>
                    <a:pt x="1053" y="1169"/>
                    <a:pt x="1863" y="1169"/>
                  </a:cubicBezTo>
                  <a:cubicBezTo>
                    <a:pt x="2002" y="1169"/>
                    <a:pt x="2157" y="1167"/>
                    <a:pt x="2333" y="1164"/>
                  </a:cubicBezTo>
                  <a:cubicBezTo>
                    <a:pt x="2782" y="841"/>
                    <a:pt x="2854" y="572"/>
                    <a:pt x="2531" y="213"/>
                  </a:cubicBezTo>
                  <a:cubicBezTo>
                    <a:pt x="2482" y="156"/>
                    <a:pt x="2426" y="134"/>
                    <a:pt x="2365" y="134"/>
                  </a:cubicBezTo>
                  <a:cubicBezTo>
                    <a:pt x="2177" y="134"/>
                    <a:pt x="1940" y="339"/>
                    <a:pt x="1723" y="339"/>
                  </a:cubicBezTo>
                  <a:cubicBezTo>
                    <a:pt x="1349" y="339"/>
                    <a:pt x="914" y="1"/>
                    <a:pt x="554" y="1"/>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926" name="Google Shape;926;p76"/>
            <p:cNvSpPr/>
            <p:nvPr/>
          </p:nvSpPr>
          <p:spPr>
            <a:xfrm>
              <a:off x="3781950" y="2019150"/>
              <a:ext cx="53150" cy="34975"/>
            </a:xfrm>
            <a:custGeom>
              <a:rect b="b" l="l" r="r" t="t"/>
              <a:pathLst>
                <a:path extrusionOk="0" h="1399" w="2126">
                  <a:moveTo>
                    <a:pt x="1455" y="0"/>
                  </a:moveTo>
                  <a:cubicBezTo>
                    <a:pt x="1340" y="0"/>
                    <a:pt x="1207" y="58"/>
                    <a:pt x="1059" y="196"/>
                  </a:cubicBezTo>
                  <a:cubicBezTo>
                    <a:pt x="0" y="1165"/>
                    <a:pt x="1131" y="1362"/>
                    <a:pt x="2010" y="1398"/>
                  </a:cubicBezTo>
                  <a:cubicBezTo>
                    <a:pt x="2126" y="966"/>
                    <a:pt x="1928" y="0"/>
                    <a:pt x="1455" y="0"/>
                  </a:cubicBezTo>
                  <a:close/>
                </a:path>
              </a:pathLst>
            </a:custGeom>
            <a:solidFill>
              <a:srgbClr val="CFE2F3"/>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grpSp>
      <p:sp>
        <p:nvSpPr>
          <p:cNvPr id="927" name="Google Shape;927;p76"/>
          <p:cNvSpPr/>
          <p:nvPr/>
        </p:nvSpPr>
        <p:spPr>
          <a:xfrm>
            <a:off x="2195277" y="2142676"/>
            <a:ext cx="104400" cy="105000"/>
          </a:xfrm>
          <a:prstGeom prst="ellipse">
            <a:avLst/>
          </a:prstGeom>
          <a:solidFill>
            <a:srgbClr val="0D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solidFill>
                <a:srgbClr val="0D5394"/>
              </a:solidFill>
            </a:endParaRPr>
          </a:p>
        </p:txBody>
      </p:sp>
      <p:sp>
        <p:nvSpPr>
          <p:cNvPr id="928" name="Google Shape;928;p76"/>
          <p:cNvSpPr/>
          <p:nvPr/>
        </p:nvSpPr>
        <p:spPr>
          <a:xfrm>
            <a:off x="4397990" y="2247677"/>
            <a:ext cx="104400" cy="105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29" name="Google Shape;929;p76"/>
          <p:cNvSpPr/>
          <p:nvPr/>
        </p:nvSpPr>
        <p:spPr>
          <a:xfrm>
            <a:off x="2234489" y="2198475"/>
            <a:ext cx="25800" cy="5046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30" name="Google Shape;930;p76"/>
          <p:cNvSpPr/>
          <p:nvPr/>
        </p:nvSpPr>
        <p:spPr>
          <a:xfrm>
            <a:off x="4437300" y="1579442"/>
            <a:ext cx="25800" cy="7155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31" name="Google Shape;931;p76"/>
          <p:cNvSpPr/>
          <p:nvPr/>
        </p:nvSpPr>
        <p:spPr>
          <a:xfrm>
            <a:off x="208500" y="2626900"/>
            <a:ext cx="2748600" cy="1499100"/>
          </a:xfrm>
          <a:prstGeom prst="rect">
            <a:avLst/>
          </a:prstGeom>
          <a:solidFill>
            <a:schemeClr val="lt1"/>
          </a:solidFill>
          <a:ln cap="flat" cmpd="sng" w="19050">
            <a:solidFill>
              <a:srgbClr val="0B5394"/>
            </a:solidFill>
            <a:prstDash val="solid"/>
            <a:round/>
            <a:headEnd len="sm" w="sm" type="none"/>
            <a:tailEnd len="sm" w="sm" type="none"/>
          </a:ln>
          <a:effectLst>
            <a:outerShdw blurRad="142875" rotWithShape="0" algn="bl" dist="19050">
              <a:srgbClr val="000000">
                <a:alpha val="15000"/>
              </a:srgbClr>
            </a:outerShdw>
          </a:effectLst>
        </p:spPr>
        <p:txBody>
          <a:bodyPr anchorCtr="0" anchor="ctr" bIns="62250" lIns="62250" spcFirstLastPara="1" rIns="62250" wrap="square" tIns="62250">
            <a:noAutofit/>
          </a:bodyPr>
          <a:lstStyle/>
          <a:p>
            <a:pPr indent="0" lvl="0" marL="0" rtl="0" algn="ctr">
              <a:lnSpc>
                <a:spcPct val="100000"/>
              </a:lnSpc>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US is a Main Player in AI Industry </a:t>
            </a:r>
            <a:endParaRPr b="1" sz="1000">
              <a:solidFill>
                <a:srgbClr val="0B5394"/>
              </a:solidFill>
              <a:latin typeface="Roboto"/>
              <a:ea typeface="Roboto"/>
              <a:cs typeface="Roboto"/>
              <a:sym typeface="Roboto"/>
            </a:endParaRPr>
          </a:p>
          <a:p>
            <a:pPr indent="0" lvl="0" marL="0" rtl="0" algn="just">
              <a:lnSpc>
                <a:spcPct val="100000"/>
              </a:lnSpc>
              <a:spcBef>
                <a:spcPts val="300"/>
              </a:spcBef>
              <a:spcAft>
                <a:spcPts val="300"/>
              </a:spcAft>
              <a:buClr>
                <a:schemeClr val="dk1"/>
              </a:buClr>
              <a:buSzPts val="1100"/>
              <a:buFont typeface="Arial"/>
              <a:buNone/>
            </a:pPr>
            <a:r>
              <a:rPr lang="en-GB" sz="1000">
                <a:solidFill>
                  <a:schemeClr val="dk1"/>
                </a:solidFill>
                <a:latin typeface="Roboto"/>
                <a:ea typeface="Roboto"/>
                <a:cs typeface="Roboto"/>
                <a:sym typeface="Roboto"/>
              </a:rPr>
              <a:t>In the beginning of AI implementation, US was a pioneer and then the main player with the greatest number of companies using AI to force R&amp;D, research centres and institutes, and investments. The US Food and Drug Administration (FDA) has also established a program to explore the use of AI in regulatory science.</a:t>
            </a:r>
            <a:endParaRPr sz="1000">
              <a:solidFill>
                <a:schemeClr val="dk1"/>
              </a:solidFill>
              <a:latin typeface="Roboto"/>
              <a:ea typeface="Roboto"/>
              <a:cs typeface="Roboto"/>
              <a:sym typeface="Roboto"/>
            </a:endParaRPr>
          </a:p>
        </p:txBody>
      </p:sp>
      <p:sp>
        <p:nvSpPr>
          <p:cNvPr id="932" name="Google Shape;932;p76"/>
          <p:cNvSpPr/>
          <p:nvPr/>
        </p:nvSpPr>
        <p:spPr>
          <a:xfrm>
            <a:off x="6448919" y="1975515"/>
            <a:ext cx="25800" cy="8526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33" name="Google Shape;933;p76"/>
          <p:cNvSpPr/>
          <p:nvPr/>
        </p:nvSpPr>
        <p:spPr>
          <a:xfrm>
            <a:off x="6409623" y="1870517"/>
            <a:ext cx="104400" cy="105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34" name="Google Shape;934;p76"/>
          <p:cNvSpPr/>
          <p:nvPr/>
        </p:nvSpPr>
        <p:spPr>
          <a:xfrm>
            <a:off x="6127475" y="2451475"/>
            <a:ext cx="2799900" cy="1674600"/>
          </a:xfrm>
          <a:prstGeom prst="rect">
            <a:avLst/>
          </a:prstGeom>
          <a:solidFill>
            <a:schemeClr val="lt1"/>
          </a:solidFill>
          <a:ln cap="flat" cmpd="sng" w="19050">
            <a:solidFill>
              <a:srgbClr val="0B5394"/>
            </a:solidFill>
            <a:prstDash val="solid"/>
            <a:round/>
            <a:headEnd len="sm" w="sm" type="none"/>
            <a:tailEnd len="sm" w="sm" type="none"/>
          </a:ln>
          <a:effectLst>
            <a:outerShdw blurRad="142875" rotWithShape="0" algn="bl" dist="19050">
              <a:srgbClr val="000000">
                <a:alpha val="15000"/>
              </a:srgbClr>
            </a:outerShdw>
          </a:effectLst>
        </p:spPr>
        <p:txBody>
          <a:bodyPr anchorCtr="0" anchor="ctr" bIns="62250" lIns="62250" spcFirstLastPara="1" rIns="62250" wrap="square" tIns="62250">
            <a:noAutofit/>
          </a:bodyPr>
          <a:lstStyle/>
          <a:p>
            <a:pPr indent="0" lvl="0" marL="0" rtl="0" algn="ctr">
              <a:lnSpc>
                <a:spcPct val="115000"/>
              </a:lnSpc>
              <a:spcBef>
                <a:spcPts val="0"/>
              </a:spcBef>
              <a:spcAft>
                <a:spcPts val="0"/>
              </a:spcAft>
              <a:buNone/>
            </a:pPr>
            <a:r>
              <a:rPr b="1" lang="en-GB" sz="1000">
                <a:solidFill>
                  <a:srgbClr val="0B5394"/>
                </a:solidFill>
                <a:latin typeface="Roboto"/>
                <a:ea typeface="Roboto"/>
                <a:cs typeface="Roboto"/>
                <a:sym typeface="Roboto"/>
              </a:rPr>
              <a:t>China Plans to Become the </a:t>
            </a:r>
            <a:br>
              <a:rPr b="1" lang="en-GB" sz="1000">
                <a:solidFill>
                  <a:srgbClr val="0B5394"/>
                </a:solidFill>
                <a:latin typeface="Roboto"/>
                <a:ea typeface="Roboto"/>
                <a:cs typeface="Roboto"/>
                <a:sym typeface="Roboto"/>
              </a:rPr>
            </a:br>
            <a:r>
              <a:rPr b="1" lang="en-GB" sz="1000">
                <a:solidFill>
                  <a:srgbClr val="0B5394"/>
                </a:solidFill>
                <a:latin typeface="Roboto"/>
                <a:ea typeface="Roboto"/>
                <a:cs typeface="Roboto"/>
                <a:sym typeface="Roboto"/>
              </a:rPr>
              <a:t>World AI Leader by 2025</a:t>
            </a:r>
            <a:endParaRPr b="1" sz="1000">
              <a:solidFill>
                <a:srgbClr val="0B5394"/>
              </a:solidFill>
              <a:latin typeface="Roboto"/>
              <a:ea typeface="Roboto"/>
              <a:cs typeface="Roboto"/>
              <a:sym typeface="Roboto"/>
            </a:endParaRPr>
          </a:p>
          <a:p>
            <a:pPr indent="0" lvl="0" marL="0" rtl="0" algn="just">
              <a:lnSpc>
                <a:spcPct val="100000"/>
              </a:lnSpc>
              <a:spcBef>
                <a:spcPts val="300"/>
              </a:spcBef>
              <a:spcAft>
                <a:spcPts val="300"/>
              </a:spcAft>
              <a:buNone/>
            </a:pPr>
            <a:r>
              <a:rPr lang="en-GB" sz="1000">
                <a:solidFill>
                  <a:schemeClr val="dk1"/>
                </a:solidFill>
                <a:latin typeface="Roboto"/>
                <a:ea typeface="Roboto"/>
                <a:cs typeface="Roboto"/>
                <a:sym typeface="Roboto"/>
              </a:rPr>
              <a:t>The National Development and Reform Commission, China's top economic planning body, has identified AI in the pharmaceutical industry as a key area for development under its "Made in China 2025" plan. This plan aims to make China a global leader in advanced manufacturing, including the development of AI-based technologies.</a:t>
            </a:r>
            <a:endParaRPr b="1" sz="1200">
              <a:solidFill>
                <a:srgbClr val="0B5394"/>
              </a:solidFill>
              <a:latin typeface="Roboto"/>
              <a:ea typeface="Roboto"/>
              <a:cs typeface="Roboto"/>
              <a:sym typeface="Roboto"/>
            </a:endParaRPr>
          </a:p>
        </p:txBody>
      </p:sp>
      <p:sp>
        <p:nvSpPr>
          <p:cNvPr id="935" name="Google Shape;935;p76"/>
          <p:cNvSpPr/>
          <p:nvPr/>
        </p:nvSpPr>
        <p:spPr>
          <a:xfrm>
            <a:off x="1991700" y="615875"/>
            <a:ext cx="3397800" cy="1421400"/>
          </a:xfrm>
          <a:prstGeom prst="rect">
            <a:avLst/>
          </a:prstGeom>
          <a:solidFill>
            <a:schemeClr val="lt1"/>
          </a:solidFill>
          <a:ln cap="flat" cmpd="sng" w="19050">
            <a:solidFill>
              <a:srgbClr val="0B5394"/>
            </a:solidFill>
            <a:prstDash val="solid"/>
            <a:round/>
            <a:headEnd len="sm" w="sm" type="none"/>
            <a:tailEnd len="sm" w="sm" type="none"/>
          </a:ln>
          <a:effectLst>
            <a:outerShdw blurRad="142875" rotWithShape="0" algn="bl" dist="19050">
              <a:srgbClr val="000000">
                <a:alpha val="15000"/>
              </a:srgbClr>
            </a:outerShdw>
          </a:effectLst>
        </p:spPr>
        <p:txBody>
          <a:bodyPr anchorCtr="0" anchor="ctr" bIns="62250" lIns="62250" spcFirstLastPara="1" rIns="62250" wrap="square" tIns="62250">
            <a:noAutofit/>
          </a:bodyPr>
          <a:lstStyle/>
          <a:p>
            <a:pPr indent="0" lvl="0" marL="0" rtl="0" algn="ctr">
              <a:lnSpc>
                <a:spcPct val="100000"/>
              </a:lnSpc>
              <a:spcBef>
                <a:spcPts val="0"/>
              </a:spcBef>
              <a:spcAft>
                <a:spcPts val="0"/>
              </a:spcAft>
              <a:buNone/>
            </a:pPr>
            <a:r>
              <a:rPr b="1" lang="en-GB" sz="1000">
                <a:solidFill>
                  <a:srgbClr val="0B5394"/>
                </a:solidFill>
                <a:latin typeface="Roboto"/>
                <a:ea typeface="Roboto"/>
                <a:cs typeface="Roboto"/>
                <a:sym typeface="Roboto"/>
              </a:rPr>
              <a:t>Europe Actively Explores AI Applications for Drug Discovery </a:t>
            </a:r>
            <a:endParaRPr b="1" sz="1000">
              <a:solidFill>
                <a:srgbClr val="0B5394"/>
              </a:solidFill>
              <a:latin typeface="Roboto"/>
              <a:ea typeface="Roboto"/>
              <a:cs typeface="Roboto"/>
              <a:sym typeface="Roboto"/>
            </a:endParaRPr>
          </a:p>
          <a:p>
            <a:pPr indent="0" lvl="0" marL="0" rtl="0" algn="just">
              <a:lnSpc>
                <a:spcPct val="100000"/>
              </a:lnSpc>
              <a:spcBef>
                <a:spcPts val="300"/>
              </a:spcBef>
              <a:spcAft>
                <a:spcPts val="300"/>
              </a:spcAft>
              <a:buClr>
                <a:schemeClr val="dk1"/>
              </a:buClr>
              <a:buSzPts val="700"/>
              <a:buFont typeface="Arial"/>
              <a:buNone/>
            </a:pPr>
            <a:r>
              <a:rPr lang="en-GB" sz="1000">
                <a:solidFill>
                  <a:schemeClr val="dk1"/>
                </a:solidFill>
                <a:latin typeface="Roboto"/>
                <a:ea typeface="Roboto"/>
                <a:cs typeface="Roboto"/>
                <a:sym typeface="Roboto"/>
              </a:rPr>
              <a:t>In Europe, the European Medicines Agency (EMA) has announced plans to use AI to improve the efficiency of its work, including the assessment of new drug applications. The UK's National Health Service (NHS) is also exploring the use of AI to improve patient care, including the development of personalized medicine.</a:t>
            </a:r>
            <a:endParaRPr b="1" sz="1200">
              <a:solidFill>
                <a:srgbClr val="0B5394"/>
              </a:solidFill>
              <a:latin typeface="Roboto"/>
              <a:ea typeface="Roboto"/>
              <a:cs typeface="Roboto"/>
              <a:sym typeface="Roboto"/>
            </a:endParaRPr>
          </a:p>
        </p:txBody>
      </p:sp>
      <p:sp>
        <p:nvSpPr>
          <p:cNvPr id="936" name="Google Shape;936;p76"/>
          <p:cNvSpPr/>
          <p:nvPr/>
        </p:nvSpPr>
        <p:spPr>
          <a:xfrm>
            <a:off x="3063288" y="3475400"/>
            <a:ext cx="2958000" cy="1499100"/>
          </a:xfrm>
          <a:prstGeom prst="rect">
            <a:avLst/>
          </a:prstGeom>
          <a:solidFill>
            <a:schemeClr val="lt1"/>
          </a:solidFill>
          <a:ln cap="flat" cmpd="sng" w="19050">
            <a:solidFill>
              <a:srgbClr val="0B5394"/>
            </a:solidFill>
            <a:prstDash val="solid"/>
            <a:round/>
            <a:headEnd len="sm" w="sm" type="none"/>
            <a:tailEnd len="sm" w="sm" type="none"/>
          </a:ln>
          <a:effectLst>
            <a:outerShdw blurRad="142875" rotWithShape="0" algn="bl" dist="19050">
              <a:srgbClr val="000000">
                <a:alpha val="15000"/>
              </a:srgbClr>
            </a:outerShdw>
          </a:effectLst>
        </p:spPr>
        <p:txBody>
          <a:bodyPr anchorCtr="0" anchor="ctr" bIns="62250" lIns="62250" spcFirstLastPara="1" rIns="62250" wrap="square" tIns="62250">
            <a:noAutofit/>
          </a:bodyPr>
          <a:lstStyle/>
          <a:p>
            <a:pPr indent="0" lvl="0" marL="0" rtl="0" algn="ctr">
              <a:lnSpc>
                <a:spcPct val="115000"/>
              </a:lnSpc>
              <a:spcBef>
                <a:spcPts val="0"/>
              </a:spcBef>
              <a:spcAft>
                <a:spcPts val="0"/>
              </a:spcAft>
              <a:buNone/>
            </a:pPr>
            <a:r>
              <a:rPr b="1" lang="en-GB" sz="1000">
                <a:solidFill>
                  <a:srgbClr val="0B5394"/>
                </a:solidFill>
                <a:latin typeface="Roboto"/>
                <a:ea typeface="Roboto"/>
                <a:cs typeface="Roboto"/>
                <a:sym typeface="Roboto"/>
              </a:rPr>
              <a:t>Asia Invest in AI in Drug Development Activity</a:t>
            </a:r>
            <a:endParaRPr b="1" sz="1000">
              <a:solidFill>
                <a:srgbClr val="0B5394"/>
              </a:solidFill>
              <a:latin typeface="Roboto"/>
              <a:ea typeface="Roboto"/>
              <a:cs typeface="Roboto"/>
              <a:sym typeface="Roboto"/>
            </a:endParaRPr>
          </a:p>
          <a:p>
            <a:pPr indent="0" lvl="0" marL="0" rtl="0" algn="just">
              <a:lnSpc>
                <a:spcPct val="100000"/>
              </a:lnSpc>
              <a:spcBef>
                <a:spcPts val="300"/>
              </a:spcBef>
              <a:spcAft>
                <a:spcPts val="300"/>
              </a:spcAft>
              <a:buClr>
                <a:schemeClr val="dk1"/>
              </a:buClr>
              <a:buSzPts val="700"/>
              <a:buFont typeface="Arial"/>
              <a:buNone/>
            </a:pPr>
            <a:r>
              <a:rPr lang="en-GB" sz="1000">
                <a:solidFill>
                  <a:schemeClr val="dk1"/>
                </a:solidFill>
                <a:latin typeface="Roboto"/>
                <a:ea typeface="Roboto"/>
                <a:cs typeface="Roboto"/>
                <a:sym typeface="Roboto"/>
              </a:rPr>
              <a:t>In Asia, Japan and South Korea are also investing in AI for drug development. Japan's Ministry of Economy, Trade, and Industry has established a program to promote the development of AI-based drug discovery technologies, and South Korea is investing in AI research and development through its national program, "AI Korea."</a:t>
            </a:r>
            <a:endParaRPr b="1" sz="1200">
              <a:solidFill>
                <a:srgbClr val="0B5394"/>
              </a:solidFill>
              <a:latin typeface="Roboto"/>
              <a:ea typeface="Roboto"/>
              <a:cs typeface="Roboto"/>
              <a:sym typeface="Roboto"/>
            </a:endParaRPr>
          </a:p>
        </p:txBody>
      </p:sp>
      <p:sp>
        <p:nvSpPr>
          <p:cNvPr id="937" name="Google Shape;937;p76"/>
          <p:cNvSpPr/>
          <p:nvPr/>
        </p:nvSpPr>
        <p:spPr>
          <a:xfrm>
            <a:off x="5768148" y="2142667"/>
            <a:ext cx="104400" cy="105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38" name="Google Shape;938;p76"/>
          <p:cNvSpPr/>
          <p:nvPr/>
        </p:nvSpPr>
        <p:spPr>
          <a:xfrm>
            <a:off x="5807450" y="2247675"/>
            <a:ext cx="25800" cy="12249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39" name="Google Shape;939;p76"/>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940" name="Google Shape;940;p76"/>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41" name="Google Shape;941;p76"/>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77"/>
          <p:cNvSpPr txBox="1"/>
          <p:nvPr/>
        </p:nvSpPr>
        <p:spPr>
          <a:xfrm>
            <a:off x="306525" y="25"/>
            <a:ext cx="5105400" cy="5143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GB" sz="3300">
                <a:solidFill>
                  <a:srgbClr val="0B5394"/>
                </a:solidFill>
                <a:latin typeface="Roboto"/>
                <a:ea typeface="Roboto"/>
                <a:cs typeface="Roboto"/>
                <a:sym typeface="Roboto"/>
              </a:rPr>
              <a:t>Investment Landscape</a:t>
            </a:r>
            <a:endParaRPr b="1" sz="3300">
              <a:solidFill>
                <a:srgbClr val="0B5394"/>
              </a:solidFill>
              <a:latin typeface="Roboto"/>
              <a:ea typeface="Roboto"/>
              <a:cs typeface="Roboto"/>
              <a:sym typeface="Roboto"/>
            </a:endParaRPr>
          </a:p>
        </p:txBody>
      </p:sp>
      <p:pic>
        <p:nvPicPr>
          <p:cNvPr id="947" name="Google Shape;947;p77"/>
          <p:cNvPicPr preferRelativeResize="0"/>
          <p:nvPr/>
        </p:nvPicPr>
        <p:blipFill rotWithShape="1">
          <a:blip r:embed="rId4">
            <a:alphaModFix/>
          </a:blip>
          <a:srcRect b="0" l="53878" r="0" t="0"/>
          <a:stretch/>
        </p:blipFill>
        <p:spPr>
          <a:xfrm>
            <a:off x="5786576" y="0"/>
            <a:ext cx="3357428" cy="5143500"/>
          </a:xfrm>
          <a:prstGeom prst="rect">
            <a:avLst/>
          </a:prstGeom>
          <a:noFill/>
          <a:ln>
            <a:noFill/>
          </a:ln>
        </p:spPr>
      </p:pic>
      <p:sp>
        <p:nvSpPr>
          <p:cNvPr id="948" name="Google Shape;948;p77"/>
          <p:cNvSpPr txBox="1"/>
          <p:nvPr/>
        </p:nvSpPr>
        <p:spPr>
          <a:xfrm>
            <a:off x="694175" y="4415224"/>
            <a:ext cx="1122000" cy="6135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chemeClr val="dk1"/>
              </a:buClr>
              <a:buSzPts val="700"/>
              <a:buFont typeface="Arial"/>
              <a:buNone/>
            </a:pPr>
            <a:r>
              <a:rPr b="1" lang="en-GB" sz="1000">
                <a:solidFill>
                  <a:srgbClr val="0280A9"/>
                </a:solidFill>
              </a:rPr>
              <a:t>DEEP </a:t>
            </a:r>
            <a:endParaRPr b="1" sz="1000">
              <a:solidFill>
                <a:srgbClr val="0280A9"/>
              </a:solidFill>
            </a:endParaRPr>
          </a:p>
          <a:p>
            <a:pPr indent="0" lvl="0" marL="0" rtl="0" algn="l">
              <a:spcBef>
                <a:spcPts val="0"/>
              </a:spcBef>
              <a:spcAft>
                <a:spcPts val="0"/>
              </a:spcAft>
              <a:buClr>
                <a:schemeClr val="dk1"/>
              </a:buClr>
              <a:buSzPts val="700"/>
              <a:buFont typeface="Arial"/>
              <a:buNone/>
            </a:pPr>
            <a:r>
              <a:rPr b="1" lang="en-GB" sz="1000">
                <a:solidFill>
                  <a:srgbClr val="0280A9"/>
                </a:solidFill>
              </a:rPr>
              <a:t>PHARMA INTELLIGENCE</a:t>
            </a:r>
            <a:endParaRPr b="1" sz="700">
              <a:solidFill>
                <a:srgbClr val="0280A9"/>
              </a:solidFill>
            </a:endParaRPr>
          </a:p>
        </p:txBody>
      </p:sp>
      <p:pic>
        <p:nvPicPr>
          <p:cNvPr id="949" name="Google Shape;949;p77"/>
          <p:cNvPicPr preferRelativeResize="0"/>
          <p:nvPr/>
        </p:nvPicPr>
        <p:blipFill rotWithShape="1">
          <a:blip r:embed="rId5">
            <a:alphaModFix/>
          </a:blip>
          <a:srcRect b="0" l="0" r="56228" t="0"/>
          <a:stretch/>
        </p:blipFill>
        <p:spPr>
          <a:xfrm>
            <a:off x="245650" y="4463300"/>
            <a:ext cx="483098" cy="524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78"/>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Dynamics of Investments in AI in Pharma</a:t>
            </a:r>
            <a:endParaRPr sz="1620">
              <a:solidFill>
                <a:srgbClr val="0B5394"/>
              </a:solidFill>
              <a:latin typeface="Roboto"/>
              <a:ea typeface="Roboto"/>
              <a:cs typeface="Roboto"/>
              <a:sym typeface="Roboto"/>
            </a:endParaRPr>
          </a:p>
        </p:txBody>
      </p:sp>
      <p:sp>
        <p:nvSpPr>
          <p:cNvPr id="955" name="Google Shape;955;p78"/>
          <p:cNvSpPr txBox="1"/>
          <p:nvPr/>
        </p:nvSpPr>
        <p:spPr>
          <a:xfrm>
            <a:off x="6246074" y="1027988"/>
            <a:ext cx="2728200" cy="3515700"/>
          </a:xfrm>
          <a:prstGeom prst="rect">
            <a:avLst/>
          </a:prstGeom>
          <a:solidFill>
            <a:srgbClr val="F3F3F3"/>
          </a:solidFill>
          <a:ln cap="flat" cmpd="sng" w="9525">
            <a:solidFill>
              <a:srgbClr val="F3F3F3"/>
            </a:solidFill>
            <a:prstDash val="solid"/>
            <a:round/>
            <a:headEnd len="sm" w="sm" type="none"/>
            <a:tailEnd len="sm" w="sm" type="none"/>
          </a:ln>
        </p:spPr>
        <p:txBody>
          <a:bodyPr anchorCtr="0" anchor="t" bIns="18000" lIns="54000" spcFirstLastPara="1" rIns="54000" wrap="square" tIns="18000">
            <a:spAutoFit/>
          </a:bodyPr>
          <a:lstStyle/>
          <a:p>
            <a:pPr indent="0" lvl="0" marL="0" rtl="0" algn="just">
              <a:lnSpc>
                <a:spcPct val="115000"/>
              </a:lnSpc>
              <a:spcBef>
                <a:spcPts val="0"/>
              </a:spcBef>
              <a:spcAft>
                <a:spcPts val="0"/>
              </a:spcAft>
              <a:buClr>
                <a:schemeClr val="dk1"/>
              </a:buClr>
              <a:buSzPts val="1100"/>
              <a:buFont typeface="Arial"/>
              <a:buNone/>
            </a:pPr>
            <a:r>
              <a:rPr lang="en-GB" sz="1100">
                <a:latin typeface="Roboto"/>
                <a:ea typeface="Roboto"/>
                <a:cs typeface="Roboto"/>
                <a:sym typeface="Roboto"/>
              </a:rPr>
              <a:t>Capital inflow into AI-driven pharmaceutical firms surged significantly since 2015. In eleven years, investments in 800 companies soared almost 60 times, hitting $24.62 billion by December 2022. The peak was in 2021, with </a:t>
            </a:r>
            <a:r>
              <a:rPr b="1" lang="en-GB" sz="1100">
                <a:solidFill>
                  <a:srgbClr val="0B5394"/>
                </a:solidFill>
                <a:latin typeface="Roboto"/>
                <a:ea typeface="Roboto"/>
                <a:cs typeface="Roboto"/>
                <a:sym typeface="Roboto"/>
              </a:rPr>
              <a:t>$9.66 billion</a:t>
            </a:r>
            <a:r>
              <a:rPr lang="en-GB" sz="1100">
                <a:latin typeface="Roboto"/>
                <a:ea typeface="Roboto"/>
                <a:cs typeface="Roboto"/>
                <a:sym typeface="Roboto"/>
              </a:rPr>
              <a:t> invested in AI in Pharma. However, amidst the global economic downturn, 2022 witnessed a plunge to $3.63 billion, 2.6 times less than 2021. Despite this, by December 2022, total investments stood at $24.62 billion.</a:t>
            </a:r>
            <a:endParaRPr sz="11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t/>
            </a:r>
            <a:endParaRPr sz="11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rPr lang="en-GB" sz="1100">
                <a:latin typeface="Roboto"/>
                <a:ea typeface="Roboto"/>
                <a:cs typeface="Roboto"/>
                <a:sym typeface="Roboto"/>
              </a:rPr>
              <a:t>In 2023, there was a rebound, showcasing positive growth, with investments totaling </a:t>
            </a:r>
            <a:r>
              <a:rPr b="1" lang="en-GB" sz="1100">
                <a:solidFill>
                  <a:srgbClr val="0B5394"/>
                </a:solidFill>
                <a:latin typeface="Roboto"/>
                <a:ea typeface="Roboto"/>
                <a:cs typeface="Roboto"/>
                <a:sym typeface="Roboto"/>
              </a:rPr>
              <a:t>$10.39 billion</a:t>
            </a:r>
            <a:r>
              <a:rPr lang="en-GB" sz="1100">
                <a:latin typeface="Roboto"/>
                <a:ea typeface="Roboto"/>
                <a:cs typeface="Roboto"/>
                <a:sym typeface="Roboto"/>
              </a:rPr>
              <a:t>, culminating in a cumulative investment of </a:t>
            </a:r>
            <a:r>
              <a:rPr b="1" lang="en-GB" sz="1100">
                <a:solidFill>
                  <a:srgbClr val="0B5394"/>
                </a:solidFill>
                <a:latin typeface="Roboto"/>
                <a:ea typeface="Roboto"/>
                <a:cs typeface="Roboto"/>
                <a:sym typeface="Roboto"/>
              </a:rPr>
              <a:t>$67.56 billion</a:t>
            </a:r>
            <a:r>
              <a:rPr lang="en-GB" sz="1100">
                <a:latin typeface="Roboto"/>
                <a:ea typeface="Roboto"/>
                <a:cs typeface="Roboto"/>
                <a:sym typeface="Roboto"/>
              </a:rPr>
              <a:t> by year-end.</a:t>
            </a:r>
            <a:endParaRPr sz="1100">
              <a:latin typeface="Roboto"/>
              <a:ea typeface="Roboto"/>
              <a:cs typeface="Roboto"/>
              <a:sym typeface="Roboto"/>
            </a:endParaRPr>
          </a:p>
        </p:txBody>
      </p:sp>
      <p:sp>
        <p:nvSpPr>
          <p:cNvPr id="956" name="Google Shape;956;p7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57" name="Google Shape;957;p7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58" name="Google Shape;958;p7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959" name="Google Shape;959;p78"/>
          <p:cNvSpPr/>
          <p:nvPr/>
        </p:nvSpPr>
        <p:spPr>
          <a:xfrm>
            <a:off x="0" y="4959800"/>
            <a:ext cx="23259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InvestTech Advanced Solutions</a:t>
            </a:r>
            <a:endParaRPr sz="700">
              <a:solidFill>
                <a:srgbClr val="999999"/>
              </a:solidFill>
            </a:endParaRPr>
          </a:p>
        </p:txBody>
      </p:sp>
      <p:sp>
        <p:nvSpPr>
          <p:cNvPr id="960" name="Google Shape;960;p78"/>
          <p:cNvSpPr/>
          <p:nvPr/>
        </p:nvSpPr>
        <p:spPr>
          <a:xfrm>
            <a:off x="163159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61" name="Google Shape;961;p78"/>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962" name="Google Shape;962;p78"/>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63" name="Google Shape;963;p78"/>
          <p:cNvSpPr txBox="1"/>
          <p:nvPr/>
        </p:nvSpPr>
        <p:spPr>
          <a:xfrm>
            <a:off x="1569638" y="638125"/>
            <a:ext cx="3279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0B5394"/>
                </a:solidFill>
                <a:latin typeface="Roboto"/>
                <a:ea typeface="Roboto"/>
                <a:cs typeface="Roboto"/>
                <a:sym typeface="Roboto"/>
              </a:rPr>
              <a:t>AI in Drug Development Investments Dynamics</a:t>
            </a:r>
            <a:endParaRPr b="1" sz="1100">
              <a:solidFill>
                <a:srgbClr val="0B5394"/>
              </a:solidFill>
              <a:latin typeface="Roboto"/>
              <a:ea typeface="Roboto"/>
              <a:cs typeface="Roboto"/>
              <a:sym typeface="Roboto"/>
            </a:endParaRPr>
          </a:p>
        </p:txBody>
      </p:sp>
      <p:sp>
        <p:nvSpPr>
          <p:cNvPr id="964" name="Google Shape;964;p78"/>
          <p:cNvSpPr/>
          <p:nvPr/>
        </p:nvSpPr>
        <p:spPr>
          <a:xfrm>
            <a:off x="1254000" y="1025200"/>
            <a:ext cx="162600" cy="164700"/>
          </a:xfrm>
          <a:prstGeom prst="rect">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78"/>
          <p:cNvSpPr txBox="1"/>
          <p:nvPr/>
        </p:nvSpPr>
        <p:spPr>
          <a:xfrm>
            <a:off x="1416600" y="930550"/>
            <a:ext cx="2055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Roboto"/>
                <a:ea typeface="Roboto"/>
                <a:cs typeface="Roboto"/>
                <a:sym typeface="Roboto"/>
              </a:rPr>
              <a:t>Investments per Year</a:t>
            </a:r>
            <a:endParaRPr sz="900">
              <a:latin typeface="Roboto"/>
              <a:ea typeface="Roboto"/>
              <a:cs typeface="Roboto"/>
              <a:sym typeface="Roboto"/>
            </a:endParaRPr>
          </a:p>
        </p:txBody>
      </p:sp>
      <p:sp>
        <p:nvSpPr>
          <p:cNvPr id="966" name="Google Shape;966;p78"/>
          <p:cNvSpPr/>
          <p:nvPr/>
        </p:nvSpPr>
        <p:spPr>
          <a:xfrm>
            <a:off x="3347175" y="1025200"/>
            <a:ext cx="162600" cy="164700"/>
          </a:xfrm>
          <a:prstGeom prst="rect">
            <a:avLst/>
          </a:prstGeom>
          <a:solidFill>
            <a:srgbClr val="3D85C6"/>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78"/>
          <p:cNvSpPr txBox="1"/>
          <p:nvPr/>
        </p:nvSpPr>
        <p:spPr>
          <a:xfrm>
            <a:off x="3509775" y="930550"/>
            <a:ext cx="2055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Roboto"/>
                <a:ea typeface="Roboto"/>
                <a:cs typeface="Roboto"/>
                <a:sym typeface="Roboto"/>
              </a:rPr>
              <a:t>Cumulative Investments</a:t>
            </a:r>
            <a:endParaRPr sz="900">
              <a:latin typeface="Roboto"/>
              <a:ea typeface="Roboto"/>
              <a:cs typeface="Roboto"/>
              <a:sym typeface="Roboto"/>
            </a:endParaRPr>
          </a:p>
        </p:txBody>
      </p:sp>
      <p:cxnSp>
        <p:nvCxnSpPr>
          <p:cNvPr id="968" name="Google Shape;968;p78"/>
          <p:cNvCxnSpPr/>
          <p:nvPr/>
        </p:nvCxnSpPr>
        <p:spPr>
          <a:xfrm>
            <a:off x="6252200" y="1024900"/>
            <a:ext cx="12000" cy="3508500"/>
          </a:xfrm>
          <a:prstGeom prst="straightConnector1">
            <a:avLst/>
          </a:prstGeom>
          <a:noFill/>
          <a:ln cap="flat" cmpd="sng" w="19050">
            <a:solidFill>
              <a:srgbClr val="0B5394"/>
            </a:solidFill>
            <a:prstDash val="solid"/>
            <a:round/>
            <a:headEnd len="med" w="med" type="none"/>
            <a:tailEnd len="med" w="med" type="none"/>
          </a:ln>
        </p:spPr>
      </p:cxnSp>
      <p:pic>
        <p:nvPicPr>
          <p:cNvPr id="969" name="Google Shape;969;p78" title="Chart"/>
          <p:cNvPicPr preferRelativeResize="0"/>
          <p:nvPr/>
        </p:nvPicPr>
        <p:blipFill>
          <a:blip r:embed="rId3">
            <a:alphaModFix/>
          </a:blip>
          <a:stretch>
            <a:fillRect/>
          </a:stretch>
        </p:blipFill>
        <p:spPr>
          <a:xfrm>
            <a:off x="295838" y="1329850"/>
            <a:ext cx="5694865" cy="3517024"/>
          </a:xfrm>
          <a:prstGeom prst="rect">
            <a:avLst/>
          </a:prstGeom>
          <a:noFill/>
          <a:ln>
            <a:noFill/>
          </a:ln>
        </p:spPr>
      </p:pic>
      <p:sp>
        <p:nvSpPr>
          <p:cNvPr id="970" name="Google Shape;970;p78"/>
          <p:cNvSpPr txBox="1"/>
          <p:nvPr/>
        </p:nvSpPr>
        <p:spPr>
          <a:xfrm>
            <a:off x="5192975" y="1651775"/>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67</a:t>
            </a:r>
            <a:r>
              <a:rPr lang="en-GB" sz="800">
                <a:latin typeface="Roboto"/>
                <a:ea typeface="Roboto"/>
                <a:cs typeface="Roboto"/>
                <a:sym typeface="Roboto"/>
              </a:rPr>
              <a:t> B$</a:t>
            </a:r>
            <a:endParaRPr sz="800">
              <a:latin typeface="Roboto"/>
              <a:ea typeface="Roboto"/>
              <a:cs typeface="Roboto"/>
              <a:sym typeface="Roboto"/>
            </a:endParaRPr>
          </a:p>
        </p:txBody>
      </p:sp>
      <p:sp>
        <p:nvSpPr>
          <p:cNvPr id="971" name="Google Shape;971;p78"/>
          <p:cNvSpPr txBox="1"/>
          <p:nvPr/>
        </p:nvSpPr>
        <p:spPr>
          <a:xfrm>
            <a:off x="4848950" y="1959575"/>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57 </a:t>
            </a:r>
            <a:r>
              <a:rPr lang="en-GB" sz="800">
                <a:latin typeface="Roboto"/>
                <a:ea typeface="Roboto"/>
                <a:cs typeface="Roboto"/>
                <a:sym typeface="Roboto"/>
              </a:rPr>
              <a:t>B$</a:t>
            </a:r>
            <a:endParaRPr sz="800">
              <a:latin typeface="Roboto"/>
              <a:ea typeface="Roboto"/>
              <a:cs typeface="Roboto"/>
              <a:sym typeface="Roboto"/>
            </a:endParaRPr>
          </a:p>
        </p:txBody>
      </p:sp>
      <p:sp>
        <p:nvSpPr>
          <p:cNvPr id="972" name="Google Shape;972;p78"/>
          <p:cNvSpPr txBox="1"/>
          <p:nvPr/>
        </p:nvSpPr>
        <p:spPr>
          <a:xfrm>
            <a:off x="4419025" y="241785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43 B$</a:t>
            </a:r>
            <a:endParaRPr sz="800">
              <a:latin typeface="Roboto"/>
              <a:ea typeface="Roboto"/>
              <a:cs typeface="Roboto"/>
              <a:sym typeface="Roboto"/>
            </a:endParaRPr>
          </a:p>
        </p:txBody>
      </p:sp>
      <p:sp>
        <p:nvSpPr>
          <p:cNvPr id="973" name="Google Shape;973;p78"/>
          <p:cNvSpPr txBox="1"/>
          <p:nvPr/>
        </p:nvSpPr>
        <p:spPr>
          <a:xfrm>
            <a:off x="4023750" y="28372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30</a:t>
            </a:r>
            <a:r>
              <a:rPr lang="en-GB" sz="800">
                <a:latin typeface="Roboto"/>
                <a:ea typeface="Roboto"/>
                <a:cs typeface="Roboto"/>
                <a:sym typeface="Roboto"/>
              </a:rPr>
              <a:t> B$</a:t>
            </a:r>
            <a:endParaRPr sz="800">
              <a:latin typeface="Roboto"/>
              <a:ea typeface="Roboto"/>
              <a:cs typeface="Roboto"/>
              <a:sym typeface="Roboto"/>
            </a:endParaRPr>
          </a:p>
        </p:txBody>
      </p:sp>
      <p:sp>
        <p:nvSpPr>
          <p:cNvPr id="974" name="Google Shape;974;p78"/>
          <p:cNvSpPr txBox="1"/>
          <p:nvPr/>
        </p:nvSpPr>
        <p:spPr>
          <a:xfrm>
            <a:off x="3615775" y="31908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24</a:t>
            </a:r>
            <a:r>
              <a:rPr lang="en-GB" sz="800">
                <a:latin typeface="Roboto"/>
                <a:ea typeface="Roboto"/>
                <a:cs typeface="Roboto"/>
                <a:sym typeface="Roboto"/>
              </a:rPr>
              <a:t> B$</a:t>
            </a:r>
            <a:endParaRPr sz="800">
              <a:latin typeface="Roboto"/>
              <a:ea typeface="Roboto"/>
              <a:cs typeface="Roboto"/>
              <a:sym typeface="Roboto"/>
            </a:endParaRPr>
          </a:p>
        </p:txBody>
      </p:sp>
      <p:sp>
        <p:nvSpPr>
          <p:cNvPr id="975" name="Google Shape;975;p78"/>
          <p:cNvSpPr txBox="1"/>
          <p:nvPr/>
        </p:nvSpPr>
        <p:spPr>
          <a:xfrm>
            <a:off x="3197625" y="35444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13</a:t>
            </a:r>
            <a:r>
              <a:rPr lang="en-GB" sz="800">
                <a:latin typeface="Roboto"/>
                <a:ea typeface="Roboto"/>
                <a:cs typeface="Roboto"/>
                <a:sym typeface="Roboto"/>
              </a:rPr>
              <a:t> B$</a:t>
            </a:r>
            <a:endParaRPr sz="800">
              <a:latin typeface="Roboto"/>
              <a:ea typeface="Roboto"/>
              <a:cs typeface="Roboto"/>
              <a:sym typeface="Roboto"/>
            </a:endParaRPr>
          </a:p>
        </p:txBody>
      </p:sp>
      <p:sp>
        <p:nvSpPr>
          <p:cNvPr id="976" name="Google Shape;976;p78"/>
          <p:cNvSpPr txBox="1"/>
          <p:nvPr/>
        </p:nvSpPr>
        <p:spPr>
          <a:xfrm>
            <a:off x="2759750" y="36563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9 </a:t>
            </a:r>
            <a:r>
              <a:rPr lang="en-GB" sz="800">
                <a:latin typeface="Roboto"/>
                <a:ea typeface="Roboto"/>
                <a:cs typeface="Roboto"/>
                <a:sym typeface="Roboto"/>
              </a:rPr>
              <a:t>B$</a:t>
            </a:r>
            <a:endParaRPr sz="800">
              <a:latin typeface="Roboto"/>
              <a:ea typeface="Roboto"/>
              <a:cs typeface="Roboto"/>
              <a:sym typeface="Roboto"/>
            </a:endParaRPr>
          </a:p>
        </p:txBody>
      </p:sp>
      <p:sp>
        <p:nvSpPr>
          <p:cNvPr id="977" name="Google Shape;977;p78"/>
          <p:cNvSpPr txBox="1"/>
          <p:nvPr/>
        </p:nvSpPr>
        <p:spPr>
          <a:xfrm>
            <a:off x="2332850" y="374245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5 </a:t>
            </a:r>
            <a:r>
              <a:rPr lang="en-GB" sz="800">
                <a:latin typeface="Roboto"/>
                <a:ea typeface="Roboto"/>
                <a:cs typeface="Roboto"/>
                <a:sym typeface="Roboto"/>
              </a:rPr>
              <a:t>B$</a:t>
            </a:r>
            <a:endParaRPr sz="800">
              <a:latin typeface="Roboto"/>
              <a:ea typeface="Roboto"/>
              <a:cs typeface="Roboto"/>
              <a:sym typeface="Roboto"/>
            </a:endParaRPr>
          </a:p>
        </p:txBody>
      </p:sp>
      <p:sp>
        <p:nvSpPr>
          <p:cNvPr id="978" name="Google Shape;978;p78"/>
          <p:cNvSpPr txBox="1"/>
          <p:nvPr/>
        </p:nvSpPr>
        <p:spPr>
          <a:xfrm>
            <a:off x="1991700" y="39249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2</a:t>
            </a:r>
            <a:r>
              <a:rPr lang="en-GB" sz="800">
                <a:latin typeface="Roboto"/>
                <a:ea typeface="Roboto"/>
                <a:cs typeface="Roboto"/>
                <a:sym typeface="Roboto"/>
              </a:rPr>
              <a:t> B$</a:t>
            </a:r>
            <a:endParaRPr sz="800">
              <a:latin typeface="Roboto"/>
              <a:ea typeface="Roboto"/>
              <a:cs typeface="Roboto"/>
              <a:sym typeface="Roboto"/>
            </a:endParaRPr>
          </a:p>
        </p:txBody>
      </p:sp>
      <p:sp>
        <p:nvSpPr>
          <p:cNvPr id="979" name="Google Shape;979;p78"/>
          <p:cNvSpPr txBox="1"/>
          <p:nvPr/>
        </p:nvSpPr>
        <p:spPr>
          <a:xfrm>
            <a:off x="1528250" y="39249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1 B$</a:t>
            </a:r>
            <a:endParaRPr sz="800">
              <a:latin typeface="Roboto"/>
              <a:ea typeface="Roboto"/>
              <a:cs typeface="Roboto"/>
              <a:sym typeface="Roboto"/>
            </a:endParaRPr>
          </a:p>
        </p:txBody>
      </p:sp>
      <p:sp>
        <p:nvSpPr>
          <p:cNvPr id="980" name="Google Shape;980;p78"/>
          <p:cNvSpPr txBox="1"/>
          <p:nvPr/>
        </p:nvSpPr>
        <p:spPr>
          <a:xfrm>
            <a:off x="1158750" y="39249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0.5</a:t>
            </a:r>
            <a:r>
              <a:rPr lang="en-GB" sz="800">
                <a:latin typeface="Roboto"/>
                <a:ea typeface="Roboto"/>
                <a:cs typeface="Roboto"/>
                <a:sym typeface="Roboto"/>
              </a:rPr>
              <a:t> B$</a:t>
            </a:r>
            <a:endParaRPr sz="800">
              <a:latin typeface="Roboto"/>
              <a:ea typeface="Roboto"/>
              <a:cs typeface="Roboto"/>
              <a:sym typeface="Roboto"/>
            </a:endParaRPr>
          </a:p>
        </p:txBody>
      </p:sp>
      <p:sp>
        <p:nvSpPr>
          <p:cNvPr id="981" name="Google Shape;981;p78"/>
          <p:cNvSpPr txBox="1"/>
          <p:nvPr/>
        </p:nvSpPr>
        <p:spPr>
          <a:xfrm>
            <a:off x="748400" y="3964100"/>
            <a:ext cx="648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Roboto"/>
                <a:ea typeface="Roboto"/>
                <a:cs typeface="Roboto"/>
                <a:sym typeface="Roboto"/>
              </a:rPr>
              <a:t>0.1</a:t>
            </a:r>
            <a:r>
              <a:rPr lang="en-GB" sz="800">
                <a:latin typeface="Roboto"/>
                <a:ea typeface="Roboto"/>
                <a:cs typeface="Roboto"/>
                <a:sym typeface="Roboto"/>
              </a:rPr>
              <a:t> B$</a:t>
            </a:r>
            <a:endParaRPr sz="800">
              <a:latin typeface="Roboto"/>
              <a:ea typeface="Roboto"/>
              <a:cs typeface="Roboto"/>
              <a:sym typeface="Roboto"/>
            </a:endParaRPr>
          </a:p>
        </p:txBody>
      </p:sp>
      <p:sp>
        <p:nvSpPr>
          <p:cNvPr id="982" name="Google Shape;982;p78"/>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61"/>
          <p:cNvSpPr txBox="1"/>
          <p:nvPr/>
        </p:nvSpPr>
        <p:spPr>
          <a:xfrm>
            <a:off x="553775" y="376575"/>
            <a:ext cx="5309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2"/>
                </a:solidFill>
              </a:rPr>
              <a:t>Key Rules:</a:t>
            </a:r>
            <a:br>
              <a:rPr lang="en-GB" sz="1800">
                <a:solidFill>
                  <a:schemeClr val="dk2"/>
                </a:solidFill>
              </a:rPr>
            </a:br>
            <a:r>
              <a:rPr lang="en-GB" sz="1800">
                <a:solidFill>
                  <a:schemeClr val="dk2"/>
                </a:solidFill>
              </a:rPr>
              <a:t>1. Use 1 style, example: slide 7</a:t>
            </a:r>
            <a:endParaRPr sz="1800">
              <a:solidFill>
                <a:schemeClr val="dk2"/>
              </a:solidFill>
            </a:endParaRPr>
          </a:p>
          <a:p>
            <a:pPr indent="0" lvl="0" marL="0" rtl="0" algn="l">
              <a:spcBef>
                <a:spcPts val="0"/>
              </a:spcBef>
              <a:spcAft>
                <a:spcPts val="0"/>
              </a:spcAft>
              <a:buNone/>
            </a:pPr>
            <a:r>
              <a:rPr lang="en-GB" sz="1800">
                <a:solidFill>
                  <a:schemeClr val="dk2"/>
                </a:solidFill>
              </a:rPr>
              <a:t>2. Everything should be updated (as of 2023)</a:t>
            </a:r>
            <a:endParaRPr sz="1800">
              <a:solidFill>
                <a:schemeClr val="dk2"/>
              </a:solidFill>
            </a:endParaRPr>
          </a:p>
        </p:txBody>
      </p:sp>
      <p:pic>
        <p:nvPicPr>
          <p:cNvPr id="262" name="Google Shape;262;p61"/>
          <p:cNvPicPr preferRelativeResize="0"/>
          <p:nvPr/>
        </p:nvPicPr>
        <p:blipFill>
          <a:blip r:embed="rId3">
            <a:alphaModFix/>
          </a:blip>
          <a:stretch>
            <a:fillRect/>
          </a:stretch>
        </p:blipFill>
        <p:spPr>
          <a:xfrm>
            <a:off x="3019744" y="3168725"/>
            <a:ext cx="3217674" cy="1822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79"/>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Top 10 AI in Pharma Companies by Total Investments in Q4 2023</a:t>
            </a:r>
            <a:endParaRPr sz="1600">
              <a:solidFill>
                <a:srgbClr val="0B5394"/>
              </a:solidFill>
              <a:latin typeface="Roboto"/>
              <a:ea typeface="Roboto"/>
              <a:cs typeface="Roboto"/>
              <a:sym typeface="Roboto"/>
            </a:endParaRPr>
          </a:p>
        </p:txBody>
      </p:sp>
      <p:pic>
        <p:nvPicPr>
          <p:cNvPr id="988" name="Google Shape;988;p79"/>
          <p:cNvPicPr preferRelativeResize="0"/>
          <p:nvPr/>
        </p:nvPicPr>
        <p:blipFill rotWithShape="1">
          <a:blip r:embed="rId3">
            <a:alphaModFix/>
          </a:blip>
          <a:srcRect b="37556" l="4744" r="4535" t="34679"/>
          <a:stretch/>
        </p:blipFill>
        <p:spPr>
          <a:xfrm rot="-3194868">
            <a:off x="3004855" y="3198912"/>
            <a:ext cx="1056647" cy="184796"/>
          </a:xfrm>
          <a:prstGeom prst="rect">
            <a:avLst/>
          </a:prstGeom>
          <a:noFill/>
          <a:ln>
            <a:noFill/>
          </a:ln>
        </p:spPr>
      </p:pic>
      <p:sp>
        <p:nvSpPr>
          <p:cNvPr id="989" name="Google Shape;989;p7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90" name="Google Shape;990;p7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91" name="Google Shape;991;p7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992" name="Google Shape;992;p79"/>
          <p:cNvSpPr/>
          <p:nvPr/>
        </p:nvSpPr>
        <p:spPr>
          <a:xfrm>
            <a:off x="0" y="4959800"/>
            <a:ext cx="23259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InvestTech Advanced Solutions</a:t>
            </a:r>
            <a:endParaRPr sz="700">
              <a:solidFill>
                <a:srgbClr val="999999"/>
              </a:solidFill>
            </a:endParaRPr>
          </a:p>
        </p:txBody>
      </p:sp>
      <p:sp>
        <p:nvSpPr>
          <p:cNvPr id="993" name="Google Shape;993;p79"/>
          <p:cNvSpPr/>
          <p:nvPr/>
        </p:nvSpPr>
        <p:spPr>
          <a:xfrm>
            <a:off x="163159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94" name="Google Shape;994;p7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995" name="Google Shape;995;p79"/>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996" name="Google Shape;996;p79"/>
          <p:cNvSpPr txBox="1"/>
          <p:nvPr/>
        </p:nvSpPr>
        <p:spPr>
          <a:xfrm>
            <a:off x="333775" y="3992587"/>
            <a:ext cx="8695200" cy="789900"/>
          </a:xfrm>
          <a:prstGeom prst="rect">
            <a:avLst/>
          </a:prstGeom>
          <a:solidFill>
            <a:srgbClr val="F3F3F3"/>
          </a:solidFill>
          <a:ln cap="flat" cmpd="sng" w="9525">
            <a:solidFill>
              <a:srgbClr val="F3F3F3"/>
            </a:solidFill>
            <a:prstDash val="solid"/>
            <a:round/>
            <a:headEnd len="sm" w="sm" type="none"/>
            <a:tailEnd len="sm" w="sm" type="none"/>
          </a:ln>
        </p:spPr>
        <p:txBody>
          <a:bodyPr anchorCtr="0" anchor="t" bIns="18000" lIns="54000" spcFirstLastPara="1" rIns="54000" wrap="square" tIns="18000">
            <a:sp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The chart shows the top 10 AI-driven drug discovery companies sorted by the</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total</a:t>
            </a:r>
            <a:r>
              <a:rPr lang="en-GB" sz="1100">
                <a:solidFill>
                  <a:srgbClr val="0B5394"/>
                </a:solidFill>
                <a:latin typeface="Roboto"/>
                <a:ea typeface="Roboto"/>
                <a:cs typeface="Roboto"/>
                <a:sym typeface="Roboto"/>
              </a:rPr>
              <a:t> </a:t>
            </a:r>
            <a:r>
              <a:rPr b="1" lang="en-GB" sz="1100">
                <a:solidFill>
                  <a:srgbClr val="0B5394"/>
                </a:solidFill>
                <a:latin typeface="Roboto"/>
                <a:ea typeface="Roboto"/>
                <a:cs typeface="Roboto"/>
                <a:sym typeface="Roboto"/>
              </a:rPr>
              <a:t>funding</a:t>
            </a:r>
            <a:r>
              <a:rPr lang="en-GB" sz="1100">
                <a:solidFill>
                  <a:schemeClr val="dk1"/>
                </a:solidFill>
                <a:latin typeface="Roboto"/>
                <a:ea typeface="Roboto"/>
                <a:cs typeface="Roboto"/>
                <a:sym typeface="Roboto"/>
              </a:rPr>
              <a:t> raised by the end of  Q4 2023.</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Bristol Myers Squibb</a:t>
            </a:r>
            <a:r>
              <a:rPr lang="en-GB" sz="1100">
                <a:solidFill>
                  <a:schemeClr val="dk1"/>
                </a:solidFill>
                <a:latin typeface="Roboto"/>
                <a:ea typeface="Roboto"/>
                <a:cs typeface="Roboto"/>
                <a:sym typeface="Roboto"/>
              </a:rPr>
              <a:t> leads the pack with an impressive </a:t>
            </a:r>
            <a:r>
              <a:rPr b="1" lang="en-GB" sz="1100">
                <a:solidFill>
                  <a:srgbClr val="0B5394"/>
                </a:solidFill>
                <a:latin typeface="Roboto"/>
                <a:ea typeface="Roboto"/>
                <a:cs typeface="Roboto"/>
                <a:sym typeface="Roboto"/>
              </a:rPr>
              <a:t>$6.08 billion</a:t>
            </a:r>
            <a:r>
              <a:rPr lang="en-GB" sz="1100">
                <a:solidFill>
                  <a:schemeClr val="dk1"/>
                </a:solidFill>
                <a:latin typeface="Roboto"/>
                <a:ea typeface="Roboto"/>
                <a:cs typeface="Roboto"/>
                <a:sym typeface="Roboto"/>
              </a:rPr>
              <a:t> in total funding, demonstrating its expertise in pharmaceutical development. </a:t>
            </a:r>
            <a:r>
              <a:rPr b="1" lang="en-GB" sz="1100">
                <a:solidFill>
                  <a:srgbClr val="0B5394"/>
                </a:solidFill>
                <a:latin typeface="Roboto"/>
                <a:ea typeface="Roboto"/>
                <a:cs typeface="Roboto"/>
                <a:sym typeface="Roboto"/>
              </a:rPr>
              <a:t>Galapagos</a:t>
            </a:r>
            <a:r>
              <a:rPr lang="en-GB" sz="1100">
                <a:solidFill>
                  <a:schemeClr val="dk1"/>
                </a:solidFill>
                <a:latin typeface="Roboto"/>
                <a:ea typeface="Roboto"/>
                <a:cs typeface="Roboto"/>
                <a:sym typeface="Roboto"/>
              </a:rPr>
              <a:t> closely follows with </a:t>
            </a:r>
            <a:r>
              <a:rPr b="1" lang="en-GB" sz="1100">
                <a:solidFill>
                  <a:srgbClr val="0B5394"/>
                </a:solidFill>
                <a:latin typeface="Roboto"/>
                <a:ea typeface="Roboto"/>
                <a:cs typeface="Roboto"/>
                <a:sym typeface="Roboto"/>
              </a:rPr>
              <a:t>$5.45 billion</a:t>
            </a:r>
            <a:r>
              <a:rPr lang="en-GB" sz="1100">
                <a:solidFill>
                  <a:schemeClr val="dk1"/>
                </a:solidFill>
                <a:latin typeface="Roboto"/>
                <a:ea typeface="Roboto"/>
                <a:cs typeface="Roboto"/>
                <a:sym typeface="Roboto"/>
              </a:rPr>
              <a:t>, specializing in clinical-stage biotechnology and small molecule medicines. </a:t>
            </a:r>
            <a:r>
              <a:rPr b="1" lang="en-GB" sz="1100">
                <a:solidFill>
                  <a:srgbClr val="0B5394"/>
                </a:solidFill>
                <a:latin typeface="Roboto"/>
                <a:ea typeface="Roboto"/>
                <a:cs typeface="Roboto"/>
                <a:sym typeface="Roboto"/>
              </a:rPr>
              <a:t>Verily secures $3.5 billion</a:t>
            </a:r>
            <a:r>
              <a:rPr lang="en-GB" sz="1100">
                <a:solidFill>
                  <a:schemeClr val="dk1"/>
                </a:solidFill>
                <a:latin typeface="Roboto"/>
                <a:ea typeface="Roboto"/>
                <a:cs typeface="Roboto"/>
                <a:sym typeface="Roboto"/>
              </a:rPr>
              <a:t>, highlighting its focus on health data research and disease management.</a:t>
            </a:r>
            <a:endParaRPr sz="1100">
              <a:solidFill>
                <a:schemeClr val="dk1"/>
              </a:solidFill>
              <a:latin typeface="Roboto"/>
              <a:ea typeface="Roboto"/>
              <a:cs typeface="Roboto"/>
              <a:sym typeface="Roboto"/>
            </a:endParaRPr>
          </a:p>
        </p:txBody>
      </p:sp>
      <p:sp>
        <p:nvSpPr>
          <p:cNvPr id="997" name="Google Shape;997;p79"/>
          <p:cNvSpPr/>
          <p:nvPr/>
        </p:nvSpPr>
        <p:spPr>
          <a:xfrm flipH="1" rot="-5400000">
            <a:off x="-104075" y="4357750"/>
            <a:ext cx="811800" cy="639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8" name="Google Shape;998;p79"/>
          <p:cNvPicPr preferRelativeResize="0"/>
          <p:nvPr/>
        </p:nvPicPr>
        <p:blipFill>
          <a:blip r:embed="rId4">
            <a:alphaModFix/>
          </a:blip>
          <a:stretch>
            <a:fillRect/>
          </a:stretch>
        </p:blipFill>
        <p:spPr>
          <a:xfrm rot="-3190262">
            <a:off x="2357863" y="3061276"/>
            <a:ext cx="1056375" cy="460101"/>
          </a:xfrm>
          <a:prstGeom prst="rect">
            <a:avLst/>
          </a:prstGeom>
          <a:noFill/>
          <a:ln>
            <a:noFill/>
          </a:ln>
        </p:spPr>
      </p:pic>
      <p:pic>
        <p:nvPicPr>
          <p:cNvPr id="999" name="Google Shape;999;p79"/>
          <p:cNvPicPr preferRelativeResize="0"/>
          <p:nvPr/>
        </p:nvPicPr>
        <p:blipFill>
          <a:blip r:embed="rId5">
            <a:alphaModFix/>
          </a:blip>
          <a:stretch>
            <a:fillRect/>
          </a:stretch>
        </p:blipFill>
        <p:spPr>
          <a:xfrm rot="-3192064">
            <a:off x="3585385" y="2967012"/>
            <a:ext cx="1077780" cy="563050"/>
          </a:xfrm>
          <a:prstGeom prst="rect">
            <a:avLst/>
          </a:prstGeom>
          <a:noFill/>
          <a:ln>
            <a:noFill/>
          </a:ln>
        </p:spPr>
      </p:pic>
      <p:pic>
        <p:nvPicPr>
          <p:cNvPr id="1000" name="Google Shape;1000;p79"/>
          <p:cNvPicPr preferRelativeResize="0"/>
          <p:nvPr/>
        </p:nvPicPr>
        <p:blipFill>
          <a:blip r:embed="rId6">
            <a:alphaModFix/>
          </a:blip>
          <a:stretch>
            <a:fillRect/>
          </a:stretch>
        </p:blipFill>
        <p:spPr>
          <a:xfrm rot="-3192072">
            <a:off x="4287928" y="3110787"/>
            <a:ext cx="1087392" cy="275502"/>
          </a:xfrm>
          <a:prstGeom prst="rect">
            <a:avLst/>
          </a:prstGeom>
          <a:noFill/>
          <a:ln>
            <a:noFill/>
          </a:ln>
        </p:spPr>
      </p:pic>
      <p:pic>
        <p:nvPicPr>
          <p:cNvPr id="1001" name="Google Shape;1001;p79"/>
          <p:cNvPicPr preferRelativeResize="0"/>
          <p:nvPr/>
        </p:nvPicPr>
        <p:blipFill>
          <a:blip r:embed="rId7">
            <a:alphaModFix/>
          </a:blip>
          <a:stretch>
            <a:fillRect/>
          </a:stretch>
        </p:blipFill>
        <p:spPr>
          <a:xfrm rot="-3192027">
            <a:off x="5008179" y="3125363"/>
            <a:ext cx="1027990" cy="246358"/>
          </a:xfrm>
          <a:prstGeom prst="rect">
            <a:avLst/>
          </a:prstGeom>
          <a:noFill/>
          <a:ln>
            <a:noFill/>
          </a:ln>
        </p:spPr>
      </p:pic>
      <p:pic>
        <p:nvPicPr>
          <p:cNvPr id="1002" name="Google Shape;1002;p79"/>
          <p:cNvPicPr preferRelativeResize="0"/>
          <p:nvPr/>
        </p:nvPicPr>
        <p:blipFill>
          <a:blip r:embed="rId8">
            <a:alphaModFix/>
          </a:blip>
          <a:stretch>
            <a:fillRect/>
          </a:stretch>
        </p:blipFill>
        <p:spPr>
          <a:xfrm rot="-3192020">
            <a:off x="5645448" y="3043870"/>
            <a:ext cx="1085626" cy="409333"/>
          </a:xfrm>
          <a:prstGeom prst="rect">
            <a:avLst/>
          </a:prstGeom>
          <a:noFill/>
          <a:ln>
            <a:noFill/>
          </a:ln>
        </p:spPr>
      </p:pic>
      <p:pic>
        <p:nvPicPr>
          <p:cNvPr id="1003" name="Google Shape;1003;p79"/>
          <p:cNvPicPr preferRelativeResize="0"/>
          <p:nvPr/>
        </p:nvPicPr>
        <p:blipFill>
          <a:blip r:embed="rId9">
            <a:alphaModFix/>
          </a:blip>
          <a:stretch>
            <a:fillRect/>
          </a:stretch>
        </p:blipFill>
        <p:spPr>
          <a:xfrm rot="-3192022">
            <a:off x="6251529" y="3135607"/>
            <a:ext cx="1236643" cy="225831"/>
          </a:xfrm>
          <a:prstGeom prst="rect">
            <a:avLst/>
          </a:prstGeom>
          <a:noFill/>
          <a:ln>
            <a:noFill/>
          </a:ln>
        </p:spPr>
      </p:pic>
      <p:pic>
        <p:nvPicPr>
          <p:cNvPr id="1004" name="Google Shape;1004;p79"/>
          <p:cNvPicPr preferRelativeResize="0"/>
          <p:nvPr/>
        </p:nvPicPr>
        <p:blipFill>
          <a:blip r:embed="rId10">
            <a:alphaModFix/>
          </a:blip>
          <a:stretch>
            <a:fillRect/>
          </a:stretch>
        </p:blipFill>
        <p:spPr>
          <a:xfrm rot="-3191967">
            <a:off x="6828866" y="3161504"/>
            <a:ext cx="1212145" cy="174042"/>
          </a:xfrm>
          <a:prstGeom prst="rect">
            <a:avLst/>
          </a:prstGeom>
          <a:noFill/>
          <a:ln>
            <a:noFill/>
          </a:ln>
        </p:spPr>
      </p:pic>
      <p:sp>
        <p:nvSpPr>
          <p:cNvPr id="1005" name="Google Shape;1005;p79"/>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06" name="Google Shape;1006;p79"/>
          <p:cNvPicPr preferRelativeResize="0"/>
          <p:nvPr/>
        </p:nvPicPr>
        <p:blipFill>
          <a:blip r:embed="rId11">
            <a:alphaModFix/>
          </a:blip>
          <a:stretch>
            <a:fillRect/>
          </a:stretch>
        </p:blipFill>
        <p:spPr>
          <a:xfrm rot="-3192060">
            <a:off x="1642761" y="3109289"/>
            <a:ext cx="1167253" cy="209222"/>
          </a:xfrm>
          <a:prstGeom prst="rect">
            <a:avLst/>
          </a:prstGeom>
          <a:noFill/>
          <a:ln>
            <a:noFill/>
          </a:ln>
        </p:spPr>
      </p:pic>
      <p:pic>
        <p:nvPicPr>
          <p:cNvPr id="1007" name="Google Shape;1007;p79"/>
          <p:cNvPicPr preferRelativeResize="0"/>
          <p:nvPr/>
        </p:nvPicPr>
        <p:blipFill>
          <a:blip r:embed="rId12">
            <a:alphaModFix/>
          </a:blip>
          <a:stretch>
            <a:fillRect/>
          </a:stretch>
        </p:blipFill>
        <p:spPr>
          <a:xfrm rot="-3192019">
            <a:off x="912688" y="3032515"/>
            <a:ext cx="1116652" cy="362769"/>
          </a:xfrm>
          <a:prstGeom prst="rect">
            <a:avLst/>
          </a:prstGeom>
          <a:noFill/>
          <a:ln>
            <a:noFill/>
          </a:ln>
        </p:spPr>
      </p:pic>
      <p:pic>
        <p:nvPicPr>
          <p:cNvPr id="1008" name="Google Shape;1008;p79" title="Chart"/>
          <p:cNvPicPr preferRelativeResize="0"/>
          <p:nvPr/>
        </p:nvPicPr>
        <p:blipFill>
          <a:blip r:embed="rId13">
            <a:alphaModFix/>
          </a:blip>
          <a:stretch>
            <a:fillRect/>
          </a:stretch>
        </p:blipFill>
        <p:spPr>
          <a:xfrm>
            <a:off x="1058529" y="689975"/>
            <a:ext cx="7245696" cy="2122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2" name="Shape 1012"/>
        <p:cNvGrpSpPr/>
        <p:nvPr/>
      </p:nvGrpSpPr>
      <p:grpSpPr>
        <a:xfrm>
          <a:off x="0" y="0"/>
          <a:ext cx="0" cy="0"/>
          <a:chOff x="0" y="0"/>
          <a:chExt cx="0" cy="0"/>
        </a:xfrm>
      </p:grpSpPr>
      <p:sp>
        <p:nvSpPr>
          <p:cNvPr id="1013" name="Google Shape;1013;p80"/>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00">
                <a:solidFill>
                  <a:srgbClr val="0B5394"/>
                </a:solidFill>
                <a:latin typeface="Roboto"/>
                <a:ea typeface="Roboto"/>
                <a:cs typeface="Roboto"/>
                <a:sym typeface="Roboto"/>
              </a:rPr>
              <a:t>Top 10 Countries in AI in Pharma Sector in Q1-Q3 2023</a:t>
            </a:r>
            <a:endParaRPr sz="1600">
              <a:solidFill>
                <a:srgbClr val="0B5394"/>
              </a:solidFill>
              <a:latin typeface="Roboto"/>
              <a:ea typeface="Roboto"/>
              <a:cs typeface="Roboto"/>
              <a:sym typeface="Roboto"/>
            </a:endParaRPr>
          </a:p>
        </p:txBody>
      </p:sp>
      <p:pic>
        <p:nvPicPr>
          <p:cNvPr id="1014" name="Google Shape;1014;p80"/>
          <p:cNvPicPr preferRelativeResize="0"/>
          <p:nvPr/>
        </p:nvPicPr>
        <p:blipFill>
          <a:blip r:embed="rId4">
            <a:alphaModFix/>
          </a:blip>
          <a:stretch>
            <a:fillRect/>
          </a:stretch>
        </p:blipFill>
        <p:spPr>
          <a:xfrm>
            <a:off x="10193800" y="-824687"/>
            <a:ext cx="9144000" cy="5151033"/>
          </a:xfrm>
          <a:prstGeom prst="rect">
            <a:avLst/>
          </a:prstGeom>
          <a:noFill/>
          <a:ln>
            <a:noFill/>
          </a:ln>
        </p:spPr>
      </p:pic>
      <p:sp>
        <p:nvSpPr>
          <p:cNvPr id="1015" name="Google Shape;1015;p80"/>
          <p:cNvSpPr txBox="1"/>
          <p:nvPr/>
        </p:nvSpPr>
        <p:spPr>
          <a:xfrm>
            <a:off x="1169825" y="574375"/>
            <a:ext cx="3279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0B5394"/>
                </a:solidFill>
                <a:latin typeface="Roboto"/>
                <a:ea typeface="Roboto"/>
                <a:cs typeface="Roboto"/>
                <a:sym typeface="Roboto"/>
              </a:rPr>
              <a:t>AI in Pharma Sector Investments Dynamics</a:t>
            </a:r>
            <a:endParaRPr b="1" sz="1100">
              <a:solidFill>
                <a:srgbClr val="0B5394"/>
              </a:solidFill>
              <a:latin typeface="Roboto"/>
              <a:ea typeface="Roboto"/>
              <a:cs typeface="Roboto"/>
              <a:sym typeface="Roboto"/>
            </a:endParaRPr>
          </a:p>
        </p:txBody>
      </p:sp>
      <p:sp>
        <p:nvSpPr>
          <p:cNvPr id="1016" name="Google Shape;1016;p80"/>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017" name="Google Shape;1017;p8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018" name="Google Shape;1018;p80"/>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019" name="Google Shape;1019;p80"/>
          <p:cNvSpPr/>
          <p:nvPr/>
        </p:nvSpPr>
        <p:spPr>
          <a:xfrm>
            <a:off x="0" y="4959800"/>
            <a:ext cx="23259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InvestTech Advanced Solutions</a:t>
            </a:r>
            <a:endParaRPr sz="700">
              <a:solidFill>
                <a:srgbClr val="999999"/>
              </a:solidFill>
            </a:endParaRPr>
          </a:p>
        </p:txBody>
      </p:sp>
      <p:sp>
        <p:nvSpPr>
          <p:cNvPr id="1020" name="Google Shape;1020;p80"/>
          <p:cNvSpPr/>
          <p:nvPr/>
        </p:nvSpPr>
        <p:spPr>
          <a:xfrm>
            <a:off x="163159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021" name="Google Shape;1021;p80"/>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022" name="Google Shape;1022;p80"/>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1023" name="Google Shape;1023;p80" title="Chart"/>
          <p:cNvPicPr preferRelativeResize="0"/>
          <p:nvPr/>
        </p:nvPicPr>
        <p:blipFill>
          <a:blip r:embed="rId5">
            <a:alphaModFix/>
          </a:blip>
          <a:stretch>
            <a:fillRect/>
          </a:stretch>
        </p:blipFill>
        <p:spPr>
          <a:xfrm>
            <a:off x="346574" y="1048850"/>
            <a:ext cx="4925826" cy="3045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81"/>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highlight>
                  <a:schemeClr val="lt1"/>
                </a:highlight>
                <a:latin typeface="Roboto"/>
                <a:ea typeface="Roboto"/>
                <a:cs typeface="Roboto"/>
                <a:sym typeface="Roboto"/>
              </a:rPr>
              <a:t>8</a:t>
            </a:r>
            <a:r>
              <a:rPr lang="en-GB" sz="1620">
                <a:solidFill>
                  <a:srgbClr val="0B5394"/>
                </a:solidFill>
                <a:highlight>
                  <a:schemeClr val="lt1"/>
                </a:highlight>
                <a:latin typeface="Roboto"/>
                <a:ea typeface="Roboto"/>
                <a:cs typeface="Roboto"/>
                <a:sym typeface="Roboto"/>
              </a:rPr>
              <a:t>00 AI in Pharma Companies</a:t>
            </a:r>
            <a:r>
              <a:rPr lang="en-GB" sz="1620">
                <a:solidFill>
                  <a:srgbClr val="0B5394"/>
                </a:solidFill>
                <a:latin typeface="Roboto"/>
                <a:ea typeface="Roboto"/>
                <a:cs typeface="Roboto"/>
                <a:sym typeface="Roboto"/>
              </a:rPr>
              <a:t>: Regional Proportion</a:t>
            </a:r>
            <a:endParaRPr sz="1620">
              <a:solidFill>
                <a:srgbClr val="0B5394"/>
              </a:solidFill>
              <a:latin typeface="Roboto"/>
              <a:ea typeface="Roboto"/>
              <a:cs typeface="Roboto"/>
              <a:sym typeface="Roboto"/>
            </a:endParaRPr>
          </a:p>
        </p:txBody>
      </p:sp>
      <p:sp>
        <p:nvSpPr>
          <p:cNvPr id="1029" name="Google Shape;1029;p81"/>
          <p:cNvSpPr/>
          <p:nvPr/>
        </p:nvSpPr>
        <p:spPr>
          <a:xfrm>
            <a:off x="251050" y="4070700"/>
            <a:ext cx="8671500" cy="795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The US is still firmly in the lead regarding its proportion of AI in Pharma companies </a:t>
            </a:r>
            <a:r>
              <a:rPr b="1" lang="en-GB" sz="1100">
                <a:solidFill>
                  <a:srgbClr val="0B5394"/>
                </a:solidFill>
                <a:latin typeface="Roboto"/>
                <a:ea typeface="Roboto"/>
                <a:cs typeface="Roboto"/>
                <a:sym typeface="Roboto"/>
              </a:rPr>
              <a:t>425 companies (53%)</a:t>
            </a:r>
            <a:r>
              <a:rPr lang="en-GB" sz="1100">
                <a:solidFill>
                  <a:schemeClr val="dk1"/>
                </a:solidFill>
                <a:latin typeface="Roboto"/>
                <a:ea typeface="Roboto"/>
                <a:cs typeface="Roboto"/>
                <a:sym typeface="Roboto"/>
              </a:rPr>
              <a:t>. Interestingly, Asia and the Middle East continue to expand usage of AI technologies in the Pharmaceutical Industry. The ratio of companies that use AI for Drug Development in the UK and European countries is decreasing compared to the Asian market. The Asia-Pacific region continues to aggressively increase the number of AI for Drug Discovery Companies, particularly in China, and this tendency will probably maintain.</a:t>
            </a:r>
            <a:endParaRPr sz="1100">
              <a:solidFill>
                <a:schemeClr val="dk1"/>
              </a:solidFill>
              <a:latin typeface="Roboto"/>
              <a:ea typeface="Roboto"/>
              <a:cs typeface="Roboto"/>
              <a:sym typeface="Roboto"/>
            </a:endParaRPr>
          </a:p>
        </p:txBody>
      </p:sp>
      <p:sp>
        <p:nvSpPr>
          <p:cNvPr id="1030" name="Google Shape;1030;p81"/>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031" name="Google Shape;1031;p81"/>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032" name="Google Shape;1032;p81"/>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033" name="Google Shape;1033;p81"/>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034" name="Google Shape;1034;p81"/>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pSp>
        <p:nvGrpSpPr>
          <p:cNvPr id="1035" name="Google Shape;1035;p81"/>
          <p:cNvGrpSpPr/>
          <p:nvPr/>
        </p:nvGrpSpPr>
        <p:grpSpPr>
          <a:xfrm>
            <a:off x="3836155" y="1087118"/>
            <a:ext cx="4697080" cy="2759196"/>
            <a:chOff x="232175" y="833100"/>
            <a:chExt cx="7136250" cy="4029200"/>
          </a:xfrm>
        </p:grpSpPr>
        <p:sp>
          <p:nvSpPr>
            <p:cNvPr id="1036" name="Google Shape;1036;p81"/>
            <p:cNvSpPr/>
            <p:nvPr/>
          </p:nvSpPr>
          <p:spPr>
            <a:xfrm>
              <a:off x="5930325" y="3177175"/>
              <a:ext cx="245450" cy="315925"/>
            </a:xfrm>
            <a:custGeom>
              <a:rect b="b" l="l" r="r" t="t"/>
              <a:pathLst>
                <a:path extrusionOk="0" h="12637" w="9818">
                  <a:moveTo>
                    <a:pt x="7161" y="1"/>
                  </a:moveTo>
                  <a:cubicBezTo>
                    <a:pt x="6515" y="1203"/>
                    <a:pt x="5941" y="2478"/>
                    <a:pt x="4936" y="3411"/>
                  </a:cubicBezTo>
                  <a:cubicBezTo>
                    <a:pt x="3877" y="4398"/>
                    <a:pt x="2028" y="4739"/>
                    <a:pt x="2280" y="6372"/>
                  </a:cubicBezTo>
                  <a:cubicBezTo>
                    <a:pt x="1915" y="6350"/>
                    <a:pt x="1640" y="6330"/>
                    <a:pt x="1394" y="6330"/>
                  </a:cubicBezTo>
                  <a:cubicBezTo>
                    <a:pt x="1059" y="6330"/>
                    <a:pt x="778" y="6366"/>
                    <a:pt x="395" y="6480"/>
                  </a:cubicBezTo>
                  <a:cubicBezTo>
                    <a:pt x="0" y="6570"/>
                    <a:pt x="898" y="9172"/>
                    <a:pt x="1005" y="9621"/>
                  </a:cubicBezTo>
                  <a:cubicBezTo>
                    <a:pt x="1418" y="11182"/>
                    <a:pt x="1436" y="10644"/>
                    <a:pt x="2944" y="11039"/>
                  </a:cubicBezTo>
                  <a:cubicBezTo>
                    <a:pt x="3805" y="11254"/>
                    <a:pt x="5133" y="11506"/>
                    <a:pt x="4792" y="12636"/>
                  </a:cubicBezTo>
                  <a:lnTo>
                    <a:pt x="6156" y="12403"/>
                  </a:lnTo>
                  <a:cubicBezTo>
                    <a:pt x="6892" y="11452"/>
                    <a:pt x="7736" y="10788"/>
                    <a:pt x="7736" y="9585"/>
                  </a:cubicBezTo>
                  <a:cubicBezTo>
                    <a:pt x="7736" y="8813"/>
                    <a:pt x="7879" y="8490"/>
                    <a:pt x="8202" y="7790"/>
                  </a:cubicBezTo>
                  <a:cubicBezTo>
                    <a:pt x="8312" y="7540"/>
                    <a:pt x="8452" y="7460"/>
                    <a:pt x="8623" y="7460"/>
                  </a:cubicBezTo>
                  <a:cubicBezTo>
                    <a:pt x="8844" y="7460"/>
                    <a:pt x="9117" y="7594"/>
                    <a:pt x="9441" y="7665"/>
                  </a:cubicBezTo>
                  <a:cubicBezTo>
                    <a:pt x="9010" y="6767"/>
                    <a:pt x="8310" y="5780"/>
                    <a:pt x="8185" y="4793"/>
                  </a:cubicBezTo>
                  <a:cubicBezTo>
                    <a:pt x="8023" y="3393"/>
                    <a:pt x="8651" y="3375"/>
                    <a:pt x="9818" y="2532"/>
                  </a:cubicBezTo>
                  <a:cubicBezTo>
                    <a:pt x="8687" y="1724"/>
                    <a:pt x="7844" y="1185"/>
                    <a:pt x="716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37" name="Google Shape;1037;p81"/>
            <p:cNvSpPr/>
            <p:nvPr/>
          </p:nvSpPr>
          <p:spPr>
            <a:xfrm>
              <a:off x="6399650" y="3383250"/>
              <a:ext cx="449625" cy="320950"/>
            </a:xfrm>
            <a:custGeom>
              <a:rect b="b" l="l" r="r" t="t"/>
              <a:pathLst>
                <a:path extrusionOk="0" h="12838" w="17985">
                  <a:moveTo>
                    <a:pt x="2893" y="0"/>
                  </a:moveTo>
                  <a:cubicBezTo>
                    <a:pt x="2115" y="0"/>
                    <a:pt x="1534" y="333"/>
                    <a:pt x="862" y="822"/>
                  </a:cubicBezTo>
                  <a:cubicBezTo>
                    <a:pt x="1" y="1450"/>
                    <a:pt x="2388" y="2024"/>
                    <a:pt x="2567" y="2060"/>
                  </a:cubicBezTo>
                  <a:cubicBezTo>
                    <a:pt x="1849" y="2616"/>
                    <a:pt x="1616" y="2580"/>
                    <a:pt x="1849" y="3460"/>
                  </a:cubicBezTo>
                  <a:cubicBezTo>
                    <a:pt x="1952" y="3817"/>
                    <a:pt x="2325" y="4636"/>
                    <a:pt x="2643" y="4636"/>
                  </a:cubicBezTo>
                  <a:cubicBezTo>
                    <a:pt x="2772" y="4636"/>
                    <a:pt x="2892" y="4500"/>
                    <a:pt x="2980" y="4142"/>
                  </a:cubicBezTo>
                  <a:cubicBezTo>
                    <a:pt x="3095" y="3636"/>
                    <a:pt x="3262" y="3078"/>
                    <a:pt x="3433" y="3078"/>
                  </a:cubicBezTo>
                  <a:cubicBezTo>
                    <a:pt x="3529" y="3078"/>
                    <a:pt x="3626" y="3253"/>
                    <a:pt x="3716" y="3711"/>
                  </a:cubicBezTo>
                  <a:cubicBezTo>
                    <a:pt x="3878" y="4555"/>
                    <a:pt x="4201" y="4698"/>
                    <a:pt x="4883" y="5255"/>
                  </a:cubicBezTo>
                  <a:lnTo>
                    <a:pt x="6965" y="6996"/>
                  </a:lnTo>
                  <a:cubicBezTo>
                    <a:pt x="7377" y="7337"/>
                    <a:pt x="7162" y="8611"/>
                    <a:pt x="7198" y="9131"/>
                  </a:cubicBezTo>
                  <a:cubicBezTo>
                    <a:pt x="7216" y="9470"/>
                    <a:pt x="8258" y="10568"/>
                    <a:pt x="8590" y="10568"/>
                  </a:cubicBezTo>
                  <a:cubicBezTo>
                    <a:pt x="8593" y="10568"/>
                    <a:pt x="8595" y="10567"/>
                    <a:pt x="8598" y="10567"/>
                  </a:cubicBezTo>
                  <a:cubicBezTo>
                    <a:pt x="9226" y="10549"/>
                    <a:pt x="9854" y="10531"/>
                    <a:pt x="10482" y="10496"/>
                  </a:cubicBezTo>
                  <a:cubicBezTo>
                    <a:pt x="10803" y="10121"/>
                    <a:pt x="11549" y="8862"/>
                    <a:pt x="12034" y="8862"/>
                  </a:cubicBezTo>
                  <a:cubicBezTo>
                    <a:pt x="12037" y="8862"/>
                    <a:pt x="12041" y="8862"/>
                    <a:pt x="12044" y="8862"/>
                  </a:cubicBezTo>
                  <a:cubicBezTo>
                    <a:pt x="13031" y="8916"/>
                    <a:pt x="13498" y="9149"/>
                    <a:pt x="13605" y="10155"/>
                  </a:cubicBezTo>
                  <a:cubicBezTo>
                    <a:pt x="13749" y="11285"/>
                    <a:pt x="13605" y="11501"/>
                    <a:pt x="14575" y="12021"/>
                  </a:cubicBezTo>
                  <a:cubicBezTo>
                    <a:pt x="15325" y="12424"/>
                    <a:pt x="15817" y="12837"/>
                    <a:pt x="16492" y="12837"/>
                  </a:cubicBezTo>
                  <a:cubicBezTo>
                    <a:pt x="16689" y="12837"/>
                    <a:pt x="16902" y="12802"/>
                    <a:pt x="17141" y="12721"/>
                  </a:cubicBezTo>
                  <a:cubicBezTo>
                    <a:pt x="17985" y="12416"/>
                    <a:pt x="16836" y="11303"/>
                    <a:pt x="16567" y="11088"/>
                  </a:cubicBezTo>
                  <a:cubicBezTo>
                    <a:pt x="15705" y="10370"/>
                    <a:pt x="15293" y="10047"/>
                    <a:pt x="14844" y="9024"/>
                  </a:cubicBezTo>
                  <a:cubicBezTo>
                    <a:pt x="14754" y="8808"/>
                    <a:pt x="14270" y="8108"/>
                    <a:pt x="14521" y="7983"/>
                  </a:cubicBezTo>
                  <a:cubicBezTo>
                    <a:pt x="14952" y="7767"/>
                    <a:pt x="15239" y="7821"/>
                    <a:pt x="15023" y="7373"/>
                  </a:cubicBezTo>
                  <a:cubicBezTo>
                    <a:pt x="14898" y="7103"/>
                    <a:pt x="14700" y="6314"/>
                    <a:pt x="14467" y="6152"/>
                  </a:cubicBezTo>
                  <a:cubicBezTo>
                    <a:pt x="14415" y="6115"/>
                    <a:pt x="14341" y="6103"/>
                    <a:pt x="14254" y="6103"/>
                  </a:cubicBezTo>
                  <a:cubicBezTo>
                    <a:pt x="14068" y="6103"/>
                    <a:pt x="13828" y="6160"/>
                    <a:pt x="13638" y="6160"/>
                  </a:cubicBezTo>
                  <a:cubicBezTo>
                    <a:pt x="13487" y="6160"/>
                    <a:pt x="13368" y="6123"/>
                    <a:pt x="13336" y="5991"/>
                  </a:cubicBezTo>
                  <a:cubicBezTo>
                    <a:pt x="13049" y="4627"/>
                    <a:pt x="11290" y="3029"/>
                    <a:pt x="9836" y="2778"/>
                  </a:cubicBezTo>
                  <a:cubicBezTo>
                    <a:pt x="8921" y="2634"/>
                    <a:pt x="8203" y="1934"/>
                    <a:pt x="7467" y="1414"/>
                  </a:cubicBezTo>
                  <a:cubicBezTo>
                    <a:pt x="7402" y="1370"/>
                    <a:pt x="7328" y="1350"/>
                    <a:pt x="7245" y="1350"/>
                  </a:cubicBezTo>
                  <a:cubicBezTo>
                    <a:pt x="6689" y="1350"/>
                    <a:pt x="5794" y="2243"/>
                    <a:pt x="5403" y="2509"/>
                  </a:cubicBezTo>
                  <a:cubicBezTo>
                    <a:pt x="5230" y="2627"/>
                    <a:pt x="4856" y="2760"/>
                    <a:pt x="4529" y="2760"/>
                  </a:cubicBezTo>
                  <a:cubicBezTo>
                    <a:pt x="4213" y="2760"/>
                    <a:pt x="3940" y="2636"/>
                    <a:pt x="3931" y="2257"/>
                  </a:cubicBezTo>
                  <a:cubicBezTo>
                    <a:pt x="3931" y="1342"/>
                    <a:pt x="4326" y="193"/>
                    <a:pt x="3321" y="32"/>
                  </a:cubicBezTo>
                  <a:cubicBezTo>
                    <a:pt x="3171" y="10"/>
                    <a:pt x="3029" y="0"/>
                    <a:pt x="289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38" name="Google Shape;1038;p81"/>
            <p:cNvSpPr/>
            <p:nvPr/>
          </p:nvSpPr>
          <p:spPr>
            <a:xfrm>
              <a:off x="4705825" y="3078350"/>
              <a:ext cx="66425" cy="33250"/>
            </a:xfrm>
            <a:custGeom>
              <a:rect b="b" l="l" r="r" t="t"/>
              <a:pathLst>
                <a:path extrusionOk="0" h="1330" w="2657">
                  <a:moveTo>
                    <a:pt x="1489" y="0"/>
                  </a:moveTo>
                  <a:cubicBezTo>
                    <a:pt x="1088" y="0"/>
                    <a:pt x="649" y="147"/>
                    <a:pt x="0" y="221"/>
                  </a:cubicBezTo>
                  <a:cubicBezTo>
                    <a:pt x="185" y="422"/>
                    <a:pt x="809" y="1329"/>
                    <a:pt x="1080" y="1329"/>
                  </a:cubicBezTo>
                  <a:cubicBezTo>
                    <a:pt x="1099" y="1329"/>
                    <a:pt x="1116" y="1325"/>
                    <a:pt x="1131" y="1316"/>
                  </a:cubicBezTo>
                  <a:cubicBezTo>
                    <a:pt x="1633" y="1010"/>
                    <a:pt x="2082" y="687"/>
                    <a:pt x="2656" y="562"/>
                  </a:cubicBezTo>
                  <a:cubicBezTo>
                    <a:pt x="2206" y="128"/>
                    <a:pt x="1864" y="0"/>
                    <a:pt x="148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39" name="Google Shape;1039;p81"/>
            <p:cNvSpPr/>
            <p:nvPr/>
          </p:nvSpPr>
          <p:spPr>
            <a:xfrm>
              <a:off x="3732175" y="3363475"/>
              <a:ext cx="30875" cy="24300"/>
            </a:xfrm>
            <a:custGeom>
              <a:rect b="b" l="l" r="r" t="t"/>
              <a:pathLst>
                <a:path extrusionOk="0" h="972" w="1235">
                  <a:moveTo>
                    <a:pt x="628" y="1"/>
                  </a:moveTo>
                  <a:cubicBezTo>
                    <a:pt x="448" y="1"/>
                    <a:pt x="242" y="72"/>
                    <a:pt x="71" y="231"/>
                  </a:cubicBezTo>
                  <a:cubicBezTo>
                    <a:pt x="0" y="667"/>
                    <a:pt x="247" y="971"/>
                    <a:pt x="526" y="971"/>
                  </a:cubicBezTo>
                  <a:cubicBezTo>
                    <a:pt x="672" y="971"/>
                    <a:pt x="827" y="888"/>
                    <a:pt x="950" y="697"/>
                  </a:cubicBezTo>
                  <a:cubicBezTo>
                    <a:pt x="1235" y="271"/>
                    <a:pt x="979" y="1"/>
                    <a:pt x="62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0" name="Google Shape;1040;p81"/>
            <p:cNvSpPr/>
            <p:nvPr/>
          </p:nvSpPr>
          <p:spPr>
            <a:xfrm>
              <a:off x="3750075" y="3336125"/>
              <a:ext cx="36025" cy="26375"/>
            </a:xfrm>
            <a:custGeom>
              <a:rect b="b" l="l" r="r" t="t"/>
              <a:pathLst>
                <a:path extrusionOk="0" h="1055" w="1441">
                  <a:moveTo>
                    <a:pt x="692" y="0"/>
                  </a:moveTo>
                  <a:cubicBezTo>
                    <a:pt x="527" y="0"/>
                    <a:pt x="302" y="51"/>
                    <a:pt x="1" y="176"/>
                  </a:cubicBezTo>
                  <a:cubicBezTo>
                    <a:pt x="60" y="831"/>
                    <a:pt x="259" y="1055"/>
                    <a:pt x="470" y="1055"/>
                  </a:cubicBezTo>
                  <a:cubicBezTo>
                    <a:pt x="928" y="1055"/>
                    <a:pt x="1440" y="0"/>
                    <a:pt x="69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1" name="Google Shape;1041;p81"/>
            <p:cNvSpPr/>
            <p:nvPr/>
          </p:nvSpPr>
          <p:spPr>
            <a:xfrm>
              <a:off x="2583475" y="1022550"/>
              <a:ext cx="907725" cy="875825"/>
            </a:xfrm>
            <a:custGeom>
              <a:rect b="b" l="l" r="r" t="t"/>
              <a:pathLst>
                <a:path extrusionOk="0" h="35033" w="36309">
                  <a:moveTo>
                    <a:pt x="19510" y="0"/>
                  </a:moveTo>
                  <a:lnTo>
                    <a:pt x="19510" y="0"/>
                  </a:lnTo>
                  <a:cubicBezTo>
                    <a:pt x="18038" y="305"/>
                    <a:pt x="17643" y="162"/>
                    <a:pt x="17087" y="1561"/>
                  </a:cubicBezTo>
                  <a:lnTo>
                    <a:pt x="18558" y="2064"/>
                  </a:lnTo>
                  <a:cubicBezTo>
                    <a:pt x="17964" y="2497"/>
                    <a:pt x="17703" y="2795"/>
                    <a:pt x="17433" y="2795"/>
                  </a:cubicBezTo>
                  <a:cubicBezTo>
                    <a:pt x="17222" y="2795"/>
                    <a:pt x="17006" y="2613"/>
                    <a:pt x="16620" y="2172"/>
                  </a:cubicBezTo>
                  <a:cubicBezTo>
                    <a:pt x="15956" y="1418"/>
                    <a:pt x="15112" y="1346"/>
                    <a:pt x="14143" y="1077"/>
                  </a:cubicBezTo>
                  <a:cubicBezTo>
                    <a:pt x="13928" y="2315"/>
                    <a:pt x="14107" y="2441"/>
                    <a:pt x="12833" y="2441"/>
                  </a:cubicBezTo>
                  <a:cubicBezTo>
                    <a:pt x="11971" y="2441"/>
                    <a:pt x="12330" y="1149"/>
                    <a:pt x="11559" y="1041"/>
                  </a:cubicBezTo>
                  <a:cubicBezTo>
                    <a:pt x="10989" y="954"/>
                    <a:pt x="10044" y="756"/>
                    <a:pt x="9178" y="756"/>
                  </a:cubicBezTo>
                  <a:cubicBezTo>
                    <a:pt x="8079" y="756"/>
                    <a:pt x="7107" y="1076"/>
                    <a:pt x="7197" y="2351"/>
                  </a:cubicBezTo>
                  <a:cubicBezTo>
                    <a:pt x="6729" y="2291"/>
                    <a:pt x="6172" y="2201"/>
                    <a:pt x="5664" y="2201"/>
                  </a:cubicBezTo>
                  <a:cubicBezTo>
                    <a:pt x="4810" y="2201"/>
                    <a:pt x="4090" y="2456"/>
                    <a:pt x="4146" y="3536"/>
                  </a:cubicBezTo>
                  <a:cubicBezTo>
                    <a:pt x="4190" y="4384"/>
                    <a:pt x="3721" y="4680"/>
                    <a:pt x="3115" y="4680"/>
                  </a:cubicBezTo>
                  <a:cubicBezTo>
                    <a:pt x="2490" y="4680"/>
                    <a:pt x="1722" y="4366"/>
                    <a:pt x="1221" y="4020"/>
                  </a:cubicBezTo>
                  <a:lnTo>
                    <a:pt x="1221" y="4020"/>
                  </a:lnTo>
                  <a:cubicBezTo>
                    <a:pt x="323" y="5474"/>
                    <a:pt x="323" y="5366"/>
                    <a:pt x="1472" y="6605"/>
                  </a:cubicBezTo>
                  <a:cubicBezTo>
                    <a:pt x="1480" y="6614"/>
                    <a:pt x="1521" y="6618"/>
                    <a:pt x="1587" y="6618"/>
                  </a:cubicBezTo>
                  <a:cubicBezTo>
                    <a:pt x="1859" y="6618"/>
                    <a:pt x="2548" y="6554"/>
                    <a:pt x="3043" y="6554"/>
                  </a:cubicBezTo>
                  <a:cubicBezTo>
                    <a:pt x="3559" y="6554"/>
                    <a:pt x="3864" y="6624"/>
                    <a:pt x="3267" y="6910"/>
                  </a:cubicBezTo>
                  <a:cubicBezTo>
                    <a:pt x="2868" y="7103"/>
                    <a:pt x="2626" y="7305"/>
                    <a:pt x="2316" y="7305"/>
                  </a:cubicBezTo>
                  <a:cubicBezTo>
                    <a:pt x="2193" y="7305"/>
                    <a:pt x="2060" y="7273"/>
                    <a:pt x="1903" y="7197"/>
                  </a:cubicBezTo>
                  <a:cubicBezTo>
                    <a:pt x="1427" y="6974"/>
                    <a:pt x="1182" y="6776"/>
                    <a:pt x="975" y="6776"/>
                  </a:cubicBezTo>
                  <a:cubicBezTo>
                    <a:pt x="800" y="6776"/>
                    <a:pt x="652" y="6918"/>
                    <a:pt x="413" y="7305"/>
                  </a:cubicBezTo>
                  <a:cubicBezTo>
                    <a:pt x="0" y="7951"/>
                    <a:pt x="736" y="7807"/>
                    <a:pt x="969" y="8400"/>
                  </a:cubicBezTo>
                  <a:cubicBezTo>
                    <a:pt x="1023" y="8561"/>
                    <a:pt x="575" y="8938"/>
                    <a:pt x="646" y="9118"/>
                  </a:cubicBezTo>
                  <a:cubicBezTo>
                    <a:pt x="754" y="9387"/>
                    <a:pt x="1095" y="9692"/>
                    <a:pt x="1257" y="9925"/>
                  </a:cubicBezTo>
                  <a:cubicBezTo>
                    <a:pt x="1634" y="10423"/>
                    <a:pt x="1960" y="10575"/>
                    <a:pt x="2313" y="10575"/>
                  </a:cubicBezTo>
                  <a:cubicBezTo>
                    <a:pt x="2800" y="10575"/>
                    <a:pt x="3337" y="10285"/>
                    <a:pt x="4128" y="10212"/>
                  </a:cubicBezTo>
                  <a:cubicBezTo>
                    <a:pt x="4194" y="10206"/>
                    <a:pt x="4258" y="10203"/>
                    <a:pt x="4319" y="10203"/>
                  </a:cubicBezTo>
                  <a:cubicBezTo>
                    <a:pt x="5457" y="10203"/>
                    <a:pt x="5966" y="11265"/>
                    <a:pt x="6767" y="12133"/>
                  </a:cubicBezTo>
                  <a:cubicBezTo>
                    <a:pt x="7413" y="12833"/>
                    <a:pt x="7664" y="14502"/>
                    <a:pt x="8005" y="15399"/>
                  </a:cubicBezTo>
                  <a:cubicBezTo>
                    <a:pt x="8238" y="16045"/>
                    <a:pt x="7161" y="17499"/>
                    <a:pt x="6874" y="18092"/>
                  </a:cubicBezTo>
                  <a:cubicBezTo>
                    <a:pt x="7260" y="18033"/>
                    <a:pt x="7904" y="17865"/>
                    <a:pt x="8450" y="17865"/>
                  </a:cubicBezTo>
                  <a:cubicBezTo>
                    <a:pt x="9072" y="17865"/>
                    <a:pt x="9568" y="18084"/>
                    <a:pt x="9405" y="18935"/>
                  </a:cubicBezTo>
                  <a:lnTo>
                    <a:pt x="7323" y="19043"/>
                  </a:lnTo>
                  <a:cubicBezTo>
                    <a:pt x="8149" y="19868"/>
                    <a:pt x="8525" y="20389"/>
                    <a:pt x="9674" y="20604"/>
                  </a:cubicBezTo>
                  <a:lnTo>
                    <a:pt x="7143" y="23978"/>
                  </a:lnTo>
                  <a:cubicBezTo>
                    <a:pt x="6354" y="25037"/>
                    <a:pt x="6964" y="26958"/>
                    <a:pt x="7305" y="28017"/>
                  </a:cubicBezTo>
                  <a:cubicBezTo>
                    <a:pt x="7431" y="28430"/>
                    <a:pt x="6820" y="28878"/>
                    <a:pt x="6946" y="29273"/>
                  </a:cubicBezTo>
                  <a:cubicBezTo>
                    <a:pt x="7197" y="30027"/>
                    <a:pt x="7449" y="30781"/>
                    <a:pt x="7682" y="31552"/>
                  </a:cubicBezTo>
                  <a:cubicBezTo>
                    <a:pt x="8021" y="32613"/>
                    <a:pt x="8806" y="33139"/>
                    <a:pt x="9694" y="33139"/>
                  </a:cubicBezTo>
                  <a:cubicBezTo>
                    <a:pt x="9933" y="33139"/>
                    <a:pt x="10180" y="33100"/>
                    <a:pt x="10428" y="33024"/>
                  </a:cubicBezTo>
                  <a:cubicBezTo>
                    <a:pt x="10510" y="34404"/>
                    <a:pt x="10758" y="35032"/>
                    <a:pt x="11997" y="35032"/>
                  </a:cubicBezTo>
                  <a:cubicBezTo>
                    <a:pt x="12111" y="35032"/>
                    <a:pt x="12234" y="35027"/>
                    <a:pt x="12366" y="35016"/>
                  </a:cubicBezTo>
                  <a:cubicBezTo>
                    <a:pt x="12959" y="34981"/>
                    <a:pt x="12995" y="32306"/>
                    <a:pt x="13389" y="31822"/>
                  </a:cubicBezTo>
                  <a:cubicBezTo>
                    <a:pt x="13982" y="31086"/>
                    <a:pt x="14969" y="29201"/>
                    <a:pt x="15812" y="28860"/>
                  </a:cubicBezTo>
                  <a:lnTo>
                    <a:pt x="19492" y="27406"/>
                  </a:lnTo>
                  <a:lnTo>
                    <a:pt x="21592" y="24768"/>
                  </a:lnTo>
                  <a:lnTo>
                    <a:pt x="21592" y="24768"/>
                  </a:lnTo>
                  <a:cubicBezTo>
                    <a:pt x="21574" y="24804"/>
                    <a:pt x="24104" y="25091"/>
                    <a:pt x="24427" y="25091"/>
                  </a:cubicBezTo>
                  <a:cubicBezTo>
                    <a:pt x="25504" y="25091"/>
                    <a:pt x="26114" y="24014"/>
                    <a:pt x="26832" y="23278"/>
                  </a:cubicBezTo>
                  <a:cubicBezTo>
                    <a:pt x="27245" y="22866"/>
                    <a:pt x="29112" y="22704"/>
                    <a:pt x="29202" y="22184"/>
                  </a:cubicBezTo>
                  <a:cubicBezTo>
                    <a:pt x="29489" y="20568"/>
                    <a:pt x="29417" y="20586"/>
                    <a:pt x="28196" y="19491"/>
                  </a:cubicBezTo>
                  <a:cubicBezTo>
                    <a:pt x="27820" y="19150"/>
                    <a:pt x="27353" y="19079"/>
                    <a:pt x="26886" y="18917"/>
                  </a:cubicBezTo>
                  <a:cubicBezTo>
                    <a:pt x="26545" y="18809"/>
                    <a:pt x="26384" y="17840"/>
                    <a:pt x="26258" y="17517"/>
                  </a:cubicBezTo>
                  <a:cubicBezTo>
                    <a:pt x="26150" y="17266"/>
                    <a:pt x="27191" y="16835"/>
                    <a:pt x="27425" y="16710"/>
                  </a:cubicBezTo>
                  <a:cubicBezTo>
                    <a:pt x="27452" y="16693"/>
                    <a:pt x="27485" y="16685"/>
                    <a:pt x="27524" y="16685"/>
                  </a:cubicBezTo>
                  <a:cubicBezTo>
                    <a:pt x="27818" y="16685"/>
                    <a:pt x="28403" y="17119"/>
                    <a:pt x="28609" y="17230"/>
                  </a:cubicBezTo>
                  <a:cubicBezTo>
                    <a:pt x="29285" y="17588"/>
                    <a:pt x="29634" y="17787"/>
                    <a:pt x="29912" y="17787"/>
                  </a:cubicBezTo>
                  <a:cubicBezTo>
                    <a:pt x="30261" y="17787"/>
                    <a:pt x="30500" y="17473"/>
                    <a:pt x="31140" y="16763"/>
                  </a:cubicBezTo>
                  <a:lnTo>
                    <a:pt x="29794" y="16010"/>
                  </a:lnTo>
                  <a:cubicBezTo>
                    <a:pt x="30817" y="14646"/>
                    <a:pt x="34532" y="10607"/>
                    <a:pt x="30763" y="10374"/>
                  </a:cubicBezTo>
                  <a:cubicBezTo>
                    <a:pt x="31248" y="8902"/>
                    <a:pt x="31948" y="9225"/>
                    <a:pt x="33007" y="8292"/>
                  </a:cubicBezTo>
                  <a:lnTo>
                    <a:pt x="36309" y="5384"/>
                  </a:lnTo>
                  <a:cubicBezTo>
                    <a:pt x="35419" y="4415"/>
                    <a:pt x="35168" y="4163"/>
                    <a:pt x="34385" y="4163"/>
                  </a:cubicBezTo>
                  <a:cubicBezTo>
                    <a:pt x="34109" y="4163"/>
                    <a:pt x="33769" y="4194"/>
                    <a:pt x="33312" y="4236"/>
                  </a:cubicBezTo>
                  <a:cubicBezTo>
                    <a:pt x="31517" y="4397"/>
                    <a:pt x="31176" y="4379"/>
                    <a:pt x="29919" y="5654"/>
                  </a:cubicBezTo>
                  <a:cubicBezTo>
                    <a:pt x="30171" y="5061"/>
                    <a:pt x="30440" y="4487"/>
                    <a:pt x="30691" y="3913"/>
                  </a:cubicBezTo>
                  <a:cubicBezTo>
                    <a:pt x="30035" y="3749"/>
                    <a:pt x="29648" y="3612"/>
                    <a:pt x="29362" y="3612"/>
                  </a:cubicBezTo>
                  <a:cubicBezTo>
                    <a:pt x="28960" y="3612"/>
                    <a:pt x="28758" y="3881"/>
                    <a:pt x="28286" y="4720"/>
                  </a:cubicBezTo>
                  <a:cubicBezTo>
                    <a:pt x="27623" y="4163"/>
                    <a:pt x="27104" y="4007"/>
                    <a:pt x="26520" y="4007"/>
                  </a:cubicBezTo>
                  <a:cubicBezTo>
                    <a:pt x="26013" y="4007"/>
                    <a:pt x="25457" y="4125"/>
                    <a:pt x="24715" y="4200"/>
                  </a:cubicBezTo>
                  <a:cubicBezTo>
                    <a:pt x="25361" y="3159"/>
                    <a:pt x="25576" y="3338"/>
                    <a:pt x="26832" y="3302"/>
                  </a:cubicBezTo>
                  <a:lnTo>
                    <a:pt x="30404" y="3195"/>
                  </a:lnTo>
                  <a:cubicBezTo>
                    <a:pt x="30099" y="2800"/>
                    <a:pt x="29291" y="1220"/>
                    <a:pt x="28825" y="1149"/>
                  </a:cubicBezTo>
                  <a:lnTo>
                    <a:pt x="25594" y="538"/>
                  </a:lnTo>
                  <a:cubicBezTo>
                    <a:pt x="24998" y="423"/>
                    <a:pt x="23796" y="148"/>
                    <a:pt x="22791" y="148"/>
                  </a:cubicBezTo>
                  <a:cubicBezTo>
                    <a:pt x="21771" y="148"/>
                    <a:pt x="20953" y="432"/>
                    <a:pt x="21179" y="1454"/>
                  </a:cubicBezTo>
                  <a:cubicBezTo>
                    <a:pt x="20353" y="1185"/>
                    <a:pt x="18989" y="1167"/>
                    <a:pt x="1951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2" name="Google Shape;1042;p81"/>
            <p:cNvSpPr/>
            <p:nvPr/>
          </p:nvSpPr>
          <p:spPr>
            <a:xfrm>
              <a:off x="2727225" y="1516275"/>
              <a:ext cx="60900" cy="50400"/>
            </a:xfrm>
            <a:custGeom>
              <a:rect b="b" l="l" r="r" t="t"/>
              <a:pathLst>
                <a:path extrusionOk="0" h="2016" w="2436">
                  <a:moveTo>
                    <a:pt x="1642" y="1"/>
                  </a:moveTo>
                  <a:cubicBezTo>
                    <a:pt x="1462" y="1"/>
                    <a:pt x="1238" y="54"/>
                    <a:pt x="963" y="173"/>
                  </a:cubicBezTo>
                  <a:cubicBezTo>
                    <a:pt x="0" y="588"/>
                    <a:pt x="1017" y="2016"/>
                    <a:pt x="1914" y="2016"/>
                  </a:cubicBezTo>
                  <a:cubicBezTo>
                    <a:pt x="1987" y="2016"/>
                    <a:pt x="2059" y="2006"/>
                    <a:pt x="2129" y="1986"/>
                  </a:cubicBezTo>
                  <a:cubicBezTo>
                    <a:pt x="2378" y="1035"/>
                    <a:pt x="2436" y="1"/>
                    <a:pt x="164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3" name="Google Shape;1043;p81"/>
            <p:cNvSpPr/>
            <p:nvPr/>
          </p:nvSpPr>
          <p:spPr>
            <a:xfrm>
              <a:off x="3256075" y="1463725"/>
              <a:ext cx="77200" cy="49275"/>
            </a:xfrm>
            <a:custGeom>
              <a:rect b="b" l="l" r="r" t="t"/>
              <a:pathLst>
                <a:path extrusionOk="0" h="1971" w="3088">
                  <a:moveTo>
                    <a:pt x="1428" y="1"/>
                  </a:moveTo>
                  <a:cubicBezTo>
                    <a:pt x="735" y="1"/>
                    <a:pt x="0" y="466"/>
                    <a:pt x="880" y="1073"/>
                  </a:cubicBezTo>
                  <a:lnTo>
                    <a:pt x="2692" y="1970"/>
                  </a:lnTo>
                  <a:cubicBezTo>
                    <a:pt x="2782" y="624"/>
                    <a:pt x="3087" y="427"/>
                    <a:pt x="1795" y="50"/>
                  </a:cubicBezTo>
                  <a:cubicBezTo>
                    <a:pt x="1681" y="16"/>
                    <a:pt x="1555" y="1"/>
                    <a:pt x="142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4" name="Google Shape;1044;p81"/>
            <p:cNvSpPr/>
            <p:nvPr/>
          </p:nvSpPr>
          <p:spPr>
            <a:xfrm>
              <a:off x="5889475" y="3701275"/>
              <a:ext cx="892050" cy="819425"/>
            </a:xfrm>
            <a:custGeom>
              <a:rect b="b" l="l" r="r" t="t"/>
              <a:pathLst>
                <a:path extrusionOk="0" h="32777" w="35682">
                  <a:moveTo>
                    <a:pt x="30064" y="0"/>
                  </a:moveTo>
                  <a:cubicBezTo>
                    <a:pt x="28036" y="0"/>
                    <a:pt x="28933" y="7018"/>
                    <a:pt x="26941" y="7179"/>
                  </a:cubicBezTo>
                  <a:cubicBezTo>
                    <a:pt x="26927" y="7181"/>
                    <a:pt x="26913" y="7181"/>
                    <a:pt x="26898" y="7181"/>
                  </a:cubicBezTo>
                  <a:cubicBezTo>
                    <a:pt x="26127" y="7181"/>
                    <a:pt x="24120" y="5389"/>
                    <a:pt x="23944" y="4684"/>
                  </a:cubicBezTo>
                  <a:cubicBezTo>
                    <a:pt x="23710" y="3823"/>
                    <a:pt x="25164" y="1436"/>
                    <a:pt x="25487" y="556"/>
                  </a:cubicBezTo>
                  <a:cubicBezTo>
                    <a:pt x="24343" y="336"/>
                    <a:pt x="23505" y="165"/>
                    <a:pt x="22626" y="165"/>
                  </a:cubicBezTo>
                  <a:cubicBezTo>
                    <a:pt x="22003" y="165"/>
                    <a:pt x="21359" y="251"/>
                    <a:pt x="20569" y="467"/>
                  </a:cubicBezTo>
                  <a:cubicBezTo>
                    <a:pt x="19439" y="790"/>
                    <a:pt x="19205" y="664"/>
                    <a:pt x="18828" y="1741"/>
                  </a:cubicBezTo>
                  <a:cubicBezTo>
                    <a:pt x="18380" y="2997"/>
                    <a:pt x="18505" y="3302"/>
                    <a:pt x="17213" y="3590"/>
                  </a:cubicBezTo>
                  <a:cubicBezTo>
                    <a:pt x="17177" y="2979"/>
                    <a:pt x="17141" y="2369"/>
                    <a:pt x="17105" y="1759"/>
                  </a:cubicBezTo>
                  <a:lnTo>
                    <a:pt x="11093" y="5420"/>
                  </a:lnTo>
                  <a:cubicBezTo>
                    <a:pt x="10860" y="5564"/>
                    <a:pt x="11057" y="6264"/>
                    <a:pt x="11075" y="6515"/>
                  </a:cubicBezTo>
                  <a:cubicBezTo>
                    <a:pt x="11129" y="7072"/>
                    <a:pt x="10752" y="7395"/>
                    <a:pt x="10429" y="7861"/>
                  </a:cubicBezTo>
                  <a:cubicBezTo>
                    <a:pt x="10285" y="8068"/>
                    <a:pt x="9774" y="8086"/>
                    <a:pt x="9217" y="8086"/>
                  </a:cubicBezTo>
                  <a:cubicBezTo>
                    <a:pt x="9100" y="8086"/>
                    <a:pt x="8981" y="8085"/>
                    <a:pt x="8863" y="8085"/>
                  </a:cubicBezTo>
                  <a:cubicBezTo>
                    <a:pt x="8420" y="8085"/>
                    <a:pt x="7992" y="8096"/>
                    <a:pt x="7737" y="8202"/>
                  </a:cubicBezTo>
                  <a:lnTo>
                    <a:pt x="3842" y="9800"/>
                  </a:lnTo>
                  <a:cubicBezTo>
                    <a:pt x="3052" y="10123"/>
                    <a:pt x="2837" y="11774"/>
                    <a:pt x="2550" y="12510"/>
                  </a:cubicBezTo>
                  <a:cubicBezTo>
                    <a:pt x="1688" y="14825"/>
                    <a:pt x="1832" y="16889"/>
                    <a:pt x="1796" y="19384"/>
                  </a:cubicBezTo>
                  <a:cubicBezTo>
                    <a:pt x="1796" y="19815"/>
                    <a:pt x="2047" y="21771"/>
                    <a:pt x="1670" y="22040"/>
                  </a:cubicBezTo>
                  <a:cubicBezTo>
                    <a:pt x="486" y="22920"/>
                    <a:pt x="1" y="23494"/>
                    <a:pt x="1347" y="24427"/>
                  </a:cubicBezTo>
                  <a:cubicBezTo>
                    <a:pt x="1888" y="24809"/>
                    <a:pt x="2520" y="24939"/>
                    <a:pt x="3198" y="24939"/>
                  </a:cubicBezTo>
                  <a:cubicBezTo>
                    <a:pt x="4654" y="24939"/>
                    <a:pt x="6321" y="24337"/>
                    <a:pt x="7755" y="24337"/>
                  </a:cubicBezTo>
                  <a:cubicBezTo>
                    <a:pt x="8849" y="24337"/>
                    <a:pt x="8616" y="23296"/>
                    <a:pt x="9549" y="23099"/>
                  </a:cubicBezTo>
                  <a:lnTo>
                    <a:pt x="13516" y="22327"/>
                  </a:lnTo>
                  <a:cubicBezTo>
                    <a:pt x="13584" y="22313"/>
                    <a:pt x="13657" y="22306"/>
                    <a:pt x="13736" y="22306"/>
                  </a:cubicBezTo>
                  <a:cubicBezTo>
                    <a:pt x="14531" y="22306"/>
                    <a:pt x="15825" y="22993"/>
                    <a:pt x="16495" y="23189"/>
                  </a:cubicBezTo>
                  <a:cubicBezTo>
                    <a:pt x="16478" y="23189"/>
                    <a:pt x="16288" y="25885"/>
                    <a:pt x="16902" y="25885"/>
                  </a:cubicBezTo>
                  <a:cubicBezTo>
                    <a:pt x="16915" y="25885"/>
                    <a:pt x="16929" y="25884"/>
                    <a:pt x="16944" y="25881"/>
                  </a:cubicBezTo>
                  <a:lnTo>
                    <a:pt x="19331" y="25468"/>
                  </a:lnTo>
                  <a:lnTo>
                    <a:pt x="19331" y="25468"/>
                  </a:lnTo>
                  <a:cubicBezTo>
                    <a:pt x="19475" y="26096"/>
                    <a:pt x="18128" y="26707"/>
                    <a:pt x="17644" y="27066"/>
                  </a:cubicBezTo>
                  <a:cubicBezTo>
                    <a:pt x="18122" y="27450"/>
                    <a:pt x="18323" y="27618"/>
                    <a:pt x="18603" y="27618"/>
                  </a:cubicBezTo>
                  <a:cubicBezTo>
                    <a:pt x="18807" y="27618"/>
                    <a:pt x="19052" y="27529"/>
                    <a:pt x="19475" y="27371"/>
                  </a:cubicBezTo>
                  <a:lnTo>
                    <a:pt x="19475" y="27371"/>
                  </a:lnTo>
                  <a:cubicBezTo>
                    <a:pt x="19403" y="28089"/>
                    <a:pt x="18793" y="30458"/>
                    <a:pt x="19349" y="30870"/>
                  </a:cubicBezTo>
                  <a:lnTo>
                    <a:pt x="21431" y="32468"/>
                  </a:lnTo>
                  <a:cubicBezTo>
                    <a:pt x="21511" y="32530"/>
                    <a:pt x="21600" y="32554"/>
                    <a:pt x="21692" y="32554"/>
                  </a:cubicBezTo>
                  <a:cubicBezTo>
                    <a:pt x="22042" y="32554"/>
                    <a:pt x="22455" y="32202"/>
                    <a:pt x="22759" y="32202"/>
                  </a:cubicBezTo>
                  <a:cubicBezTo>
                    <a:pt x="22840" y="32202"/>
                    <a:pt x="22912" y="32226"/>
                    <a:pt x="22974" y="32288"/>
                  </a:cubicBezTo>
                  <a:cubicBezTo>
                    <a:pt x="23339" y="32653"/>
                    <a:pt x="23832" y="32777"/>
                    <a:pt x="24375" y="32777"/>
                  </a:cubicBezTo>
                  <a:cubicBezTo>
                    <a:pt x="25328" y="32777"/>
                    <a:pt x="26436" y="32396"/>
                    <a:pt x="27282" y="32270"/>
                  </a:cubicBezTo>
                  <a:cubicBezTo>
                    <a:pt x="28072" y="32163"/>
                    <a:pt x="29184" y="29488"/>
                    <a:pt x="29579" y="28842"/>
                  </a:cubicBezTo>
                  <a:cubicBezTo>
                    <a:pt x="30441" y="27460"/>
                    <a:pt x="30638" y="26581"/>
                    <a:pt x="32200" y="26186"/>
                  </a:cubicBezTo>
                  <a:cubicBezTo>
                    <a:pt x="32989" y="26007"/>
                    <a:pt x="34066" y="22955"/>
                    <a:pt x="34443" y="22238"/>
                  </a:cubicBezTo>
                  <a:cubicBezTo>
                    <a:pt x="35125" y="20999"/>
                    <a:pt x="35197" y="19779"/>
                    <a:pt x="35430" y="18379"/>
                  </a:cubicBezTo>
                  <a:cubicBezTo>
                    <a:pt x="35682" y="16728"/>
                    <a:pt x="35161" y="16422"/>
                    <a:pt x="34102" y="15076"/>
                  </a:cubicBezTo>
                  <a:cubicBezTo>
                    <a:pt x="34282" y="14915"/>
                    <a:pt x="34479" y="14789"/>
                    <a:pt x="34694" y="14681"/>
                  </a:cubicBezTo>
                  <a:lnTo>
                    <a:pt x="33348" y="10482"/>
                  </a:lnTo>
                  <a:cubicBezTo>
                    <a:pt x="33205" y="10033"/>
                    <a:pt x="32200" y="9925"/>
                    <a:pt x="31984" y="9494"/>
                  </a:cubicBezTo>
                  <a:cubicBezTo>
                    <a:pt x="31787" y="9118"/>
                    <a:pt x="32038" y="8005"/>
                    <a:pt x="32056" y="7592"/>
                  </a:cubicBezTo>
                  <a:cubicBezTo>
                    <a:pt x="32092" y="6605"/>
                    <a:pt x="32128" y="5618"/>
                    <a:pt x="32164" y="4649"/>
                  </a:cubicBezTo>
                  <a:cubicBezTo>
                    <a:pt x="32200" y="3877"/>
                    <a:pt x="31877" y="3841"/>
                    <a:pt x="31230" y="3356"/>
                  </a:cubicBezTo>
                  <a:cubicBezTo>
                    <a:pt x="30261" y="2638"/>
                    <a:pt x="31338" y="0"/>
                    <a:pt x="3006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5" name="Google Shape;1045;p81"/>
            <p:cNvSpPr/>
            <p:nvPr/>
          </p:nvSpPr>
          <p:spPr>
            <a:xfrm>
              <a:off x="6409525" y="4571750"/>
              <a:ext cx="105025" cy="105575"/>
            </a:xfrm>
            <a:custGeom>
              <a:rect b="b" l="l" r="r" t="t"/>
              <a:pathLst>
                <a:path extrusionOk="0" h="4223" w="4201">
                  <a:moveTo>
                    <a:pt x="701" y="0"/>
                  </a:moveTo>
                  <a:cubicBezTo>
                    <a:pt x="503" y="808"/>
                    <a:pt x="288" y="1615"/>
                    <a:pt x="90" y="2405"/>
                  </a:cubicBezTo>
                  <a:cubicBezTo>
                    <a:pt x="126" y="2746"/>
                    <a:pt x="1" y="3949"/>
                    <a:pt x="216" y="4164"/>
                  </a:cubicBezTo>
                  <a:cubicBezTo>
                    <a:pt x="259" y="4206"/>
                    <a:pt x="369" y="4223"/>
                    <a:pt x="517" y="4223"/>
                  </a:cubicBezTo>
                  <a:cubicBezTo>
                    <a:pt x="994" y="4223"/>
                    <a:pt x="1859" y="4052"/>
                    <a:pt x="2065" y="4038"/>
                  </a:cubicBezTo>
                  <a:cubicBezTo>
                    <a:pt x="2621" y="4002"/>
                    <a:pt x="3842" y="1418"/>
                    <a:pt x="4201" y="879"/>
                  </a:cubicBezTo>
                  <a:lnTo>
                    <a:pt x="701"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6" name="Google Shape;1046;p81"/>
            <p:cNvSpPr/>
            <p:nvPr/>
          </p:nvSpPr>
          <p:spPr>
            <a:xfrm>
              <a:off x="7042200" y="4463150"/>
              <a:ext cx="135525" cy="260725"/>
            </a:xfrm>
            <a:custGeom>
              <a:rect b="b" l="l" r="r" t="t"/>
              <a:pathLst>
                <a:path extrusionOk="0" h="10429" w="5421">
                  <a:moveTo>
                    <a:pt x="1777" y="1"/>
                  </a:moveTo>
                  <a:lnTo>
                    <a:pt x="1777" y="1"/>
                  </a:lnTo>
                  <a:cubicBezTo>
                    <a:pt x="1885" y="1293"/>
                    <a:pt x="2764" y="4559"/>
                    <a:pt x="1454" y="5529"/>
                  </a:cubicBezTo>
                  <a:cubicBezTo>
                    <a:pt x="198" y="6462"/>
                    <a:pt x="54" y="6426"/>
                    <a:pt x="162" y="7969"/>
                  </a:cubicBezTo>
                  <a:cubicBezTo>
                    <a:pt x="252" y="9010"/>
                    <a:pt x="0" y="9639"/>
                    <a:pt x="772" y="10428"/>
                  </a:cubicBezTo>
                  <a:cubicBezTo>
                    <a:pt x="2154" y="9244"/>
                    <a:pt x="5421" y="7485"/>
                    <a:pt x="5421" y="5618"/>
                  </a:cubicBezTo>
                  <a:cubicBezTo>
                    <a:pt x="5421" y="5213"/>
                    <a:pt x="5288" y="5131"/>
                    <a:pt x="5048" y="5131"/>
                  </a:cubicBezTo>
                  <a:cubicBezTo>
                    <a:pt x="4885" y="5131"/>
                    <a:pt x="4671" y="5170"/>
                    <a:pt x="4416" y="5170"/>
                  </a:cubicBezTo>
                  <a:cubicBezTo>
                    <a:pt x="4164" y="5170"/>
                    <a:pt x="4057" y="4290"/>
                    <a:pt x="3967" y="4075"/>
                  </a:cubicBezTo>
                  <a:cubicBezTo>
                    <a:pt x="3590" y="2783"/>
                    <a:pt x="3195" y="1454"/>
                    <a:pt x="2818" y="144"/>
                  </a:cubicBezTo>
                  <a:lnTo>
                    <a:pt x="1777"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7" name="Google Shape;1047;p81"/>
            <p:cNvSpPr/>
            <p:nvPr/>
          </p:nvSpPr>
          <p:spPr>
            <a:xfrm>
              <a:off x="6786000" y="4656550"/>
              <a:ext cx="259350" cy="205750"/>
            </a:xfrm>
            <a:custGeom>
              <a:rect b="b" l="l" r="r" t="t"/>
              <a:pathLst>
                <a:path extrusionOk="0" h="8230" w="10374">
                  <a:moveTo>
                    <a:pt x="9118" y="0"/>
                  </a:moveTo>
                  <a:lnTo>
                    <a:pt x="4720" y="3949"/>
                  </a:lnTo>
                  <a:cubicBezTo>
                    <a:pt x="4128" y="4200"/>
                    <a:pt x="0" y="5726"/>
                    <a:pt x="90" y="6084"/>
                  </a:cubicBezTo>
                  <a:cubicBezTo>
                    <a:pt x="395" y="7305"/>
                    <a:pt x="718" y="7269"/>
                    <a:pt x="1885" y="7825"/>
                  </a:cubicBezTo>
                  <a:cubicBezTo>
                    <a:pt x="2434" y="8089"/>
                    <a:pt x="2731" y="8229"/>
                    <a:pt x="2969" y="8229"/>
                  </a:cubicBezTo>
                  <a:cubicBezTo>
                    <a:pt x="3298" y="8229"/>
                    <a:pt x="3513" y="7960"/>
                    <a:pt x="4128" y="7377"/>
                  </a:cubicBezTo>
                  <a:cubicBezTo>
                    <a:pt x="4685" y="6874"/>
                    <a:pt x="5349" y="5905"/>
                    <a:pt x="6138" y="5797"/>
                  </a:cubicBezTo>
                  <a:cubicBezTo>
                    <a:pt x="6408" y="5761"/>
                    <a:pt x="7287" y="5797"/>
                    <a:pt x="7502" y="5618"/>
                  </a:cubicBezTo>
                  <a:cubicBezTo>
                    <a:pt x="7772" y="5367"/>
                    <a:pt x="7502" y="4577"/>
                    <a:pt x="7772" y="4290"/>
                  </a:cubicBezTo>
                  <a:lnTo>
                    <a:pt x="10015" y="2154"/>
                  </a:lnTo>
                  <a:cubicBezTo>
                    <a:pt x="10374" y="1795"/>
                    <a:pt x="9333" y="431"/>
                    <a:pt x="911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8" name="Google Shape;1048;p81"/>
            <p:cNvSpPr/>
            <p:nvPr/>
          </p:nvSpPr>
          <p:spPr>
            <a:xfrm>
              <a:off x="7035925" y="3993375"/>
              <a:ext cx="70000" cy="88400"/>
            </a:xfrm>
            <a:custGeom>
              <a:rect b="b" l="l" r="r" t="t"/>
              <a:pathLst>
                <a:path extrusionOk="0" h="3536" w="2800">
                  <a:moveTo>
                    <a:pt x="198" y="0"/>
                  </a:moveTo>
                  <a:lnTo>
                    <a:pt x="0" y="1005"/>
                  </a:lnTo>
                  <a:cubicBezTo>
                    <a:pt x="826" y="2154"/>
                    <a:pt x="1256" y="2979"/>
                    <a:pt x="2549" y="3536"/>
                  </a:cubicBezTo>
                  <a:cubicBezTo>
                    <a:pt x="2674" y="2603"/>
                    <a:pt x="2800" y="2495"/>
                    <a:pt x="2136" y="1849"/>
                  </a:cubicBezTo>
                  <a:lnTo>
                    <a:pt x="198"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49" name="Google Shape;1049;p81"/>
            <p:cNvSpPr/>
            <p:nvPr/>
          </p:nvSpPr>
          <p:spPr>
            <a:xfrm>
              <a:off x="3230500" y="931550"/>
              <a:ext cx="3564050" cy="3259350"/>
            </a:xfrm>
            <a:custGeom>
              <a:rect b="b" l="l" r="r" t="t"/>
              <a:pathLst>
                <a:path extrusionOk="0" h="130374" w="142562">
                  <a:moveTo>
                    <a:pt x="86545" y="45602"/>
                  </a:moveTo>
                  <a:lnTo>
                    <a:pt x="86545" y="45602"/>
                  </a:lnTo>
                  <a:cubicBezTo>
                    <a:pt x="86761" y="45638"/>
                    <a:pt x="86994" y="45710"/>
                    <a:pt x="87209" y="45782"/>
                  </a:cubicBezTo>
                  <a:lnTo>
                    <a:pt x="87209" y="45800"/>
                  </a:lnTo>
                  <a:cubicBezTo>
                    <a:pt x="86994" y="45728"/>
                    <a:pt x="86761" y="45674"/>
                    <a:pt x="86545" y="45602"/>
                  </a:cubicBezTo>
                  <a:close/>
                  <a:moveTo>
                    <a:pt x="18540" y="47146"/>
                  </a:moveTo>
                  <a:cubicBezTo>
                    <a:pt x="18720" y="47379"/>
                    <a:pt x="18899" y="47379"/>
                    <a:pt x="18881" y="47684"/>
                  </a:cubicBezTo>
                  <a:cubicBezTo>
                    <a:pt x="18774" y="47505"/>
                    <a:pt x="18666" y="47325"/>
                    <a:pt x="18540" y="47146"/>
                  </a:cubicBezTo>
                  <a:close/>
                  <a:moveTo>
                    <a:pt x="44045" y="52746"/>
                  </a:moveTo>
                  <a:lnTo>
                    <a:pt x="44045" y="52746"/>
                  </a:lnTo>
                  <a:cubicBezTo>
                    <a:pt x="44314" y="53284"/>
                    <a:pt x="43075" y="53930"/>
                    <a:pt x="42968" y="54648"/>
                  </a:cubicBezTo>
                  <a:cubicBezTo>
                    <a:pt x="43030" y="54127"/>
                    <a:pt x="42636" y="54105"/>
                    <a:pt x="42227" y="54105"/>
                  </a:cubicBezTo>
                  <a:cubicBezTo>
                    <a:pt x="42189" y="54105"/>
                    <a:pt x="42150" y="54105"/>
                    <a:pt x="42112" y="54105"/>
                  </a:cubicBezTo>
                  <a:cubicBezTo>
                    <a:pt x="41743" y="54105"/>
                    <a:pt x="41398" y="54087"/>
                    <a:pt x="41406" y="53697"/>
                  </a:cubicBezTo>
                  <a:lnTo>
                    <a:pt x="41406" y="53697"/>
                  </a:lnTo>
                  <a:lnTo>
                    <a:pt x="41424" y="53733"/>
                  </a:lnTo>
                  <a:cubicBezTo>
                    <a:pt x="42770" y="53733"/>
                    <a:pt x="42986" y="53607"/>
                    <a:pt x="44045" y="52746"/>
                  </a:cubicBezTo>
                  <a:close/>
                  <a:moveTo>
                    <a:pt x="39492" y="53805"/>
                  </a:moveTo>
                  <a:cubicBezTo>
                    <a:pt x="39683" y="53805"/>
                    <a:pt x="39891" y="53910"/>
                    <a:pt x="40150" y="54145"/>
                  </a:cubicBezTo>
                  <a:cubicBezTo>
                    <a:pt x="39432" y="54666"/>
                    <a:pt x="39809" y="55833"/>
                    <a:pt x="40545" y="56245"/>
                  </a:cubicBezTo>
                  <a:cubicBezTo>
                    <a:pt x="40728" y="56349"/>
                    <a:pt x="40884" y="56392"/>
                    <a:pt x="41020" y="56392"/>
                  </a:cubicBezTo>
                  <a:cubicBezTo>
                    <a:pt x="41718" y="56392"/>
                    <a:pt x="41904" y="55256"/>
                    <a:pt x="42725" y="55256"/>
                  </a:cubicBezTo>
                  <a:cubicBezTo>
                    <a:pt x="42746" y="55256"/>
                    <a:pt x="42767" y="55257"/>
                    <a:pt x="42788" y="55258"/>
                  </a:cubicBezTo>
                  <a:cubicBezTo>
                    <a:pt x="42914" y="55958"/>
                    <a:pt x="43416" y="56533"/>
                    <a:pt x="44116" y="56748"/>
                  </a:cubicBezTo>
                  <a:cubicBezTo>
                    <a:pt x="45427" y="57197"/>
                    <a:pt x="45803" y="57340"/>
                    <a:pt x="46629" y="58435"/>
                  </a:cubicBezTo>
                  <a:cubicBezTo>
                    <a:pt x="47229" y="59206"/>
                    <a:pt x="46045" y="59307"/>
                    <a:pt x="45319" y="59307"/>
                  </a:cubicBezTo>
                  <a:cubicBezTo>
                    <a:pt x="45133" y="59307"/>
                    <a:pt x="44976" y="59300"/>
                    <a:pt x="44888" y="59296"/>
                  </a:cubicBezTo>
                  <a:cubicBezTo>
                    <a:pt x="43829" y="59261"/>
                    <a:pt x="43380" y="58920"/>
                    <a:pt x="42447" y="58363"/>
                  </a:cubicBezTo>
                  <a:lnTo>
                    <a:pt x="42447" y="58381"/>
                  </a:lnTo>
                  <a:cubicBezTo>
                    <a:pt x="42342" y="58379"/>
                    <a:pt x="42242" y="58377"/>
                    <a:pt x="42148" y="58377"/>
                  </a:cubicBezTo>
                  <a:cubicBezTo>
                    <a:pt x="40836" y="58377"/>
                    <a:pt x="40459" y="58622"/>
                    <a:pt x="39270" y="59476"/>
                  </a:cubicBezTo>
                  <a:cubicBezTo>
                    <a:pt x="39064" y="59620"/>
                    <a:pt x="38847" y="59682"/>
                    <a:pt x="38632" y="59682"/>
                  </a:cubicBezTo>
                  <a:cubicBezTo>
                    <a:pt x="37911" y="59682"/>
                    <a:pt x="37219" y="58985"/>
                    <a:pt x="37081" y="58363"/>
                  </a:cubicBezTo>
                  <a:cubicBezTo>
                    <a:pt x="36740" y="56730"/>
                    <a:pt x="37727" y="57089"/>
                    <a:pt x="38283" y="55725"/>
                  </a:cubicBezTo>
                  <a:cubicBezTo>
                    <a:pt x="38355" y="55563"/>
                    <a:pt x="38014" y="55240"/>
                    <a:pt x="38068" y="55079"/>
                  </a:cubicBezTo>
                  <a:cubicBezTo>
                    <a:pt x="38176" y="54810"/>
                    <a:pt x="38570" y="54504"/>
                    <a:pt x="38768" y="54271"/>
                  </a:cubicBezTo>
                  <a:cubicBezTo>
                    <a:pt x="39030" y="53978"/>
                    <a:pt x="39247" y="53805"/>
                    <a:pt x="39492" y="53805"/>
                  </a:cubicBezTo>
                  <a:close/>
                  <a:moveTo>
                    <a:pt x="54687" y="52259"/>
                  </a:moveTo>
                  <a:cubicBezTo>
                    <a:pt x="54729" y="52259"/>
                    <a:pt x="54771" y="52260"/>
                    <a:pt x="54813" y="52261"/>
                  </a:cubicBezTo>
                  <a:cubicBezTo>
                    <a:pt x="55065" y="52261"/>
                    <a:pt x="54993" y="53661"/>
                    <a:pt x="54993" y="53948"/>
                  </a:cubicBezTo>
                  <a:cubicBezTo>
                    <a:pt x="54881" y="53913"/>
                    <a:pt x="54777" y="53896"/>
                    <a:pt x="54679" y="53896"/>
                  </a:cubicBezTo>
                  <a:cubicBezTo>
                    <a:pt x="53833" y="53896"/>
                    <a:pt x="53512" y="55117"/>
                    <a:pt x="53898" y="55761"/>
                  </a:cubicBezTo>
                  <a:cubicBezTo>
                    <a:pt x="54490" y="56730"/>
                    <a:pt x="55783" y="57071"/>
                    <a:pt x="55729" y="58256"/>
                  </a:cubicBezTo>
                  <a:cubicBezTo>
                    <a:pt x="56154" y="58183"/>
                    <a:pt x="56720" y="57598"/>
                    <a:pt x="57114" y="57598"/>
                  </a:cubicBezTo>
                  <a:cubicBezTo>
                    <a:pt x="57300" y="57598"/>
                    <a:pt x="57448" y="57730"/>
                    <a:pt x="57523" y="58112"/>
                  </a:cubicBezTo>
                  <a:lnTo>
                    <a:pt x="57523" y="58130"/>
                  </a:lnTo>
                  <a:cubicBezTo>
                    <a:pt x="57595" y="58973"/>
                    <a:pt x="57218" y="58973"/>
                    <a:pt x="56572" y="58973"/>
                  </a:cubicBezTo>
                  <a:cubicBezTo>
                    <a:pt x="55854" y="58973"/>
                    <a:pt x="56141" y="59620"/>
                    <a:pt x="56141" y="60248"/>
                  </a:cubicBezTo>
                  <a:cubicBezTo>
                    <a:pt x="56141" y="60714"/>
                    <a:pt x="57290" y="60804"/>
                    <a:pt x="57398" y="61199"/>
                  </a:cubicBezTo>
                  <a:cubicBezTo>
                    <a:pt x="57488" y="61504"/>
                    <a:pt x="56985" y="62419"/>
                    <a:pt x="56985" y="62850"/>
                  </a:cubicBezTo>
                  <a:cubicBezTo>
                    <a:pt x="56985" y="63147"/>
                    <a:pt x="56816" y="63258"/>
                    <a:pt x="56561" y="63258"/>
                  </a:cubicBezTo>
                  <a:cubicBezTo>
                    <a:pt x="55861" y="63258"/>
                    <a:pt x="54517" y="62411"/>
                    <a:pt x="54293" y="62240"/>
                  </a:cubicBezTo>
                  <a:cubicBezTo>
                    <a:pt x="53575" y="61719"/>
                    <a:pt x="53485" y="61809"/>
                    <a:pt x="53683" y="60948"/>
                  </a:cubicBezTo>
                  <a:cubicBezTo>
                    <a:pt x="53802" y="60435"/>
                    <a:pt x="53882" y="60223"/>
                    <a:pt x="54169" y="60223"/>
                  </a:cubicBezTo>
                  <a:cubicBezTo>
                    <a:pt x="54314" y="60223"/>
                    <a:pt x="54512" y="60277"/>
                    <a:pt x="54795" y="60373"/>
                  </a:cubicBezTo>
                  <a:cubicBezTo>
                    <a:pt x="54993" y="59314"/>
                    <a:pt x="53557" y="58543"/>
                    <a:pt x="52929" y="57915"/>
                  </a:cubicBezTo>
                  <a:cubicBezTo>
                    <a:pt x="52480" y="57484"/>
                    <a:pt x="51942" y="57215"/>
                    <a:pt x="51942" y="56568"/>
                  </a:cubicBezTo>
                  <a:cubicBezTo>
                    <a:pt x="51942" y="56263"/>
                    <a:pt x="52049" y="55743"/>
                    <a:pt x="51942" y="55456"/>
                  </a:cubicBezTo>
                  <a:cubicBezTo>
                    <a:pt x="51852" y="55204"/>
                    <a:pt x="51134" y="55492"/>
                    <a:pt x="51188" y="55079"/>
                  </a:cubicBezTo>
                  <a:cubicBezTo>
                    <a:pt x="51313" y="53876"/>
                    <a:pt x="52031" y="53033"/>
                    <a:pt x="53126" y="52584"/>
                  </a:cubicBezTo>
                  <a:cubicBezTo>
                    <a:pt x="53610" y="52367"/>
                    <a:pt x="54139" y="52259"/>
                    <a:pt x="54687" y="52259"/>
                  </a:cubicBezTo>
                  <a:close/>
                  <a:moveTo>
                    <a:pt x="41586" y="70729"/>
                  </a:moveTo>
                  <a:cubicBezTo>
                    <a:pt x="42034" y="70963"/>
                    <a:pt x="42142" y="71986"/>
                    <a:pt x="42304" y="72524"/>
                  </a:cubicBezTo>
                  <a:cubicBezTo>
                    <a:pt x="42396" y="72825"/>
                    <a:pt x="42599" y="72877"/>
                    <a:pt x="42831" y="72877"/>
                  </a:cubicBezTo>
                  <a:cubicBezTo>
                    <a:pt x="42953" y="72877"/>
                    <a:pt x="43083" y="72863"/>
                    <a:pt x="43209" y="72863"/>
                  </a:cubicBezTo>
                  <a:cubicBezTo>
                    <a:pt x="43401" y="72863"/>
                    <a:pt x="43586" y="72896"/>
                    <a:pt x="43721" y="73063"/>
                  </a:cubicBezTo>
                  <a:lnTo>
                    <a:pt x="47509" y="77639"/>
                  </a:lnTo>
                  <a:cubicBezTo>
                    <a:pt x="47778" y="77980"/>
                    <a:pt x="47580" y="79093"/>
                    <a:pt x="47903" y="79649"/>
                  </a:cubicBezTo>
                  <a:cubicBezTo>
                    <a:pt x="48244" y="80188"/>
                    <a:pt x="49088" y="80242"/>
                    <a:pt x="49501" y="80942"/>
                  </a:cubicBezTo>
                  <a:cubicBezTo>
                    <a:pt x="50506" y="82539"/>
                    <a:pt x="51313" y="83706"/>
                    <a:pt x="51313" y="85644"/>
                  </a:cubicBezTo>
                  <a:lnTo>
                    <a:pt x="51313" y="85662"/>
                  </a:lnTo>
                  <a:lnTo>
                    <a:pt x="49016" y="83939"/>
                  </a:lnTo>
                  <a:cubicBezTo>
                    <a:pt x="48298" y="83401"/>
                    <a:pt x="48478" y="82449"/>
                    <a:pt x="48065" y="81695"/>
                  </a:cubicBezTo>
                  <a:cubicBezTo>
                    <a:pt x="47293" y="80242"/>
                    <a:pt x="45965" y="78608"/>
                    <a:pt x="45032" y="77101"/>
                  </a:cubicBezTo>
                  <a:lnTo>
                    <a:pt x="44816" y="77334"/>
                  </a:lnTo>
                  <a:cubicBezTo>
                    <a:pt x="44745" y="75557"/>
                    <a:pt x="44314" y="75198"/>
                    <a:pt x="43201" y="73798"/>
                  </a:cubicBezTo>
                  <a:cubicBezTo>
                    <a:pt x="42465" y="72901"/>
                    <a:pt x="41442" y="71986"/>
                    <a:pt x="41586" y="70729"/>
                  </a:cubicBezTo>
                  <a:close/>
                  <a:moveTo>
                    <a:pt x="130950" y="0"/>
                  </a:moveTo>
                  <a:cubicBezTo>
                    <a:pt x="130815" y="0"/>
                    <a:pt x="130683" y="10"/>
                    <a:pt x="130554" y="32"/>
                  </a:cubicBezTo>
                  <a:lnTo>
                    <a:pt x="125313" y="948"/>
                  </a:lnTo>
                  <a:cubicBezTo>
                    <a:pt x="124739" y="1056"/>
                    <a:pt x="124039" y="1558"/>
                    <a:pt x="124308" y="2204"/>
                  </a:cubicBezTo>
                  <a:cubicBezTo>
                    <a:pt x="124793" y="3335"/>
                    <a:pt x="125564" y="2168"/>
                    <a:pt x="125385" y="3855"/>
                  </a:cubicBezTo>
                  <a:cubicBezTo>
                    <a:pt x="124693" y="3559"/>
                    <a:pt x="124057" y="3118"/>
                    <a:pt x="123371" y="3118"/>
                  </a:cubicBezTo>
                  <a:cubicBezTo>
                    <a:pt x="123185" y="3118"/>
                    <a:pt x="122996" y="3151"/>
                    <a:pt x="122800" y="3227"/>
                  </a:cubicBezTo>
                  <a:lnTo>
                    <a:pt x="118726" y="4825"/>
                  </a:lnTo>
                  <a:cubicBezTo>
                    <a:pt x="118705" y="4833"/>
                    <a:pt x="118684" y="4837"/>
                    <a:pt x="118664" y="4837"/>
                  </a:cubicBezTo>
                  <a:cubicBezTo>
                    <a:pt x="118377" y="4837"/>
                    <a:pt x="118199" y="4054"/>
                    <a:pt x="118098" y="3819"/>
                  </a:cubicBezTo>
                  <a:cubicBezTo>
                    <a:pt x="117789" y="3185"/>
                    <a:pt x="117819" y="3155"/>
                    <a:pt x="117251" y="3155"/>
                  </a:cubicBezTo>
                  <a:cubicBezTo>
                    <a:pt x="117193" y="3155"/>
                    <a:pt x="117129" y="3155"/>
                    <a:pt x="117057" y="3155"/>
                  </a:cubicBezTo>
                  <a:cubicBezTo>
                    <a:pt x="116487" y="3155"/>
                    <a:pt x="115957" y="3094"/>
                    <a:pt x="115464" y="3094"/>
                  </a:cubicBezTo>
                  <a:cubicBezTo>
                    <a:pt x="114761" y="3094"/>
                    <a:pt x="114134" y="3218"/>
                    <a:pt x="113575" y="3819"/>
                  </a:cubicBezTo>
                  <a:cubicBezTo>
                    <a:pt x="112990" y="4444"/>
                    <a:pt x="112686" y="4649"/>
                    <a:pt x="112279" y="4649"/>
                  </a:cubicBezTo>
                  <a:cubicBezTo>
                    <a:pt x="111938" y="4649"/>
                    <a:pt x="111524" y="4504"/>
                    <a:pt x="110811" y="4340"/>
                  </a:cubicBezTo>
                  <a:cubicBezTo>
                    <a:pt x="110008" y="4163"/>
                    <a:pt x="108572" y="3541"/>
                    <a:pt x="107623" y="3541"/>
                  </a:cubicBezTo>
                  <a:cubicBezTo>
                    <a:pt x="107512" y="3541"/>
                    <a:pt x="107407" y="3549"/>
                    <a:pt x="107311" y="3568"/>
                  </a:cubicBezTo>
                  <a:lnTo>
                    <a:pt x="103345" y="4376"/>
                  </a:lnTo>
                  <a:cubicBezTo>
                    <a:pt x="101945" y="4645"/>
                    <a:pt x="102052" y="5076"/>
                    <a:pt x="101514" y="6440"/>
                  </a:cubicBezTo>
                  <a:cubicBezTo>
                    <a:pt x="102214" y="6476"/>
                    <a:pt x="102322" y="6691"/>
                    <a:pt x="102286" y="7301"/>
                  </a:cubicBezTo>
                  <a:cubicBezTo>
                    <a:pt x="102268" y="7678"/>
                    <a:pt x="101694" y="7571"/>
                    <a:pt x="101370" y="7607"/>
                  </a:cubicBezTo>
                  <a:lnTo>
                    <a:pt x="97422" y="8055"/>
                  </a:lnTo>
                  <a:cubicBezTo>
                    <a:pt x="97530" y="8540"/>
                    <a:pt x="97619" y="9024"/>
                    <a:pt x="97709" y="9509"/>
                  </a:cubicBezTo>
                  <a:lnTo>
                    <a:pt x="93886" y="8827"/>
                  </a:lnTo>
                  <a:lnTo>
                    <a:pt x="94981" y="6817"/>
                  </a:lnTo>
                  <a:lnTo>
                    <a:pt x="89884" y="6548"/>
                  </a:lnTo>
                  <a:lnTo>
                    <a:pt x="89884" y="6548"/>
                  </a:lnTo>
                  <a:cubicBezTo>
                    <a:pt x="90009" y="7248"/>
                    <a:pt x="90135" y="7948"/>
                    <a:pt x="90261" y="8647"/>
                  </a:cubicBezTo>
                  <a:cubicBezTo>
                    <a:pt x="90297" y="8827"/>
                    <a:pt x="89650" y="9024"/>
                    <a:pt x="89525" y="9096"/>
                  </a:cubicBezTo>
                  <a:cubicBezTo>
                    <a:pt x="89356" y="9178"/>
                    <a:pt x="89238" y="9215"/>
                    <a:pt x="89144" y="9215"/>
                  </a:cubicBezTo>
                  <a:cubicBezTo>
                    <a:pt x="88927" y="9215"/>
                    <a:pt x="88832" y="9019"/>
                    <a:pt x="88520" y="8719"/>
                  </a:cubicBezTo>
                  <a:cubicBezTo>
                    <a:pt x="88131" y="8355"/>
                    <a:pt x="87618" y="8227"/>
                    <a:pt x="87053" y="8227"/>
                  </a:cubicBezTo>
                  <a:cubicBezTo>
                    <a:pt x="85950" y="8227"/>
                    <a:pt x="84647" y="8715"/>
                    <a:pt x="83674" y="8881"/>
                  </a:cubicBezTo>
                  <a:cubicBezTo>
                    <a:pt x="82561" y="9078"/>
                    <a:pt x="80838" y="10173"/>
                    <a:pt x="80766" y="11394"/>
                  </a:cubicBezTo>
                  <a:cubicBezTo>
                    <a:pt x="80738" y="11765"/>
                    <a:pt x="80501" y="11970"/>
                    <a:pt x="80273" y="11970"/>
                  </a:cubicBezTo>
                  <a:cubicBezTo>
                    <a:pt x="80071" y="11970"/>
                    <a:pt x="79875" y="11810"/>
                    <a:pt x="79833" y="11465"/>
                  </a:cubicBezTo>
                  <a:cubicBezTo>
                    <a:pt x="79725" y="10729"/>
                    <a:pt x="80407" y="10442"/>
                    <a:pt x="80946" y="9976"/>
                  </a:cubicBezTo>
                  <a:lnTo>
                    <a:pt x="83189" y="8019"/>
                  </a:lnTo>
                  <a:cubicBezTo>
                    <a:pt x="83781" y="7499"/>
                    <a:pt x="83638" y="7176"/>
                    <a:pt x="83638" y="6350"/>
                  </a:cubicBezTo>
                  <a:cubicBezTo>
                    <a:pt x="83638" y="5578"/>
                    <a:pt x="83907" y="5148"/>
                    <a:pt x="83153" y="4932"/>
                  </a:cubicBezTo>
                  <a:cubicBezTo>
                    <a:pt x="82693" y="4805"/>
                    <a:pt x="81656" y="4313"/>
                    <a:pt x="81075" y="4313"/>
                  </a:cubicBezTo>
                  <a:cubicBezTo>
                    <a:pt x="81000" y="4313"/>
                    <a:pt x="80932" y="4321"/>
                    <a:pt x="80874" y="4340"/>
                  </a:cubicBezTo>
                  <a:lnTo>
                    <a:pt x="78451" y="5130"/>
                  </a:lnTo>
                  <a:cubicBezTo>
                    <a:pt x="78220" y="5204"/>
                    <a:pt x="78040" y="5238"/>
                    <a:pt x="77890" y="5238"/>
                  </a:cubicBezTo>
                  <a:cubicBezTo>
                    <a:pt x="77385" y="5238"/>
                    <a:pt x="77223" y="4849"/>
                    <a:pt x="76656" y="4268"/>
                  </a:cubicBezTo>
                  <a:cubicBezTo>
                    <a:pt x="76455" y="4060"/>
                    <a:pt x="76244" y="3973"/>
                    <a:pt x="76039" y="3973"/>
                  </a:cubicBezTo>
                  <a:cubicBezTo>
                    <a:pt x="75095" y="3973"/>
                    <a:pt x="74288" y="5840"/>
                    <a:pt x="75202" y="6386"/>
                  </a:cubicBezTo>
                  <a:cubicBezTo>
                    <a:pt x="72528" y="7840"/>
                    <a:pt x="69979" y="9491"/>
                    <a:pt x="67574" y="11322"/>
                  </a:cubicBezTo>
                  <a:cubicBezTo>
                    <a:pt x="66533" y="12111"/>
                    <a:pt x="65833" y="13565"/>
                    <a:pt x="65062" y="14606"/>
                  </a:cubicBezTo>
                  <a:cubicBezTo>
                    <a:pt x="63895" y="16239"/>
                    <a:pt x="66156" y="16760"/>
                    <a:pt x="67180" y="17191"/>
                  </a:cubicBezTo>
                  <a:cubicBezTo>
                    <a:pt x="66758" y="17503"/>
                    <a:pt x="66584" y="17733"/>
                    <a:pt x="66252" y="17733"/>
                  </a:cubicBezTo>
                  <a:cubicBezTo>
                    <a:pt x="66145" y="17733"/>
                    <a:pt x="66022" y="17710"/>
                    <a:pt x="65869" y="17657"/>
                  </a:cubicBezTo>
                  <a:cubicBezTo>
                    <a:pt x="65414" y="17489"/>
                    <a:pt x="64374" y="16877"/>
                    <a:pt x="63833" y="16877"/>
                  </a:cubicBezTo>
                  <a:cubicBezTo>
                    <a:pt x="63797" y="16877"/>
                    <a:pt x="63764" y="16880"/>
                    <a:pt x="63733" y="16886"/>
                  </a:cubicBezTo>
                  <a:cubicBezTo>
                    <a:pt x="63338" y="16973"/>
                    <a:pt x="63098" y="17694"/>
                    <a:pt x="62790" y="17694"/>
                  </a:cubicBezTo>
                  <a:cubicBezTo>
                    <a:pt x="62720" y="17694"/>
                    <a:pt x="62646" y="17657"/>
                    <a:pt x="62567" y="17568"/>
                  </a:cubicBezTo>
                  <a:cubicBezTo>
                    <a:pt x="62064" y="16975"/>
                    <a:pt x="61544" y="16383"/>
                    <a:pt x="61041" y="15809"/>
                  </a:cubicBezTo>
                  <a:lnTo>
                    <a:pt x="61041" y="15809"/>
                  </a:lnTo>
                  <a:cubicBezTo>
                    <a:pt x="60252" y="17603"/>
                    <a:pt x="61382" y="19398"/>
                    <a:pt x="61939" y="21211"/>
                  </a:cubicBezTo>
                  <a:cubicBezTo>
                    <a:pt x="62172" y="21893"/>
                    <a:pt x="62154" y="22737"/>
                    <a:pt x="63016" y="22790"/>
                  </a:cubicBezTo>
                  <a:cubicBezTo>
                    <a:pt x="63022" y="22791"/>
                    <a:pt x="63028" y="22791"/>
                    <a:pt x="63034" y="22791"/>
                  </a:cubicBezTo>
                  <a:cubicBezTo>
                    <a:pt x="63313" y="22791"/>
                    <a:pt x="63953" y="22330"/>
                    <a:pt x="64318" y="22330"/>
                  </a:cubicBezTo>
                  <a:cubicBezTo>
                    <a:pt x="64546" y="22330"/>
                    <a:pt x="64666" y="22510"/>
                    <a:pt x="64523" y="23096"/>
                  </a:cubicBezTo>
                  <a:cubicBezTo>
                    <a:pt x="64107" y="22920"/>
                    <a:pt x="63901" y="22801"/>
                    <a:pt x="63707" y="22801"/>
                  </a:cubicBezTo>
                  <a:cubicBezTo>
                    <a:pt x="63526" y="22801"/>
                    <a:pt x="63355" y="22906"/>
                    <a:pt x="63034" y="23167"/>
                  </a:cubicBezTo>
                  <a:cubicBezTo>
                    <a:pt x="62441" y="23652"/>
                    <a:pt x="63141" y="23885"/>
                    <a:pt x="63231" y="24513"/>
                  </a:cubicBezTo>
                  <a:cubicBezTo>
                    <a:pt x="63321" y="25160"/>
                    <a:pt x="63016" y="25985"/>
                    <a:pt x="62926" y="26613"/>
                  </a:cubicBezTo>
                  <a:cubicBezTo>
                    <a:pt x="62864" y="27034"/>
                    <a:pt x="62317" y="27071"/>
                    <a:pt x="61812" y="27071"/>
                  </a:cubicBezTo>
                  <a:cubicBezTo>
                    <a:pt x="61704" y="27071"/>
                    <a:pt x="61598" y="27069"/>
                    <a:pt x="61498" y="27069"/>
                  </a:cubicBezTo>
                  <a:cubicBezTo>
                    <a:pt x="61389" y="27069"/>
                    <a:pt x="61288" y="27071"/>
                    <a:pt x="61203" y="27080"/>
                  </a:cubicBezTo>
                  <a:cubicBezTo>
                    <a:pt x="61163" y="27083"/>
                    <a:pt x="61127" y="27085"/>
                    <a:pt x="61094" y="27085"/>
                  </a:cubicBezTo>
                  <a:cubicBezTo>
                    <a:pt x="60379" y="27085"/>
                    <a:pt x="61162" y="26371"/>
                    <a:pt x="61454" y="26183"/>
                  </a:cubicBezTo>
                  <a:cubicBezTo>
                    <a:pt x="62280" y="25680"/>
                    <a:pt x="62172" y="25483"/>
                    <a:pt x="62298" y="24513"/>
                  </a:cubicBezTo>
                  <a:cubicBezTo>
                    <a:pt x="62531" y="22719"/>
                    <a:pt x="61544" y="22826"/>
                    <a:pt x="60916" y="21247"/>
                  </a:cubicBezTo>
                  <a:cubicBezTo>
                    <a:pt x="60718" y="20780"/>
                    <a:pt x="60682" y="17747"/>
                    <a:pt x="60305" y="17693"/>
                  </a:cubicBezTo>
                  <a:lnTo>
                    <a:pt x="58080" y="17334"/>
                  </a:lnTo>
                  <a:cubicBezTo>
                    <a:pt x="58015" y="17324"/>
                    <a:pt x="57956" y="17320"/>
                    <a:pt x="57903" y="17320"/>
                  </a:cubicBezTo>
                  <a:cubicBezTo>
                    <a:pt x="57283" y="17320"/>
                    <a:pt x="57440" y="17968"/>
                    <a:pt x="57308" y="18662"/>
                  </a:cubicBezTo>
                  <a:cubicBezTo>
                    <a:pt x="57165" y="19470"/>
                    <a:pt x="58026" y="19021"/>
                    <a:pt x="57093" y="19829"/>
                  </a:cubicBezTo>
                  <a:cubicBezTo>
                    <a:pt x="56536" y="20314"/>
                    <a:pt x="56913" y="21049"/>
                    <a:pt x="57039" y="21749"/>
                  </a:cubicBezTo>
                  <a:cubicBezTo>
                    <a:pt x="57182" y="22593"/>
                    <a:pt x="57111" y="22611"/>
                    <a:pt x="57900" y="22952"/>
                  </a:cubicBezTo>
                  <a:cubicBezTo>
                    <a:pt x="58762" y="23311"/>
                    <a:pt x="58672" y="23455"/>
                    <a:pt x="58834" y="24370"/>
                  </a:cubicBezTo>
                  <a:cubicBezTo>
                    <a:pt x="57398" y="23455"/>
                    <a:pt x="55908" y="23329"/>
                    <a:pt x="54221" y="23024"/>
                  </a:cubicBezTo>
                  <a:cubicBezTo>
                    <a:pt x="54163" y="23013"/>
                    <a:pt x="54110" y="23008"/>
                    <a:pt x="54062" y="23008"/>
                  </a:cubicBezTo>
                  <a:cubicBezTo>
                    <a:pt x="53546" y="23008"/>
                    <a:pt x="53573" y="23595"/>
                    <a:pt x="53360" y="24137"/>
                  </a:cubicBezTo>
                  <a:cubicBezTo>
                    <a:pt x="53198" y="24567"/>
                    <a:pt x="51529" y="24890"/>
                    <a:pt x="51098" y="25034"/>
                  </a:cubicBezTo>
                  <a:cubicBezTo>
                    <a:pt x="51035" y="25056"/>
                    <a:pt x="50973" y="25066"/>
                    <a:pt x="50913" y="25066"/>
                  </a:cubicBezTo>
                  <a:cubicBezTo>
                    <a:pt x="50442" y="25066"/>
                    <a:pt x="50077" y="24458"/>
                    <a:pt x="50093" y="24442"/>
                  </a:cubicBezTo>
                  <a:lnTo>
                    <a:pt x="50093" y="24442"/>
                  </a:lnTo>
                  <a:lnTo>
                    <a:pt x="47706" y="25770"/>
                  </a:lnTo>
                  <a:cubicBezTo>
                    <a:pt x="47419" y="25931"/>
                    <a:pt x="45983" y="26470"/>
                    <a:pt x="45965" y="26829"/>
                  </a:cubicBezTo>
                  <a:cubicBezTo>
                    <a:pt x="45893" y="28013"/>
                    <a:pt x="46091" y="28103"/>
                    <a:pt x="44906" y="28283"/>
                  </a:cubicBezTo>
                  <a:cubicBezTo>
                    <a:pt x="45247" y="27726"/>
                    <a:pt x="45588" y="26380"/>
                    <a:pt x="44870" y="26129"/>
                  </a:cubicBezTo>
                  <a:cubicBezTo>
                    <a:pt x="44245" y="25902"/>
                    <a:pt x="43885" y="25785"/>
                    <a:pt x="43525" y="25785"/>
                  </a:cubicBezTo>
                  <a:cubicBezTo>
                    <a:pt x="43172" y="25785"/>
                    <a:pt x="42818" y="25898"/>
                    <a:pt x="42214" y="26129"/>
                  </a:cubicBezTo>
                  <a:cubicBezTo>
                    <a:pt x="42663" y="26990"/>
                    <a:pt x="43865" y="28516"/>
                    <a:pt x="43757" y="29521"/>
                  </a:cubicBezTo>
                  <a:cubicBezTo>
                    <a:pt x="43739" y="29522"/>
                    <a:pt x="43720" y="29522"/>
                    <a:pt x="43701" y="29522"/>
                  </a:cubicBezTo>
                  <a:cubicBezTo>
                    <a:pt x="43273" y="29522"/>
                    <a:pt x="42865" y="29327"/>
                    <a:pt x="42573" y="29000"/>
                  </a:cubicBezTo>
                  <a:cubicBezTo>
                    <a:pt x="41657" y="30006"/>
                    <a:pt x="40993" y="30167"/>
                    <a:pt x="41675" y="31387"/>
                  </a:cubicBezTo>
                  <a:lnTo>
                    <a:pt x="39019" y="31316"/>
                  </a:lnTo>
                  <a:lnTo>
                    <a:pt x="39019" y="31316"/>
                  </a:lnTo>
                  <a:cubicBezTo>
                    <a:pt x="39252" y="31603"/>
                    <a:pt x="40150" y="32464"/>
                    <a:pt x="39988" y="32787"/>
                  </a:cubicBezTo>
                  <a:cubicBezTo>
                    <a:pt x="39904" y="32971"/>
                    <a:pt x="39743" y="33041"/>
                    <a:pt x="39547" y="33041"/>
                  </a:cubicBezTo>
                  <a:cubicBezTo>
                    <a:pt x="39033" y="33041"/>
                    <a:pt x="38279" y="32561"/>
                    <a:pt x="38032" y="32393"/>
                  </a:cubicBezTo>
                  <a:cubicBezTo>
                    <a:pt x="37494" y="31998"/>
                    <a:pt x="37996" y="30813"/>
                    <a:pt x="37619" y="30329"/>
                  </a:cubicBezTo>
                  <a:cubicBezTo>
                    <a:pt x="37242" y="29826"/>
                    <a:pt x="35896" y="30185"/>
                    <a:pt x="35986" y="29341"/>
                  </a:cubicBezTo>
                  <a:lnTo>
                    <a:pt x="35986" y="29341"/>
                  </a:lnTo>
                  <a:cubicBezTo>
                    <a:pt x="36623" y="29465"/>
                    <a:pt x="38677" y="29997"/>
                    <a:pt x="40202" y="29997"/>
                  </a:cubicBezTo>
                  <a:cubicBezTo>
                    <a:pt x="41555" y="29997"/>
                    <a:pt x="42493" y="29578"/>
                    <a:pt x="41657" y="28085"/>
                  </a:cubicBezTo>
                  <a:cubicBezTo>
                    <a:pt x="41011" y="26918"/>
                    <a:pt x="39629" y="26739"/>
                    <a:pt x="38409" y="26236"/>
                  </a:cubicBezTo>
                  <a:cubicBezTo>
                    <a:pt x="37350" y="25832"/>
                    <a:pt x="36803" y="25585"/>
                    <a:pt x="36074" y="25585"/>
                  </a:cubicBezTo>
                  <a:cubicBezTo>
                    <a:pt x="35704" y="25585"/>
                    <a:pt x="35286" y="25649"/>
                    <a:pt x="34730" y="25788"/>
                  </a:cubicBezTo>
                  <a:cubicBezTo>
                    <a:pt x="34694" y="25465"/>
                    <a:pt x="34065" y="24729"/>
                    <a:pt x="34532" y="24729"/>
                  </a:cubicBezTo>
                  <a:cubicBezTo>
                    <a:pt x="34783" y="24729"/>
                    <a:pt x="34873" y="24280"/>
                    <a:pt x="34730" y="24065"/>
                  </a:cubicBezTo>
                  <a:cubicBezTo>
                    <a:pt x="34640" y="23921"/>
                    <a:pt x="33868" y="23831"/>
                    <a:pt x="33724" y="23796"/>
                  </a:cubicBezTo>
                  <a:cubicBezTo>
                    <a:pt x="33345" y="23692"/>
                    <a:pt x="32766" y="23594"/>
                    <a:pt x="32203" y="23594"/>
                  </a:cubicBezTo>
                  <a:cubicBezTo>
                    <a:pt x="31301" y="23594"/>
                    <a:pt x="30439" y="23845"/>
                    <a:pt x="30494" y="24729"/>
                  </a:cubicBezTo>
                  <a:cubicBezTo>
                    <a:pt x="29942" y="24258"/>
                    <a:pt x="29963" y="24095"/>
                    <a:pt x="29280" y="24095"/>
                  </a:cubicBezTo>
                  <a:cubicBezTo>
                    <a:pt x="29208" y="24095"/>
                    <a:pt x="29129" y="24097"/>
                    <a:pt x="29040" y="24101"/>
                  </a:cubicBezTo>
                  <a:cubicBezTo>
                    <a:pt x="28107" y="24154"/>
                    <a:pt x="28771" y="24890"/>
                    <a:pt x="28232" y="25357"/>
                  </a:cubicBezTo>
                  <a:cubicBezTo>
                    <a:pt x="28196" y="25124"/>
                    <a:pt x="27981" y="24944"/>
                    <a:pt x="27927" y="24729"/>
                  </a:cubicBezTo>
                  <a:lnTo>
                    <a:pt x="25325" y="26829"/>
                  </a:lnTo>
                  <a:cubicBezTo>
                    <a:pt x="25486" y="26936"/>
                    <a:pt x="25576" y="27188"/>
                    <a:pt x="25738" y="27277"/>
                  </a:cubicBezTo>
                  <a:cubicBezTo>
                    <a:pt x="24284" y="27547"/>
                    <a:pt x="23979" y="30329"/>
                    <a:pt x="23189" y="31352"/>
                  </a:cubicBezTo>
                  <a:cubicBezTo>
                    <a:pt x="22776" y="31890"/>
                    <a:pt x="21933" y="32105"/>
                    <a:pt x="23010" y="32644"/>
                  </a:cubicBezTo>
                  <a:cubicBezTo>
                    <a:pt x="23299" y="32794"/>
                    <a:pt x="22968" y="33065"/>
                    <a:pt x="22559" y="33065"/>
                  </a:cubicBezTo>
                  <a:cubicBezTo>
                    <a:pt x="22282" y="33065"/>
                    <a:pt x="21970" y="32941"/>
                    <a:pt x="21789" y="32572"/>
                  </a:cubicBezTo>
                  <a:cubicBezTo>
                    <a:pt x="21430" y="33039"/>
                    <a:pt x="21017" y="33469"/>
                    <a:pt x="20551" y="33864"/>
                  </a:cubicBezTo>
                  <a:cubicBezTo>
                    <a:pt x="20156" y="34169"/>
                    <a:pt x="20587" y="34762"/>
                    <a:pt x="19940" y="34905"/>
                  </a:cubicBezTo>
                  <a:cubicBezTo>
                    <a:pt x="18523" y="35228"/>
                    <a:pt x="18361" y="36413"/>
                    <a:pt x="18523" y="37795"/>
                  </a:cubicBezTo>
                  <a:cubicBezTo>
                    <a:pt x="18648" y="38710"/>
                    <a:pt x="18666" y="40828"/>
                    <a:pt x="19707" y="41295"/>
                  </a:cubicBezTo>
                  <a:cubicBezTo>
                    <a:pt x="19850" y="41356"/>
                    <a:pt x="19997" y="41384"/>
                    <a:pt x="20146" y="41384"/>
                  </a:cubicBezTo>
                  <a:cubicBezTo>
                    <a:pt x="21176" y="41384"/>
                    <a:pt x="22292" y="40057"/>
                    <a:pt x="22668" y="39320"/>
                  </a:cubicBezTo>
                  <a:cubicBezTo>
                    <a:pt x="22722" y="39805"/>
                    <a:pt x="22758" y="40272"/>
                    <a:pt x="22830" y="40738"/>
                  </a:cubicBezTo>
                  <a:cubicBezTo>
                    <a:pt x="23494" y="40918"/>
                    <a:pt x="24625" y="44454"/>
                    <a:pt x="24715" y="44454"/>
                  </a:cubicBezTo>
                  <a:cubicBezTo>
                    <a:pt x="25881" y="44454"/>
                    <a:pt x="25379" y="43664"/>
                    <a:pt x="26294" y="43359"/>
                  </a:cubicBezTo>
                  <a:cubicBezTo>
                    <a:pt x="27497" y="42946"/>
                    <a:pt x="27281" y="42856"/>
                    <a:pt x="27263" y="41582"/>
                  </a:cubicBezTo>
                  <a:cubicBezTo>
                    <a:pt x="27227" y="40361"/>
                    <a:pt x="27497" y="40649"/>
                    <a:pt x="28107" y="39733"/>
                  </a:cubicBezTo>
                  <a:cubicBezTo>
                    <a:pt x="28645" y="38908"/>
                    <a:pt x="29040" y="38405"/>
                    <a:pt x="28179" y="37759"/>
                  </a:cubicBezTo>
                  <a:cubicBezTo>
                    <a:pt x="27479" y="37239"/>
                    <a:pt x="26976" y="36915"/>
                    <a:pt x="27227" y="35928"/>
                  </a:cubicBezTo>
                  <a:cubicBezTo>
                    <a:pt x="27317" y="35623"/>
                    <a:pt x="27622" y="35246"/>
                    <a:pt x="27784" y="34995"/>
                  </a:cubicBezTo>
                  <a:cubicBezTo>
                    <a:pt x="27927" y="34762"/>
                    <a:pt x="28048" y="34739"/>
                    <a:pt x="28170" y="34739"/>
                  </a:cubicBezTo>
                  <a:cubicBezTo>
                    <a:pt x="28198" y="34739"/>
                    <a:pt x="28227" y="34741"/>
                    <a:pt x="28256" y="34741"/>
                  </a:cubicBezTo>
                  <a:cubicBezTo>
                    <a:pt x="28350" y="34741"/>
                    <a:pt x="28446" y="34728"/>
                    <a:pt x="28555" y="34618"/>
                  </a:cubicBezTo>
                  <a:cubicBezTo>
                    <a:pt x="28896" y="34259"/>
                    <a:pt x="29686" y="33344"/>
                    <a:pt x="29686" y="32859"/>
                  </a:cubicBezTo>
                  <a:cubicBezTo>
                    <a:pt x="29686" y="31746"/>
                    <a:pt x="30135" y="31693"/>
                    <a:pt x="31050" y="31046"/>
                  </a:cubicBezTo>
                  <a:cubicBezTo>
                    <a:pt x="31078" y="31026"/>
                    <a:pt x="31116" y="31017"/>
                    <a:pt x="31161" y="31017"/>
                  </a:cubicBezTo>
                  <a:cubicBezTo>
                    <a:pt x="31353" y="31017"/>
                    <a:pt x="31663" y="31175"/>
                    <a:pt x="31750" y="31262"/>
                  </a:cubicBezTo>
                  <a:cubicBezTo>
                    <a:pt x="32199" y="31711"/>
                    <a:pt x="31912" y="31800"/>
                    <a:pt x="31750" y="32195"/>
                  </a:cubicBezTo>
                  <a:cubicBezTo>
                    <a:pt x="31499" y="32877"/>
                    <a:pt x="30440" y="33631"/>
                    <a:pt x="29955" y="34169"/>
                  </a:cubicBezTo>
                  <a:cubicBezTo>
                    <a:pt x="28861" y="35372"/>
                    <a:pt x="29650" y="37149"/>
                    <a:pt x="30727" y="37956"/>
                  </a:cubicBezTo>
                  <a:cubicBezTo>
                    <a:pt x="31194" y="38302"/>
                    <a:pt x="31432" y="38448"/>
                    <a:pt x="31676" y="38448"/>
                  </a:cubicBezTo>
                  <a:cubicBezTo>
                    <a:pt x="31938" y="38448"/>
                    <a:pt x="32206" y="38280"/>
                    <a:pt x="32773" y="38010"/>
                  </a:cubicBezTo>
                  <a:cubicBezTo>
                    <a:pt x="33509" y="37669"/>
                    <a:pt x="34299" y="37472"/>
                    <a:pt x="35106" y="37400"/>
                  </a:cubicBezTo>
                  <a:lnTo>
                    <a:pt x="35106" y="37400"/>
                  </a:lnTo>
                  <a:cubicBezTo>
                    <a:pt x="34891" y="37921"/>
                    <a:pt x="35142" y="38297"/>
                    <a:pt x="35663" y="38459"/>
                  </a:cubicBezTo>
                  <a:cubicBezTo>
                    <a:pt x="35403" y="38709"/>
                    <a:pt x="35076" y="38765"/>
                    <a:pt x="34735" y="38765"/>
                  </a:cubicBezTo>
                  <a:cubicBezTo>
                    <a:pt x="34489" y="38765"/>
                    <a:pt x="34235" y="38736"/>
                    <a:pt x="33994" y="38728"/>
                  </a:cubicBezTo>
                  <a:cubicBezTo>
                    <a:pt x="33826" y="38722"/>
                    <a:pt x="33680" y="38718"/>
                    <a:pt x="33550" y="38718"/>
                  </a:cubicBezTo>
                  <a:cubicBezTo>
                    <a:pt x="32915" y="38718"/>
                    <a:pt x="32648" y="38814"/>
                    <a:pt x="31948" y="39231"/>
                  </a:cubicBezTo>
                  <a:cubicBezTo>
                    <a:pt x="31463" y="39536"/>
                    <a:pt x="31499" y="40020"/>
                    <a:pt x="31894" y="40397"/>
                  </a:cubicBezTo>
                  <a:cubicBezTo>
                    <a:pt x="32504" y="40972"/>
                    <a:pt x="32432" y="41241"/>
                    <a:pt x="32468" y="42084"/>
                  </a:cubicBezTo>
                  <a:cubicBezTo>
                    <a:pt x="32357" y="42107"/>
                    <a:pt x="32239" y="42122"/>
                    <a:pt x="32123" y="42122"/>
                  </a:cubicBezTo>
                  <a:cubicBezTo>
                    <a:pt x="32051" y="42122"/>
                    <a:pt x="31980" y="42116"/>
                    <a:pt x="31912" y="42102"/>
                  </a:cubicBezTo>
                  <a:cubicBezTo>
                    <a:pt x="32075" y="41525"/>
                    <a:pt x="31631" y="41237"/>
                    <a:pt x="31094" y="41237"/>
                  </a:cubicBezTo>
                  <a:cubicBezTo>
                    <a:pt x="30514" y="41237"/>
                    <a:pt x="29826" y="41574"/>
                    <a:pt x="29686" y="42246"/>
                  </a:cubicBezTo>
                  <a:cubicBezTo>
                    <a:pt x="29603" y="42611"/>
                    <a:pt x="30561" y="45118"/>
                    <a:pt x="29366" y="45118"/>
                  </a:cubicBezTo>
                  <a:cubicBezTo>
                    <a:pt x="29266" y="45118"/>
                    <a:pt x="29153" y="45101"/>
                    <a:pt x="29022" y="45064"/>
                  </a:cubicBezTo>
                  <a:cubicBezTo>
                    <a:pt x="29166" y="44866"/>
                    <a:pt x="29184" y="44615"/>
                    <a:pt x="29327" y="44418"/>
                  </a:cubicBezTo>
                  <a:lnTo>
                    <a:pt x="29327" y="44418"/>
                  </a:lnTo>
                  <a:cubicBezTo>
                    <a:pt x="28627" y="44489"/>
                    <a:pt x="27945" y="44651"/>
                    <a:pt x="27299" y="44884"/>
                  </a:cubicBezTo>
                  <a:cubicBezTo>
                    <a:pt x="26814" y="45046"/>
                    <a:pt x="26168" y="45997"/>
                    <a:pt x="25791" y="45997"/>
                  </a:cubicBezTo>
                  <a:cubicBezTo>
                    <a:pt x="25397" y="45997"/>
                    <a:pt x="24858" y="45207"/>
                    <a:pt x="24284" y="45189"/>
                  </a:cubicBezTo>
                  <a:cubicBezTo>
                    <a:pt x="24276" y="45189"/>
                    <a:pt x="24268" y="45189"/>
                    <a:pt x="24260" y="45189"/>
                  </a:cubicBezTo>
                  <a:cubicBezTo>
                    <a:pt x="23807" y="45189"/>
                    <a:pt x="23490" y="45505"/>
                    <a:pt x="23168" y="45505"/>
                  </a:cubicBezTo>
                  <a:cubicBezTo>
                    <a:pt x="22977" y="45505"/>
                    <a:pt x="22785" y="45395"/>
                    <a:pt x="22561" y="45046"/>
                  </a:cubicBezTo>
                  <a:cubicBezTo>
                    <a:pt x="22148" y="44382"/>
                    <a:pt x="22561" y="43682"/>
                    <a:pt x="22974" y="43233"/>
                  </a:cubicBezTo>
                  <a:cubicBezTo>
                    <a:pt x="23243" y="42910"/>
                    <a:pt x="22884" y="41313"/>
                    <a:pt x="22561" y="41187"/>
                  </a:cubicBezTo>
                  <a:cubicBezTo>
                    <a:pt x="22479" y="41151"/>
                    <a:pt x="22399" y="41134"/>
                    <a:pt x="22322" y="41134"/>
                  </a:cubicBezTo>
                  <a:cubicBezTo>
                    <a:pt x="21748" y="41134"/>
                    <a:pt x="21275" y="42026"/>
                    <a:pt x="20928" y="42390"/>
                  </a:cubicBezTo>
                  <a:cubicBezTo>
                    <a:pt x="20461" y="42928"/>
                    <a:pt x="20676" y="43700"/>
                    <a:pt x="20910" y="44310"/>
                  </a:cubicBezTo>
                  <a:cubicBezTo>
                    <a:pt x="21017" y="44561"/>
                    <a:pt x="21645" y="45871"/>
                    <a:pt x="21143" y="45961"/>
                  </a:cubicBezTo>
                  <a:cubicBezTo>
                    <a:pt x="20622" y="46015"/>
                    <a:pt x="20102" y="46177"/>
                    <a:pt x="19653" y="46428"/>
                  </a:cubicBezTo>
                  <a:cubicBezTo>
                    <a:pt x="18935" y="46787"/>
                    <a:pt x="18630" y="46877"/>
                    <a:pt x="18289" y="47415"/>
                  </a:cubicBezTo>
                  <a:cubicBezTo>
                    <a:pt x="18002" y="47864"/>
                    <a:pt x="17715" y="48474"/>
                    <a:pt x="17410" y="48833"/>
                  </a:cubicBezTo>
                  <a:cubicBezTo>
                    <a:pt x="17126" y="49167"/>
                    <a:pt x="15428" y="50946"/>
                    <a:pt x="14846" y="50946"/>
                  </a:cubicBezTo>
                  <a:cubicBezTo>
                    <a:pt x="14803" y="50946"/>
                    <a:pt x="14765" y="50936"/>
                    <a:pt x="14735" y="50915"/>
                  </a:cubicBezTo>
                  <a:cubicBezTo>
                    <a:pt x="14498" y="50744"/>
                    <a:pt x="14312" y="50667"/>
                    <a:pt x="14161" y="50667"/>
                  </a:cubicBezTo>
                  <a:cubicBezTo>
                    <a:pt x="13867" y="50667"/>
                    <a:pt x="13705" y="50961"/>
                    <a:pt x="13551" y="51435"/>
                  </a:cubicBezTo>
                  <a:cubicBezTo>
                    <a:pt x="13496" y="51610"/>
                    <a:pt x="13047" y="51653"/>
                    <a:pt x="12574" y="51653"/>
                  </a:cubicBezTo>
                  <a:cubicBezTo>
                    <a:pt x="12125" y="51653"/>
                    <a:pt x="11652" y="51615"/>
                    <a:pt x="11469" y="51615"/>
                  </a:cubicBezTo>
                  <a:cubicBezTo>
                    <a:pt x="11128" y="53786"/>
                    <a:pt x="15794" y="53410"/>
                    <a:pt x="14089" y="56389"/>
                  </a:cubicBezTo>
                  <a:cubicBezTo>
                    <a:pt x="13641" y="57174"/>
                    <a:pt x="13213" y="57321"/>
                    <a:pt x="12605" y="57321"/>
                  </a:cubicBezTo>
                  <a:cubicBezTo>
                    <a:pt x="12240" y="57321"/>
                    <a:pt x="11810" y="57268"/>
                    <a:pt x="11272" y="57268"/>
                  </a:cubicBezTo>
                  <a:cubicBezTo>
                    <a:pt x="10823" y="57268"/>
                    <a:pt x="9512" y="56954"/>
                    <a:pt x="8804" y="56954"/>
                  </a:cubicBezTo>
                  <a:cubicBezTo>
                    <a:pt x="8633" y="56954"/>
                    <a:pt x="8498" y="56972"/>
                    <a:pt x="8418" y="57017"/>
                  </a:cubicBezTo>
                  <a:cubicBezTo>
                    <a:pt x="7574" y="57520"/>
                    <a:pt x="8131" y="58758"/>
                    <a:pt x="8077" y="59404"/>
                  </a:cubicBezTo>
                  <a:cubicBezTo>
                    <a:pt x="8041" y="60068"/>
                    <a:pt x="7987" y="60732"/>
                    <a:pt x="7933" y="61396"/>
                  </a:cubicBezTo>
                  <a:cubicBezTo>
                    <a:pt x="7897" y="61935"/>
                    <a:pt x="7305" y="62312"/>
                    <a:pt x="7377" y="62707"/>
                  </a:cubicBezTo>
                  <a:cubicBezTo>
                    <a:pt x="7484" y="63263"/>
                    <a:pt x="7825" y="63353"/>
                    <a:pt x="7628" y="63927"/>
                  </a:cubicBezTo>
                  <a:cubicBezTo>
                    <a:pt x="7483" y="64363"/>
                    <a:pt x="7643" y="64581"/>
                    <a:pt x="8095" y="64581"/>
                  </a:cubicBezTo>
                  <a:cubicBezTo>
                    <a:pt x="8145" y="64581"/>
                    <a:pt x="8199" y="64579"/>
                    <a:pt x="8256" y="64573"/>
                  </a:cubicBezTo>
                  <a:cubicBezTo>
                    <a:pt x="8403" y="64555"/>
                    <a:pt x="8539" y="64548"/>
                    <a:pt x="8668" y="64548"/>
                  </a:cubicBezTo>
                  <a:cubicBezTo>
                    <a:pt x="9579" y="64548"/>
                    <a:pt x="10106" y="64943"/>
                    <a:pt x="11128" y="65022"/>
                  </a:cubicBezTo>
                  <a:cubicBezTo>
                    <a:pt x="11262" y="65031"/>
                    <a:pt x="11394" y="65035"/>
                    <a:pt x="11524" y="65035"/>
                  </a:cubicBezTo>
                  <a:cubicBezTo>
                    <a:pt x="13774" y="65035"/>
                    <a:pt x="15349" y="63724"/>
                    <a:pt x="15400" y="61450"/>
                  </a:cubicBezTo>
                  <a:cubicBezTo>
                    <a:pt x="15400" y="60696"/>
                    <a:pt x="17158" y="60104"/>
                    <a:pt x="17482" y="59458"/>
                  </a:cubicBezTo>
                  <a:cubicBezTo>
                    <a:pt x="17692" y="59009"/>
                    <a:pt x="17848" y="57636"/>
                    <a:pt x="18525" y="57636"/>
                  </a:cubicBezTo>
                  <a:cubicBezTo>
                    <a:pt x="18713" y="57636"/>
                    <a:pt x="18941" y="57743"/>
                    <a:pt x="19222" y="58004"/>
                  </a:cubicBezTo>
                  <a:cubicBezTo>
                    <a:pt x="19454" y="58217"/>
                    <a:pt x="19665" y="58300"/>
                    <a:pt x="19859" y="58300"/>
                  </a:cubicBezTo>
                  <a:cubicBezTo>
                    <a:pt x="20565" y="58300"/>
                    <a:pt x="21053" y="57193"/>
                    <a:pt x="21574" y="57179"/>
                  </a:cubicBezTo>
                  <a:cubicBezTo>
                    <a:pt x="21603" y="57178"/>
                    <a:pt x="21631" y="57177"/>
                    <a:pt x="21660" y="57177"/>
                  </a:cubicBezTo>
                  <a:cubicBezTo>
                    <a:pt x="23015" y="57177"/>
                    <a:pt x="23567" y="58421"/>
                    <a:pt x="24463" y="59458"/>
                  </a:cubicBezTo>
                  <a:cubicBezTo>
                    <a:pt x="25091" y="60194"/>
                    <a:pt x="25989" y="59979"/>
                    <a:pt x="26617" y="60589"/>
                  </a:cubicBezTo>
                  <a:cubicBezTo>
                    <a:pt x="27586" y="61486"/>
                    <a:pt x="27479" y="62222"/>
                    <a:pt x="27622" y="63532"/>
                  </a:cubicBezTo>
                  <a:cubicBezTo>
                    <a:pt x="28484" y="63173"/>
                    <a:pt x="29166" y="62186"/>
                    <a:pt x="28861" y="61217"/>
                  </a:cubicBezTo>
                  <a:lnTo>
                    <a:pt x="28861" y="61217"/>
                  </a:lnTo>
                  <a:cubicBezTo>
                    <a:pt x="28944" y="61233"/>
                    <a:pt x="29021" y="61240"/>
                    <a:pt x="29090" y="61240"/>
                  </a:cubicBezTo>
                  <a:cubicBezTo>
                    <a:pt x="29815" y="61240"/>
                    <a:pt x="29801" y="60450"/>
                    <a:pt x="29130" y="60122"/>
                  </a:cubicBezTo>
                  <a:cubicBezTo>
                    <a:pt x="28214" y="59673"/>
                    <a:pt x="27532" y="59386"/>
                    <a:pt x="26814" y="58686"/>
                  </a:cubicBezTo>
                  <a:cubicBezTo>
                    <a:pt x="26222" y="58094"/>
                    <a:pt x="23315" y="55348"/>
                    <a:pt x="25540" y="55276"/>
                  </a:cubicBezTo>
                  <a:lnTo>
                    <a:pt x="25540" y="55276"/>
                  </a:lnTo>
                  <a:cubicBezTo>
                    <a:pt x="25522" y="55474"/>
                    <a:pt x="25289" y="56192"/>
                    <a:pt x="25379" y="56335"/>
                  </a:cubicBezTo>
                  <a:cubicBezTo>
                    <a:pt x="25483" y="56495"/>
                    <a:pt x="25665" y="56562"/>
                    <a:pt x="25850" y="56562"/>
                  </a:cubicBezTo>
                  <a:cubicBezTo>
                    <a:pt x="26079" y="56562"/>
                    <a:pt x="26312" y="56458"/>
                    <a:pt x="26402" y="56299"/>
                  </a:cubicBezTo>
                  <a:cubicBezTo>
                    <a:pt x="26743" y="56712"/>
                    <a:pt x="26635" y="57448"/>
                    <a:pt x="27138" y="57681"/>
                  </a:cubicBezTo>
                  <a:cubicBezTo>
                    <a:pt x="27613" y="57912"/>
                    <a:pt x="28528" y="58570"/>
                    <a:pt x="29121" y="58570"/>
                  </a:cubicBezTo>
                  <a:cubicBezTo>
                    <a:pt x="29267" y="58570"/>
                    <a:pt x="29393" y="58531"/>
                    <a:pt x="29489" y="58435"/>
                  </a:cubicBezTo>
                  <a:cubicBezTo>
                    <a:pt x="29561" y="59314"/>
                    <a:pt x="30332" y="58650"/>
                    <a:pt x="30332" y="59727"/>
                  </a:cubicBezTo>
                  <a:cubicBezTo>
                    <a:pt x="30332" y="60292"/>
                    <a:pt x="30367" y="61343"/>
                    <a:pt x="31034" y="61343"/>
                  </a:cubicBezTo>
                  <a:cubicBezTo>
                    <a:pt x="31045" y="61343"/>
                    <a:pt x="31057" y="61343"/>
                    <a:pt x="31068" y="61343"/>
                  </a:cubicBezTo>
                  <a:lnTo>
                    <a:pt x="31068" y="61343"/>
                  </a:lnTo>
                  <a:cubicBezTo>
                    <a:pt x="30781" y="62222"/>
                    <a:pt x="32253" y="62581"/>
                    <a:pt x="32935" y="62832"/>
                  </a:cubicBezTo>
                  <a:cubicBezTo>
                    <a:pt x="30998" y="63111"/>
                    <a:pt x="32234" y="64901"/>
                    <a:pt x="33673" y="64901"/>
                  </a:cubicBezTo>
                  <a:cubicBezTo>
                    <a:pt x="33714" y="64901"/>
                    <a:pt x="33755" y="64899"/>
                    <a:pt x="33796" y="64896"/>
                  </a:cubicBezTo>
                  <a:cubicBezTo>
                    <a:pt x="33814" y="64412"/>
                    <a:pt x="34406" y="62814"/>
                    <a:pt x="34317" y="62725"/>
                  </a:cubicBezTo>
                  <a:cubicBezTo>
                    <a:pt x="33886" y="62222"/>
                    <a:pt x="32522" y="61163"/>
                    <a:pt x="33150" y="60643"/>
                  </a:cubicBezTo>
                  <a:lnTo>
                    <a:pt x="33150" y="60643"/>
                  </a:lnTo>
                  <a:cubicBezTo>
                    <a:pt x="33076" y="60717"/>
                    <a:pt x="33619" y="60965"/>
                    <a:pt x="33981" y="60965"/>
                  </a:cubicBezTo>
                  <a:cubicBezTo>
                    <a:pt x="34055" y="60965"/>
                    <a:pt x="34121" y="60954"/>
                    <a:pt x="34173" y="60930"/>
                  </a:cubicBezTo>
                  <a:cubicBezTo>
                    <a:pt x="34647" y="60684"/>
                    <a:pt x="34125" y="60301"/>
                    <a:pt x="34774" y="60301"/>
                  </a:cubicBezTo>
                  <a:cubicBezTo>
                    <a:pt x="34788" y="60301"/>
                    <a:pt x="34803" y="60301"/>
                    <a:pt x="34819" y="60302"/>
                  </a:cubicBezTo>
                  <a:cubicBezTo>
                    <a:pt x="34972" y="60302"/>
                    <a:pt x="35122" y="60303"/>
                    <a:pt x="35268" y="60303"/>
                  </a:cubicBezTo>
                  <a:cubicBezTo>
                    <a:pt x="36050" y="60303"/>
                    <a:pt x="36750" y="60265"/>
                    <a:pt x="37476" y="59781"/>
                  </a:cubicBezTo>
                  <a:lnTo>
                    <a:pt x="37476" y="59781"/>
                  </a:lnTo>
                  <a:cubicBezTo>
                    <a:pt x="37559" y="60355"/>
                    <a:pt x="37292" y="60451"/>
                    <a:pt x="36929" y="60451"/>
                  </a:cubicBezTo>
                  <a:cubicBezTo>
                    <a:pt x="36748" y="60451"/>
                    <a:pt x="36542" y="60427"/>
                    <a:pt x="36345" y="60427"/>
                  </a:cubicBezTo>
                  <a:cubicBezTo>
                    <a:pt x="35591" y="60427"/>
                    <a:pt x="35555" y="60589"/>
                    <a:pt x="35035" y="61181"/>
                  </a:cubicBezTo>
                  <a:cubicBezTo>
                    <a:pt x="34568" y="61702"/>
                    <a:pt x="35376" y="61899"/>
                    <a:pt x="35376" y="62276"/>
                  </a:cubicBezTo>
                  <a:cubicBezTo>
                    <a:pt x="35376" y="62832"/>
                    <a:pt x="34963" y="63012"/>
                    <a:pt x="35412" y="63604"/>
                  </a:cubicBezTo>
                  <a:cubicBezTo>
                    <a:pt x="35629" y="63404"/>
                    <a:pt x="35784" y="63326"/>
                    <a:pt x="35900" y="63326"/>
                  </a:cubicBezTo>
                  <a:cubicBezTo>
                    <a:pt x="36147" y="63326"/>
                    <a:pt x="36211" y="63682"/>
                    <a:pt x="36309" y="63963"/>
                  </a:cubicBezTo>
                  <a:cubicBezTo>
                    <a:pt x="36399" y="64250"/>
                    <a:pt x="35824" y="64160"/>
                    <a:pt x="36129" y="64501"/>
                  </a:cubicBezTo>
                  <a:cubicBezTo>
                    <a:pt x="36435" y="64860"/>
                    <a:pt x="36435" y="64896"/>
                    <a:pt x="36829" y="64968"/>
                  </a:cubicBezTo>
                  <a:cubicBezTo>
                    <a:pt x="37134" y="65029"/>
                    <a:pt x="37727" y="65139"/>
                    <a:pt x="38285" y="65139"/>
                  </a:cubicBezTo>
                  <a:cubicBezTo>
                    <a:pt x="39041" y="65139"/>
                    <a:pt x="39733" y="64938"/>
                    <a:pt x="39558" y="64142"/>
                  </a:cubicBezTo>
                  <a:lnTo>
                    <a:pt x="39558" y="64142"/>
                  </a:lnTo>
                  <a:cubicBezTo>
                    <a:pt x="40523" y="64484"/>
                    <a:pt x="40812" y="64838"/>
                    <a:pt x="41606" y="64838"/>
                  </a:cubicBezTo>
                  <a:cubicBezTo>
                    <a:pt x="41771" y="64838"/>
                    <a:pt x="41958" y="64823"/>
                    <a:pt x="42178" y="64789"/>
                  </a:cubicBezTo>
                  <a:cubicBezTo>
                    <a:pt x="42482" y="64738"/>
                    <a:pt x="43009" y="64226"/>
                    <a:pt x="43219" y="64226"/>
                  </a:cubicBezTo>
                  <a:cubicBezTo>
                    <a:pt x="43232" y="64226"/>
                    <a:pt x="43244" y="64228"/>
                    <a:pt x="43255" y="64232"/>
                  </a:cubicBezTo>
                  <a:cubicBezTo>
                    <a:pt x="43434" y="64286"/>
                    <a:pt x="43147" y="65183"/>
                    <a:pt x="43111" y="65435"/>
                  </a:cubicBezTo>
                  <a:cubicBezTo>
                    <a:pt x="43000" y="66227"/>
                    <a:pt x="42959" y="69134"/>
                    <a:pt x="41677" y="69134"/>
                  </a:cubicBezTo>
                  <a:cubicBezTo>
                    <a:pt x="41508" y="69134"/>
                    <a:pt x="41317" y="69084"/>
                    <a:pt x="41101" y="68970"/>
                  </a:cubicBezTo>
                  <a:cubicBezTo>
                    <a:pt x="40772" y="68795"/>
                    <a:pt x="40533" y="68729"/>
                    <a:pt x="40345" y="68729"/>
                  </a:cubicBezTo>
                  <a:cubicBezTo>
                    <a:pt x="39762" y="68729"/>
                    <a:pt x="39666" y="69367"/>
                    <a:pt x="38861" y="69367"/>
                  </a:cubicBezTo>
                  <a:cubicBezTo>
                    <a:pt x="38837" y="69367"/>
                    <a:pt x="38811" y="69366"/>
                    <a:pt x="38786" y="69365"/>
                  </a:cubicBezTo>
                  <a:cubicBezTo>
                    <a:pt x="37781" y="69347"/>
                    <a:pt x="36794" y="69006"/>
                    <a:pt x="35788" y="68899"/>
                  </a:cubicBezTo>
                  <a:cubicBezTo>
                    <a:pt x="35358" y="68845"/>
                    <a:pt x="34891" y="68755"/>
                    <a:pt x="34460" y="68683"/>
                  </a:cubicBezTo>
                  <a:cubicBezTo>
                    <a:pt x="34048" y="68629"/>
                    <a:pt x="34012" y="67768"/>
                    <a:pt x="33617" y="67768"/>
                  </a:cubicBezTo>
                  <a:cubicBezTo>
                    <a:pt x="33398" y="67768"/>
                    <a:pt x="33162" y="67761"/>
                    <a:pt x="32922" y="67761"/>
                  </a:cubicBezTo>
                  <a:cubicBezTo>
                    <a:pt x="31963" y="67761"/>
                    <a:pt x="30950" y="67876"/>
                    <a:pt x="30763" y="69024"/>
                  </a:cubicBezTo>
                  <a:cubicBezTo>
                    <a:pt x="30691" y="69419"/>
                    <a:pt x="31499" y="69563"/>
                    <a:pt x="31373" y="69993"/>
                  </a:cubicBezTo>
                  <a:cubicBezTo>
                    <a:pt x="31308" y="70215"/>
                    <a:pt x="30819" y="70332"/>
                    <a:pt x="30452" y="70332"/>
                  </a:cubicBezTo>
                  <a:cubicBezTo>
                    <a:pt x="30313" y="70332"/>
                    <a:pt x="30191" y="70315"/>
                    <a:pt x="30117" y="70281"/>
                  </a:cubicBezTo>
                  <a:lnTo>
                    <a:pt x="28268" y="69437"/>
                  </a:lnTo>
                  <a:cubicBezTo>
                    <a:pt x="27873" y="69258"/>
                    <a:pt x="27855" y="68468"/>
                    <a:pt x="27443" y="68342"/>
                  </a:cubicBezTo>
                  <a:cubicBezTo>
                    <a:pt x="26473" y="68073"/>
                    <a:pt x="25450" y="67822"/>
                    <a:pt x="24535" y="67499"/>
                  </a:cubicBezTo>
                  <a:cubicBezTo>
                    <a:pt x="23027" y="66960"/>
                    <a:pt x="24966" y="66027"/>
                    <a:pt x="23943" y="65345"/>
                  </a:cubicBezTo>
                  <a:cubicBezTo>
                    <a:pt x="23404" y="64986"/>
                    <a:pt x="24840" y="63640"/>
                    <a:pt x="23333" y="63425"/>
                  </a:cubicBezTo>
                  <a:cubicBezTo>
                    <a:pt x="23315" y="63422"/>
                    <a:pt x="23297" y="63421"/>
                    <a:pt x="23278" y="63421"/>
                  </a:cubicBezTo>
                  <a:cubicBezTo>
                    <a:pt x="22878" y="63421"/>
                    <a:pt x="22077" y="63934"/>
                    <a:pt x="21717" y="64071"/>
                  </a:cubicBezTo>
                  <a:cubicBezTo>
                    <a:pt x="21599" y="64121"/>
                    <a:pt x="21481" y="64142"/>
                    <a:pt x="21363" y="64142"/>
                  </a:cubicBezTo>
                  <a:cubicBezTo>
                    <a:pt x="20979" y="64142"/>
                    <a:pt x="20594" y="63921"/>
                    <a:pt x="20210" y="63783"/>
                  </a:cubicBezTo>
                  <a:cubicBezTo>
                    <a:pt x="20089" y="63743"/>
                    <a:pt x="19947" y="63726"/>
                    <a:pt x="19790" y="63726"/>
                  </a:cubicBezTo>
                  <a:cubicBezTo>
                    <a:pt x="18966" y="63726"/>
                    <a:pt x="17735" y="64201"/>
                    <a:pt x="17087" y="64322"/>
                  </a:cubicBezTo>
                  <a:cubicBezTo>
                    <a:pt x="15776" y="64573"/>
                    <a:pt x="14987" y="64645"/>
                    <a:pt x="13946" y="65435"/>
                  </a:cubicBezTo>
                  <a:cubicBezTo>
                    <a:pt x="13623" y="65686"/>
                    <a:pt x="13183" y="65749"/>
                    <a:pt x="12725" y="65749"/>
                  </a:cubicBezTo>
                  <a:cubicBezTo>
                    <a:pt x="12268" y="65749"/>
                    <a:pt x="11792" y="65686"/>
                    <a:pt x="11397" y="65686"/>
                  </a:cubicBezTo>
                  <a:cubicBezTo>
                    <a:pt x="11067" y="65686"/>
                    <a:pt x="10817" y="65673"/>
                    <a:pt x="10618" y="65673"/>
                  </a:cubicBezTo>
                  <a:cubicBezTo>
                    <a:pt x="10048" y="65673"/>
                    <a:pt x="9898" y="65781"/>
                    <a:pt x="9513" y="66619"/>
                  </a:cubicBezTo>
                  <a:cubicBezTo>
                    <a:pt x="9082" y="67570"/>
                    <a:pt x="8274" y="67301"/>
                    <a:pt x="7646" y="67983"/>
                  </a:cubicBezTo>
                  <a:cubicBezTo>
                    <a:pt x="7036" y="68629"/>
                    <a:pt x="6802" y="70263"/>
                    <a:pt x="6479" y="71106"/>
                  </a:cubicBezTo>
                  <a:cubicBezTo>
                    <a:pt x="6031" y="72345"/>
                    <a:pt x="4074" y="72596"/>
                    <a:pt x="3321" y="73852"/>
                  </a:cubicBezTo>
                  <a:lnTo>
                    <a:pt x="1346" y="77101"/>
                  </a:lnTo>
                  <a:cubicBezTo>
                    <a:pt x="987" y="77693"/>
                    <a:pt x="557" y="78752"/>
                    <a:pt x="0" y="79093"/>
                  </a:cubicBezTo>
                  <a:cubicBezTo>
                    <a:pt x="216" y="79488"/>
                    <a:pt x="880" y="79972"/>
                    <a:pt x="844" y="80637"/>
                  </a:cubicBezTo>
                  <a:cubicBezTo>
                    <a:pt x="808" y="81731"/>
                    <a:pt x="951" y="83042"/>
                    <a:pt x="718" y="84101"/>
                  </a:cubicBezTo>
                  <a:cubicBezTo>
                    <a:pt x="646" y="84459"/>
                    <a:pt x="323" y="84783"/>
                    <a:pt x="251" y="85213"/>
                  </a:cubicBezTo>
                  <a:cubicBezTo>
                    <a:pt x="198" y="85482"/>
                    <a:pt x="431" y="85536"/>
                    <a:pt x="664" y="85698"/>
                  </a:cubicBezTo>
                  <a:cubicBezTo>
                    <a:pt x="969" y="85913"/>
                    <a:pt x="646" y="85949"/>
                    <a:pt x="772" y="86236"/>
                  </a:cubicBezTo>
                  <a:cubicBezTo>
                    <a:pt x="862" y="86452"/>
                    <a:pt x="1221" y="87547"/>
                    <a:pt x="1382" y="87923"/>
                  </a:cubicBezTo>
                  <a:cubicBezTo>
                    <a:pt x="2028" y="89270"/>
                    <a:pt x="2926" y="90472"/>
                    <a:pt x="4021" y="91495"/>
                  </a:cubicBezTo>
                  <a:cubicBezTo>
                    <a:pt x="4667" y="92123"/>
                    <a:pt x="5349" y="92680"/>
                    <a:pt x="6102" y="93164"/>
                  </a:cubicBezTo>
                  <a:cubicBezTo>
                    <a:pt x="6785" y="93613"/>
                    <a:pt x="8131" y="94187"/>
                    <a:pt x="8472" y="94887"/>
                  </a:cubicBezTo>
                  <a:cubicBezTo>
                    <a:pt x="9319" y="94307"/>
                    <a:pt x="10221" y="93506"/>
                    <a:pt x="11358" y="93506"/>
                  </a:cubicBezTo>
                  <a:cubicBezTo>
                    <a:pt x="11522" y="93506"/>
                    <a:pt x="11690" y="93523"/>
                    <a:pt x="11864" y="93559"/>
                  </a:cubicBezTo>
                  <a:cubicBezTo>
                    <a:pt x="12620" y="93728"/>
                    <a:pt x="13110" y="93847"/>
                    <a:pt x="13559" y="93847"/>
                  </a:cubicBezTo>
                  <a:cubicBezTo>
                    <a:pt x="14111" y="93847"/>
                    <a:pt x="14602" y="93667"/>
                    <a:pt x="15453" y="93182"/>
                  </a:cubicBezTo>
                  <a:cubicBezTo>
                    <a:pt x="16124" y="92803"/>
                    <a:pt x="16978" y="92431"/>
                    <a:pt x="17758" y="92431"/>
                  </a:cubicBezTo>
                  <a:cubicBezTo>
                    <a:pt x="18272" y="92431"/>
                    <a:pt x="18755" y="92593"/>
                    <a:pt x="19133" y="93021"/>
                  </a:cubicBezTo>
                  <a:cubicBezTo>
                    <a:pt x="19671" y="93595"/>
                    <a:pt x="20066" y="94295"/>
                    <a:pt x="20928" y="94313"/>
                  </a:cubicBezTo>
                  <a:cubicBezTo>
                    <a:pt x="20941" y="94314"/>
                    <a:pt x="20954" y="94314"/>
                    <a:pt x="20968" y="94314"/>
                  </a:cubicBezTo>
                  <a:cubicBezTo>
                    <a:pt x="21427" y="94314"/>
                    <a:pt x="21856" y="93930"/>
                    <a:pt x="22261" y="93930"/>
                  </a:cubicBezTo>
                  <a:cubicBezTo>
                    <a:pt x="22475" y="93930"/>
                    <a:pt x="22683" y="94037"/>
                    <a:pt x="22884" y="94367"/>
                  </a:cubicBezTo>
                  <a:cubicBezTo>
                    <a:pt x="22878" y="94367"/>
                    <a:pt x="22872" y="94366"/>
                    <a:pt x="22866" y="94366"/>
                  </a:cubicBezTo>
                  <a:cubicBezTo>
                    <a:pt x="22355" y="94366"/>
                    <a:pt x="21295" y="95089"/>
                    <a:pt x="22022" y="95479"/>
                  </a:cubicBezTo>
                  <a:cubicBezTo>
                    <a:pt x="22212" y="95584"/>
                    <a:pt x="22384" y="95631"/>
                    <a:pt x="22532" y="95631"/>
                  </a:cubicBezTo>
                  <a:cubicBezTo>
                    <a:pt x="23044" y="95631"/>
                    <a:pt x="23272" y="95071"/>
                    <a:pt x="22938" y="94403"/>
                  </a:cubicBezTo>
                  <a:lnTo>
                    <a:pt x="22938" y="94403"/>
                  </a:lnTo>
                  <a:cubicBezTo>
                    <a:pt x="24733" y="95659"/>
                    <a:pt x="21448" y="98333"/>
                    <a:pt x="22381" y="99356"/>
                  </a:cubicBezTo>
                  <a:cubicBezTo>
                    <a:pt x="23584" y="100684"/>
                    <a:pt x="24840" y="101959"/>
                    <a:pt x="25540" y="103430"/>
                  </a:cubicBezTo>
                  <a:cubicBezTo>
                    <a:pt x="26061" y="104525"/>
                    <a:pt x="27263" y="107846"/>
                    <a:pt x="26222" y="108976"/>
                  </a:cubicBezTo>
                  <a:cubicBezTo>
                    <a:pt x="25163" y="110125"/>
                    <a:pt x="25091" y="110376"/>
                    <a:pt x="24948" y="111938"/>
                  </a:cubicBezTo>
                  <a:cubicBezTo>
                    <a:pt x="24876" y="112835"/>
                    <a:pt x="24643" y="113912"/>
                    <a:pt x="24984" y="114809"/>
                  </a:cubicBezTo>
                  <a:cubicBezTo>
                    <a:pt x="25325" y="115761"/>
                    <a:pt x="26258" y="116694"/>
                    <a:pt x="26814" y="117537"/>
                  </a:cubicBezTo>
                  <a:cubicBezTo>
                    <a:pt x="27084" y="117932"/>
                    <a:pt x="26438" y="119458"/>
                    <a:pt x="26707" y="120158"/>
                  </a:cubicBezTo>
                  <a:cubicBezTo>
                    <a:pt x="27155" y="121289"/>
                    <a:pt x="27640" y="122401"/>
                    <a:pt x="28053" y="123550"/>
                  </a:cubicBezTo>
                  <a:cubicBezTo>
                    <a:pt x="28358" y="124358"/>
                    <a:pt x="28502" y="125542"/>
                    <a:pt x="29130" y="126152"/>
                  </a:cubicBezTo>
                  <a:cubicBezTo>
                    <a:pt x="29291" y="126296"/>
                    <a:pt x="30207" y="126978"/>
                    <a:pt x="30045" y="127158"/>
                  </a:cubicBezTo>
                  <a:cubicBezTo>
                    <a:pt x="29902" y="127337"/>
                    <a:pt x="29148" y="127983"/>
                    <a:pt x="29237" y="128234"/>
                  </a:cubicBezTo>
                  <a:cubicBezTo>
                    <a:pt x="29622" y="129071"/>
                    <a:pt x="30131" y="130374"/>
                    <a:pt x="31273" y="130374"/>
                  </a:cubicBezTo>
                  <a:cubicBezTo>
                    <a:pt x="31357" y="130374"/>
                    <a:pt x="31444" y="130367"/>
                    <a:pt x="31535" y="130352"/>
                  </a:cubicBezTo>
                  <a:cubicBezTo>
                    <a:pt x="31966" y="130298"/>
                    <a:pt x="32307" y="129509"/>
                    <a:pt x="32719" y="129365"/>
                  </a:cubicBezTo>
                  <a:cubicBezTo>
                    <a:pt x="32857" y="129311"/>
                    <a:pt x="33036" y="129293"/>
                    <a:pt x="33231" y="129293"/>
                  </a:cubicBezTo>
                  <a:cubicBezTo>
                    <a:pt x="33621" y="129293"/>
                    <a:pt x="34071" y="129365"/>
                    <a:pt x="34371" y="129365"/>
                  </a:cubicBezTo>
                  <a:cubicBezTo>
                    <a:pt x="35699" y="129365"/>
                    <a:pt x="36309" y="129060"/>
                    <a:pt x="37583" y="128827"/>
                  </a:cubicBezTo>
                  <a:cubicBezTo>
                    <a:pt x="38229" y="128719"/>
                    <a:pt x="39181" y="127337"/>
                    <a:pt x="39629" y="126888"/>
                  </a:cubicBezTo>
                  <a:lnTo>
                    <a:pt x="42627" y="123909"/>
                  </a:lnTo>
                  <a:cubicBezTo>
                    <a:pt x="43093" y="123460"/>
                    <a:pt x="42393" y="122060"/>
                    <a:pt x="42663" y="121576"/>
                  </a:cubicBezTo>
                  <a:cubicBezTo>
                    <a:pt x="42842" y="121235"/>
                    <a:pt x="43829" y="120876"/>
                    <a:pt x="44152" y="120678"/>
                  </a:cubicBezTo>
                  <a:cubicBezTo>
                    <a:pt x="44834" y="120283"/>
                    <a:pt x="44745" y="120032"/>
                    <a:pt x="44888" y="119243"/>
                  </a:cubicBezTo>
                  <a:cubicBezTo>
                    <a:pt x="45086" y="118166"/>
                    <a:pt x="45032" y="117071"/>
                    <a:pt x="45032" y="115976"/>
                  </a:cubicBezTo>
                  <a:cubicBezTo>
                    <a:pt x="45032" y="115204"/>
                    <a:pt x="47024" y="114074"/>
                    <a:pt x="47616" y="113607"/>
                  </a:cubicBezTo>
                  <a:cubicBezTo>
                    <a:pt x="47885" y="113374"/>
                    <a:pt x="48370" y="113445"/>
                    <a:pt x="48532" y="113284"/>
                  </a:cubicBezTo>
                  <a:lnTo>
                    <a:pt x="49878" y="111992"/>
                  </a:lnTo>
                  <a:cubicBezTo>
                    <a:pt x="50793" y="111112"/>
                    <a:pt x="50380" y="110179"/>
                    <a:pt x="50273" y="108922"/>
                  </a:cubicBezTo>
                  <a:cubicBezTo>
                    <a:pt x="50129" y="106948"/>
                    <a:pt x="48908" y="105602"/>
                    <a:pt x="48855" y="103574"/>
                  </a:cubicBezTo>
                  <a:cubicBezTo>
                    <a:pt x="48801" y="101959"/>
                    <a:pt x="50219" y="100290"/>
                    <a:pt x="51134" y="99338"/>
                  </a:cubicBezTo>
                  <a:cubicBezTo>
                    <a:pt x="52947" y="97364"/>
                    <a:pt x="54777" y="95390"/>
                    <a:pt x="56608" y="93433"/>
                  </a:cubicBezTo>
                  <a:cubicBezTo>
                    <a:pt x="57847" y="92123"/>
                    <a:pt x="58995" y="90328"/>
                    <a:pt x="59085" y="88444"/>
                  </a:cubicBezTo>
                  <a:cubicBezTo>
                    <a:pt x="59134" y="87348"/>
                    <a:pt x="58798" y="87005"/>
                    <a:pt x="58272" y="87005"/>
                  </a:cubicBezTo>
                  <a:cubicBezTo>
                    <a:pt x="57652" y="87005"/>
                    <a:pt x="56769" y="87480"/>
                    <a:pt x="55944" y="87762"/>
                  </a:cubicBezTo>
                  <a:cubicBezTo>
                    <a:pt x="55174" y="88030"/>
                    <a:pt x="54291" y="88348"/>
                    <a:pt x="53572" y="88348"/>
                  </a:cubicBezTo>
                  <a:cubicBezTo>
                    <a:pt x="52748" y="88348"/>
                    <a:pt x="52138" y="87931"/>
                    <a:pt x="52157" y="86541"/>
                  </a:cubicBezTo>
                  <a:lnTo>
                    <a:pt x="52157" y="86541"/>
                  </a:lnTo>
                  <a:cubicBezTo>
                    <a:pt x="52249" y="86671"/>
                    <a:pt x="52424" y="86727"/>
                    <a:pt x="52660" y="86727"/>
                  </a:cubicBezTo>
                  <a:cubicBezTo>
                    <a:pt x="53989" y="86727"/>
                    <a:pt x="57220" y="84947"/>
                    <a:pt x="57936" y="84657"/>
                  </a:cubicBezTo>
                  <a:cubicBezTo>
                    <a:pt x="58457" y="84442"/>
                    <a:pt x="59767" y="84190"/>
                    <a:pt x="60144" y="83759"/>
                  </a:cubicBezTo>
                  <a:cubicBezTo>
                    <a:pt x="60539" y="83293"/>
                    <a:pt x="59785" y="82880"/>
                    <a:pt x="60628" y="82862"/>
                  </a:cubicBezTo>
                  <a:cubicBezTo>
                    <a:pt x="60648" y="82861"/>
                    <a:pt x="60669" y="82860"/>
                    <a:pt x="60691" y="82860"/>
                  </a:cubicBezTo>
                  <a:cubicBezTo>
                    <a:pt x="60841" y="82860"/>
                    <a:pt x="61059" y="82882"/>
                    <a:pt x="61269" y="82882"/>
                  </a:cubicBezTo>
                  <a:cubicBezTo>
                    <a:pt x="61527" y="82882"/>
                    <a:pt x="61774" y="82849"/>
                    <a:pt x="61867" y="82701"/>
                  </a:cubicBezTo>
                  <a:cubicBezTo>
                    <a:pt x="62800" y="81319"/>
                    <a:pt x="65151" y="79021"/>
                    <a:pt x="65151" y="77316"/>
                  </a:cubicBezTo>
                  <a:cubicBezTo>
                    <a:pt x="65151" y="76383"/>
                    <a:pt x="63608" y="76006"/>
                    <a:pt x="62836" y="75593"/>
                  </a:cubicBezTo>
                  <a:cubicBezTo>
                    <a:pt x="61885" y="75091"/>
                    <a:pt x="62028" y="74445"/>
                    <a:pt x="62208" y="73493"/>
                  </a:cubicBezTo>
                  <a:lnTo>
                    <a:pt x="62208" y="73493"/>
                  </a:lnTo>
                  <a:cubicBezTo>
                    <a:pt x="61328" y="73745"/>
                    <a:pt x="60952" y="73745"/>
                    <a:pt x="60449" y="74480"/>
                  </a:cubicBezTo>
                  <a:cubicBezTo>
                    <a:pt x="59749" y="75557"/>
                    <a:pt x="59552" y="75450"/>
                    <a:pt x="58259" y="75503"/>
                  </a:cubicBezTo>
                  <a:cubicBezTo>
                    <a:pt x="58349" y="74714"/>
                    <a:pt x="58690" y="74032"/>
                    <a:pt x="58008" y="73547"/>
                  </a:cubicBezTo>
                  <a:cubicBezTo>
                    <a:pt x="57883" y="73454"/>
                    <a:pt x="57773" y="73414"/>
                    <a:pt x="57676" y="73414"/>
                  </a:cubicBezTo>
                  <a:cubicBezTo>
                    <a:pt x="57136" y="73414"/>
                    <a:pt x="57013" y="74666"/>
                    <a:pt x="56967" y="75001"/>
                  </a:cubicBezTo>
                  <a:cubicBezTo>
                    <a:pt x="56267" y="74014"/>
                    <a:pt x="55567" y="73045"/>
                    <a:pt x="54867" y="72057"/>
                  </a:cubicBezTo>
                  <a:cubicBezTo>
                    <a:pt x="54482" y="71533"/>
                    <a:pt x="54404" y="70206"/>
                    <a:pt x="55298" y="70206"/>
                  </a:cubicBezTo>
                  <a:cubicBezTo>
                    <a:pt x="55322" y="70206"/>
                    <a:pt x="55345" y="70207"/>
                    <a:pt x="55370" y="70209"/>
                  </a:cubicBezTo>
                  <a:cubicBezTo>
                    <a:pt x="56859" y="70334"/>
                    <a:pt x="55944" y="71501"/>
                    <a:pt x="56824" y="72022"/>
                  </a:cubicBezTo>
                  <a:cubicBezTo>
                    <a:pt x="57972" y="72704"/>
                    <a:pt x="59013" y="73655"/>
                    <a:pt x="60359" y="73655"/>
                  </a:cubicBezTo>
                  <a:cubicBezTo>
                    <a:pt x="61170" y="73655"/>
                    <a:pt x="61514" y="73091"/>
                    <a:pt x="61845" y="73091"/>
                  </a:cubicBezTo>
                  <a:cubicBezTo>
                    <a:pt x="62049" y="73091"/>
                    <a:pt x="62248" y="73305"/>
                    <a:pt x="62549" y="73996"/>
                  </a:cubicBezTo>
                  <a:cubicBezTo>
                    <a:pt x="62746" y="74445"/>
                    <a:pt x="65564" y="74570"/>
                    <a:pt x="66121" y="74588"/>
                  </a:cubicBezTo>
                  <a:cubicBezTo>
                    <a:pt x="66165" y="74590"/>
                    <a:pt x="66211" y="74591"/>
                    <a:pt x="66258" y="74591"/>
                  </a:cubicBezTo>
                  <a:cubicBezTo>
                    <a:pt x="67140" y="74591"/>
                    <a:pt x="68291" y="74283"/>
                    <a:pt x="69297" y="74283"/>
                  </a:cubicBezTo>
                  <a:cubicBezTo>
                    <a:pt x="70500" y="74283"/>
                    <a:pt x="71325" y="75432"/>
                    <a:pt x="72223" y="76203"/>
                  </a:cubicBezTo>
                  <a:cubicBezTo>
                    <a:pt x="72528" y="76024"/>
                    <a:pt x="73049" y="76042"/>
                    <a:pt x="73497" y="76024"/>
                  </a:cubicBezTo>
                  <a:lnTo>
                    <a:pt x="73497" y="76024"/>
                  </a:lnTo>
                  <a:cubicBezTo>
                    <a:pt x="73390" y="76455"/>
                    <a:pt x="72941" y="76544"/>
                    <a:pt x="72510" y="76778"/>
                  </a:cubicBezTo>
                  <a:cubicBezTo>
                    <a:pt x="72941" y="77603"/>
                    <a:pt x="73031" y="78106"/>
                    <a:pt x="73928" y="78393"/>
                  </a:cubicBezTo>
                  <a:cubicBezTo>
                    <a:pt x="74130" y="78461"/>
                    <a:pt x="74309" y="78492"/>
                    <a:pt x="74469" y="78492"/>
                  </a:cubicBezTo>
                  <a:cubicBezTo>
                    <a:pt x="75118" y="78492"/>
                    <a:pt x="75449" y="77972"/>
                    <a:pt x="75723" y="77209"/>
                  </a:cubicBezTo>
                  <a:cubicBezTo>
                    <a:pt x="75770" y="77077"/>
                    <a:pt x="75823" y="77022"/>
                    <a:pt x="75875" y="77022"/>
                  </a:cubicBezTo>
                  <a:cubicBezTo>
                    <a:pt x="76103" y="77022"/>
                    <a:pt x="76326" y="78063"/>
                    <a:pt x="76064" y="78501"/>
                  </a:cubicBezTo>
                  <a:cubicBezTo>
                    <a:pt x="75741" y="79057"/>
                    <a:pt x="75723" y="79721"/>
                    <a:pt x="76010" y="80296"/>
                  </a:cubicBezTo>
                  <a:lnTo>
                    <a:pt x="80982" y="90598"/>
                  </a:lnTo>
                  <a:cubicBezTo>
                    <a:pt x="82776" y="89718"/>
                    <a:pt x="82740" y="89431"/>
                    <a:pt x="83279" y="87493"/>
                  </a:cubicBezTo>
                  <a:cubicBezTo>
                    <a:pt x="83638" y="86182"/>
                    <a:pt x="83494" y="84836"/>
                    <a:pt x="83476" y="83490"/>
                  </a:cubicBezTo>
                  <a:cubicBezTo>
                    <a:pt x="83476" y="82503"/>
                    <a:pt x="84930" y="81498"/>
                    <a:pt x="85576" y="80798"/>
                  </a:cubicBezTo>
                  <a:cubicBezTo>
                    <a:pt x="86294" y="80044"/>
                    <a:pt x="88233" y="78662"/>
                    <a:pt x="88233" y="77550"/>
                  </a:cubicBezTo>
                  <a:cubicBezTo>
                    <a:pt x="88233" y="76861"/>
                    <a:pt x="88416" y="76662"/>
                    <a:pt x="88708" y="76662"/>
                  </a:cubicBezTo>
                  <a:cubicBezTo>
                    <a:pt x="89109" y="76662"/>
                    <a:pt x="89714" y="77038"/>
                    <a:pt x="90327" y="77038"/>
                  </a:cubicBezTo>
                  <a:cubicBezTo>
                    <a:pt x="90443" y="77038"/>
                    <a:pt x="90559" y="77025"/>
                    <a:pt x="90673" y="76993"/>
                  </a:cubicBezTo>
                  <a:cubicBezTo>
                    <a:pt x="91025" y="76891"/>
                    <a:pt x="91262" y="76467"/>
                    <a:pt x="91420" y="76467"/>
                  </a:cubicBezTo>
                  <a:cubicBezTo>
                    <a:pt x="91513" y="76467"/>
                    <a:pt x="91578" y="76611"/>
                    <a:pt x="91625" y="77047"/>
                  </a:cubicBezTo>
                  <a:cubicBezTo>
                    <a:pt x="91696" y="77621"/>
                    <a:pt x="91607" y="77532"/>
                    <a:pt x="91948" y="77855"/>
                  </a:cubicBezTo>
                  <a:cubicBezTo>
                    <a:pt x="92899" y="78752"/>
                    <a:pt x="94227" y="79614"/>
                    <a:pt x="94425" y="81013"/>
                  </a:cubicBezTo>
                  <a:cubicBezTo>
                    <a:pt x="94546" y="81900"/>
                    <a:pt x="94857" y="82273"/>
                    <a:pt x="95234" y="82273"/>
                  </a:cubicBezTo>
                  <a:cubicBezTo>
                    <a:pt x="95634" y="82273"/>
                    <a:pt x="96109" y="81851"/>
                    <a:pt x="96507" y="81175"/>
                  </a:cubicBezTo>
                  <a:cubicBezTo>
                    <a:pt x="96883" y="81893"/>
                    <a:pt x="97135" y="82342"/>
                    <a:pt x="97189" y="83131"/>
                  </a:cubicBezTo>
                  <a:cubicBezTo>
                    <a:pt x="97207" y="83401"/>
                    <a:pt x="97117" y="84047"/>
                    <a:pt x="97260" y="84280"/>
                  </a:cubicBezTo>
                  <a:cubicBezTo>
                    <a:pt x="97350" y="84442"/>
                    <a:pt x="97799" y="84280"/>
                    <a:pt x="97924" y="84531"/>
                  </a:cubicBezTo>
                  <a:cubicBezTo>
                    <a:pt x="98050" y="84783"/>
                    <a:pt x="98409" y="85124"/>
                    <a:pt x="98230" y="85393"/>
                  </a:cubicBezTo>
                  <a:cubicBezTo>
                    <a:pt x="98104" y="85554"/>
                    <a:pt x="97637" y="86003"/>
                    <a:pt x="97763" y="86200"/>
                  </a:cubicBezTo>
                  <a:cubicBezTo>
                    <a:pt x="98158" y="86847"/>
                    <a:pt x="98750" y="87403"/>
                    <a:pt x="98589" y="88157"/>
                  </a:cubicBezTo>
                  <a:cubicBezTo>
                    <a:pt x="98355" y="89090"/>
                    <a:pt x="98014" y="88946"/>
                    <a:pt x="98373" y="89952"/>
                  </a:cubicBezTo>
                  <a:cubicBezTo>
                    <a:pt x="98553" y="90454"/>
                    <a:pt x="99253" y="90634"/>
                    <a:pt x="99558" y="91046"/>
                  </a:cubicBezTo>
                  <a:cubicBezTo>
                    <a:pt x="100455" y="92213"/>
                    <a:pt x="99791" y="93936"/>
                    <a:pt x="100760" y="94923"/>
                  </a:cubicBezTo>
                  <a:lnTo>
                    <a:pt x="96542" y="91262"/>
                  </a:lnTo>
                  <a:lnTo>
                    <a:pt x="96542" y="91262"/>
                  </a:lnTo>
                  <a:cubicBezTo>
                    <a:pt x="96327" y="93057"/>
                    <a:pt x="97458" y="94223"/>
                    <a:pt x="98355" y="95749"/>
                  </a:cubicBezTo>
                  <a:cubicBezTo>
                    <a:pt x="98642" y="96233"/>
                    <a:pt x="99019" y="95874"/>
                    <a:pt x="99271" y="96287"/>
                  </a:cubicBezTo>
                  <a:lnTo>
                    <a:pt x="100778" y="98818"/>
                  </a:lnTo>
                  <a:lnTo>
                    <a:pt x="102555" y="101779"/>
                  </a:lnTo>
                  <a:cubicBezTo>
                    <a:pt x="102770" y="102120"/>
                    <a:pt x="103093" y="103036"/>
                    <a:pt x="103434" y="103233"/>
                  </a:cubicBezTo>
                  <a:cubicBezTo>
                    <a:pt x="103574" y="103322"/>
                    <a:pt x="104503" y="103411"/>
                    <a:pt x="105055" y="103411"/>
                  </a:cubicBezTo>
                  <a:cubicBezTo>
                    <a:pt x="105283" y="103411"/>
                    <a:pt x="105447" y="103395"/>
                    <a:pt x="105463" y="103359"/>
                  </a:cubicBezTo>
                  <a:lnTo>
                    <a:pt x="106396" y="100595"/>
                  </a:lnTo>
                  <a:cubicBezTo>
                    <a:pt x="105211" y="99841"/>
                    <a:pt x="104978" y="99787"/>
                    <a:pt x="104709" y="98423"/>
                  </a:cubicBezTo>
                  <a:cubicBezTo>
                    <a:pt x="104583" y="97741"/>
                    <a:pt x="102896" y="96772"/>
                    <a:pt x="102376" y="96305"/>
                  </a:cubicBezTo>
                  <a:lnTo>
                    <a:pt x="102376" y="96305"/>
                  </a:lnTo>
                  <a:cubicBezTo>
                    <a:pt x="102950" y="96700"/>
                    <a:pt x="103614" y="96915"/>
                    <a:pt x="104314" y="96951"/>
                  </a:cubicBezTo>
                  <a:cubicBezTo>
                    <a:pt x="104116" y="95121"/>
                    <a:pt x="103237" y="92590"/>
                    <a:pt x="102250" y="91369"/>
                  </a:cubicBezTo>
                  <a:cubicBezTo>
                    <a:pt x="101532" y="90472"/>
                    <a:pt x="100760" y="89952"/>
                    <a:pt x="100204" y="88928"/>
                  </a:cubicBezTo>
                  <a:cubicBezTo>
                    <a:pt x="99612" y="87852"/>
                    <a:pt x="99917" y="86559"/>
                    <a:pt x="99953" y="85339"/>
                  </a:cubicBezTo>
                  <a:cubicBezTo>
                    <a:pt x="99953" y="85141"/>
                    <a:pt x="99863" y="84513"/>
                    <a:pt x="100132" y="84388"/>
                  </a:cubicBezTo>
                  <a:cubicBezTo>
                    <a:pt x="100186" y="84359"/>
                    <a:pt x="100230" y="84346"/>
                    <a:pt x="100265" y="84346"/>
                  </a:cubicBezTo>
                  <a:cubicBezTo>
                    <a:pt x="100535" y="84346"/>
                    <a:pt x="100316" y="85102"/>
                    <a:pt x="100491" y="85213"/>
                  </a:cubicBezTo>
                  <a:cubicBezTo>
                    <a:pt x="101496" y="85931"/>
                    <a:pt x="102429" y="86757"/>
                    <a:pt x="103255" y="87690"/>
                  </a:cubicBezTo>
                  <a:cubicBezTo>
                    <a:pt x="103758" y="88224"/>
                    <a:pt x="103678" y="89368"/>
                    <a:pt x="104492" y="89368"/>
                  </a:cubicBezTo>
                  <a:cubicBezTo>
                    <a:pt x="104636" y="89368"/>
                    <a:pt x="104807" y="89332"/>
                    <a:pt x="105014" y="89252"/>
                  </a:cubicBezTo>
                  <a:cubicBezTo>
                    <a:pt x="105355" y="89126"/>
                    <a:pt x="105804" y="88229"/>
                    <a:pt x="106019" y="87923"/>
                  </a:cubicBezTo>
                  <a:cubicBezTo>
                    <a:pt x="106342" y="87475"/>
                    <a:pt x="106952" y="87708"/>
                    <a:pt x="107311" y="87367"/>
                  </a:cubicBezTo>
                  <a:cubicBezTo>
                    <a:pt x="108891" y="85949"/>
                    <a:pt x="107634" y="82611"/>
                    <a:pt x="106504" y="81408"/>
                  </a:cubicBezTo>
                  <a:cubicBezTo>
                    <a:pt x="105122" y="79955"/>
                    <a:pt x="102752" y="78160"/>
                    <a:pt x="104996" y="76221"/>
                  </a:cubicBezTo>
                  <a:cubicBezTo>
                    <a:pt x="105352" y="75950"/>
                    <a:pt x="105772" y="75807"/>
                    <a:pt x="106195" y="75807"/>
                  </a:cubicBezTo>
                  <a:cubicBezTo>
                    <a:pt x="106220" y="75807"/>
                    <a:pt x="106245" y="75808"/>
                    <a:pt x="106270" y="75809"/>
                  </a:cubicBezTo>
                  <a:cubicBezTo>
                    <a:pt x="106845" y="75862"/>
                    <a:pt x="106522" y="76616"/>
                    <a:pt x="107042" y="76706"/>
                  </a:cubicBezTo>
                  <a:cubicBezTo>
                    <a:pt x="107155" y="76722"/>
                    <a:pt x="107251" y="76730"/>
                    <a:pt x="107333" y="76730"/>
                  </a:cubicBezTo>
                  <a:cubicBezTo>
                    <a:pt x="107801" y="76730"/>
                    <a:pt x="107842" y="76471"/>
                    <a:pt x="108209" y="75952"/>
                  </a:cubicBezTo>
                  <a:cubicBezTo>
                    <a:pt x="108532" y="75503"/>
                    <a:pt x="109034" y="75414"/>
                    <a:pt x="109555" y="75216"/>
                  </a:cubicBezTo>
                  <a:cubicBezTo>
                    <a:pt x="110632" y="74821"/>
                    <a:pt x="111314" y="74660"/>
                    <a:pt x="112032" y="73798"/>
                  </a:cubicBezTo>
                  <a:cubicBezTo>
                    <a:pt x="112642" y="73080"/>
                    <a:pt x="114006" y="71968"/>
                    <a:pt x="114275" y="71070"/>
                  </a:cubicBezTo>
                  <a:cubicBezTo>
                    <a:pt x="114580" y="70047"/>
                    <a:pt x="115065" y="68952"/>
                    <a:pt x="115208" y="67911"/>
                  </a:cubicBezTo>
                  <a:cubicBezTo>
                    <a:pt x="115352" y="66745"/>
                    <a:pt x="115478" y="65524"/>
                    <a:pt x="114167" y="65435"/>
                  </a:cubicBezTo>
                  <a:cubicBezTo>
                    <a:pt x="116106" y="64232"/>
                    <a:pt x="112516" y="61540"/>
                    <a:pt x="111798" y="60840"/>
                  </a:cubicBezTo>
                  <a:cubicBezTo>
                    <a:pt x="111134" y="60176"/>
                    <a:pt x="111547" y="59243"/>
                    <a:pt x="112049" y="58632"/>
                  </a:cubicBezTo>
                  <a:cubicBezTo>
                    <a:pt x="112839" y="57663"/>
                    <a:pt x="113234" y="58076"/>
                    <a:pt x="113396" y="56640"/>
                  </a:cubicBezTo>
                  <a:cubicBezTo>
                    <a:pt x="113061" y="56640"/>
                    <a:pt x="112215" y="56513"/>
                    <a:pt x="111577" y="56513"/>
                  </a:cubicBezTo>
                  <a:cubicBezTo>
                    <a:pt x="111258" y="56513"/>
                    <a:pt x="110991" y="56544"/>
                    <a:pt x="110865" y="56640"/>
                  </a:cubicBezTo>
                  <a:cubicBezTo>
                    <a:pt x="110466" y="56962"/>
                    <a:pt x="110501" y="57784"/>
                    <a:pt x="110141" y="57784"/>
                  </a:cubicBezTo>
                  <a:cubicBezTo>
                    <a:pt x="110000" y="57784"/>
                    <a:pt x="109797" y="57657"/>
                    <a:pt x="109483" y="57322"/>
                  </a:cubicBezTo>
                  <a:cubicBezTo>
                    <a:pt x="108514" y="56299"/>
                    <a:pt x="108765" y="56227"/>
                    <a:pt x="109250" y="54917"/>
                  </a:cubicBezTo>
                  <a:cubicBezTo>
                    <a:pt x="109468" y="54341"/>
                    <a:pt x="110051" y="53588"/>
                    <a:pt x="110707" y="53588"/>
                  </a:cubicBezTo>
                  <a:cubicBezTo>
                    <a:pt x="110806" y="53588"/>
                    <a:pt x="110907" y="53605"/>
                    <a:pt x="111009" y="53643"/>
                  </a:cubicBezTo>
                  <a:cubicBezTo>
                    <a:pt x="110965" y="54217"/>
                    <a:pt x="110888" y="55860"/>
                    <a:pt x="111483" y="55860"/>
                  </a:cubicBezTo>
                  <a:cubicBezTo>
                    <a:pt x="111632" y="55860"/>
                    <a:pt x="111823" y="55757"/>
                    <a:pt x="112067" y="55509"/>
                  </a:cubicBezTo>
                  <a:cubicBezTo>
                    <a:pt x="112390" y="55187"/>
                    <a:pt x="112841" y="54479"/>
                    <a:pt x="113390" y="54479"/>
                  </a:cubicBezTo>
                  <a:cubicBezTo>
                    <a:pt x="113421" y="54479"/>
                    <a:pt x="113453" y="54482"/>
                    <a:pt x="113485" y="54486"/>
                  </a:cubicBezTo>
                  <a:cubicBezTo>
                    <a:pt x="114275" y="54612"/>
                    <a:pt x="114060" y="55743"/>
                    <a:pt x="114114" y="56389"/>
                  </a:cubicBezTo>
                  <a:cubicBezTo>
                    <a:pt x="114136" y="56678"/>
                    <a:pt x="114285" y="56745"/>
                    <a:pt x="114485" y="56745"/>
                  </a:cubicBezTo>
                  <a:cubicBezTo>
                    <a:pt x="114657" y="56745"/>
                    <a:pt x="114867" y="56695"/>
                    <a:pt x="115069" y="56695"/>
                  </a:cubicBezTo>
                  <a:cubicBezTo>
                    <a:pt x="115187" y="56695"/>
                    <a:pt x="115303" y="56712"/>
                    <a:pt x="115406" y="56766"/>
                  </a:cubicBezTo>
                  <a:cubicBezTo>
                    <a:pt x="116447" y="57304"/>
                    <a:pt x="115460" y="56927"/>
                    <a:pt x="115585" y="57448"/>
                  </a:cubicBezTo>
                  <a:cubicBezTo>
                    <a:pt x="115746" y="58020"/>
                    <a:pt x="116638" y="60589"/>
                    <a:pt x="117106" y="60589"/>
                  </a:cubicBezTo>
                  <a:cubicBezTo>
                    <a:pt x="117108" y="60589"/>
                    <a:pt x="117109" y="60589"/>
                    <a:pt x="117111" y="60589"/>
                  </a:cubicBezTo>
                  <a:cubicBezTo>
                    <a:pt x="118206" y="60535"/>
                    <a:pt x="119300" y="59638"/>
                    <a:pt x="119031" y="58381"/>
                  </a:cubicBezTo>
                  <a:cubicBezTo>
                    <a:pt x="118924" y="57861"/>
                    <a:pt x="118942" y="57107"/>
                    <a:pt x="118511" y="56748"/>
                  </a:cubicBezTo>
                  <a:cubicBezTo>
                    <a:pt x="117972" y="56299"/>
                    <a:pt x="117201" y="55886"/>
                    <a:pt x="116770" y="55330"/>
                  </a:cubicBezTo>
                  <a:cubicBezTo>
                    <a:pt x="116357" y="54827"/>
                    <a:pt x="116339" y="54917"/>
                    <a:pt x="116357" y="54199"/>
                  </a:cubicBezTo>
                  <a:cubicBezTo>
                    <a:pt x="116375" y="53463"/>
                    <a:pt x="117344" y="53158"/>
                    <a:pt x="117380" y="52584"/>
                  </a:cubicBezTo>
                  <a:cubicBezTo>
                    <a:pt x="117380" y="52404"/>
                    <a:pt x="117039" y="51992"/>
                    <a:pt x="116967" y="51848"/>
                  </a:cubicBezTo>
                  <a:cubicBezTo>
                    <a:pt x="116824" y="51597"/>
                    <a:pt x="117129" y="51507"/>
                    <a:pt x="117183" y="51256"/>
                  </a:cubicBezTo>
                  <a:cubicBezTo>
                    <a:pt x="117272" y="50699"/>
                    <a:pt x="117434" y="50161"/>
                    <a:pt x="117667" y="49658"/>
                  </a:cubicBezTo>
                  <a:cubicBezTo>
                    <a:pt x="118048" y="50050"/>
                    <a:pt x="118391" y="50213"/>
                    <a:pt x="118698" y="50213"/>
                  </a:cubicBezTo>
                  <a:cubicBezTo>
                    <a:pt x="119966" y="50213"/>
                    <a:pt x="120630" y="47435"/>
                    <a:pt x="120934" y="46553"/>
                  </a:cubicBezTo>
                  <a:cubicBezTo>
                    <a:pt x="121544" y="44759"/>
                    <a:pt x="121347" y="42749"/>
                    <a:pt x="121400" y="40864"/>
                  </a:cubicBezTo>
                  <a:cubicBezTo>
                    <a:pt x="121436" y="39733"/>
                    <a:pt x="120306" y="37274"/>
                    <a:pt x="119606" y="36413"/>
                  </a:cubicBezTo>
                  <a:lnTo>
                    <a:pt x="117452" y="33793"/>
                  </a:lnTo>
                  <a:cubicBezTo>
                    <a:pt x="117322" y="33641"/>
                    <a:pt x="117108" y="33571"/>
                    <a:pt x="116880" y="33571"/>
                  </a:cubicBezTo>
                  <a:cubicBezTo>
                    <a:pt x="116348" y="33571"/>
                    <a:pt x="115738" y="33949"/>
                    <a:pt x="115926" y="34564"/>
                  </a:cubicBezTo>
                  <a:lnTo>
                    <a:pt x="113862" y="33757"/>
                  </a:lnTo>
                  <a:cubicBezTo>
                    <a:pt x="114975" y="31352"/>
                    <a:pt x="115208" y="28982"/>
                    <a:pt x="115585" y="26362"/>
                  </a:cubicBezTo>
                  <a:cubicBezTo>
                    <a:pt x="115657" y="25860"/>
                    <a:pt x="118403" y="25357"/>
                    <a:pt x="118942" y="25195"/>
                  </a:cubicBezTo>
                  <a:cubicBezTo>
                    <a:pt x="119444" y="25052"/>
                    <a:pt x="119965" y="24585"/>
                    <a:pt x="120395" y="24298"/>
                  </a:cubicBezTo>
                  <a:cubicBezTo>
                    <a:pt x="120645" y="24148"/>
                    <a:pt x="120944" y="24115"/>
                    <a:pt x="121256" y="24115"/>
                  </a:cubicBezTo>
                  <a:cubicBezTo>
                    <a:pt x="121505" y="24115"/>
                    <a:pt x="121763" y="24137"/>
                    <a:pt x="122011" y="24137"/>
                  </a:cubicBezTo>
                  <a:cubicBezTo>
                    <a:pt x="121508" y="24657"/>
                    <a:pt x="122064" y="25106"/>
                    <a:pt x="122388" y="25644"/>
                  </a:cubicBezTo>
                  <a:cubicBezTo>
                    <a:pt x="123331" y="24650"/>
                    <a:pt x="123674" y="23893"/>
                    <a:pt x="124929" y="23893"/>
                  </a:cubicBezTo>
                  <a:cubicBezTo>
                    <a:pt x="125011" y="23893"/>
                    <a:pt x="125097" y="23897"/>
                    <a:pt x="125187" y="23903"/>
                  </a:cubicBezTo>
                  <a:cubicBezTo>
                    <a:pt x="124972" y="22467"/>
                    <a:pt x="125026" y="22521"/>
                    <a:pt x="123608" y="22216"/>
                  </a:cubicBezTo>
                  <a:cubicBezTo>
                    <a:pt x="124075" y="20475"/>
                    <a:pt x="124218" y="19147"/>
                    <a:pt x="125528" y="17909"/>
                  </a:cubicBezTo>
                  <a:cubicBezTo>
                    <a:pt x="125708" y="18519"/>
                    <a:pt x="125708" y="19452"/>
                    <a:pt x="126354" y="19632"/>
                  </a:cubicBezTo>
                  <a:cubicBezTo>
                    <a:pt x="126718" y="19738"/>
                    <a:pt x="126956" y="19797"/>
                    <a:pt x="127132" y="19797"/>
                  </a:cubicBezTo>
                  <a:cubicBezTo>
                    <a:pt x="127517" y="19797"/>
                    <a:pt x="127597" y="19510"/>
                    <a:pt x="128041" y="18806"/>
                  </a:cubicBezTo>
                  <a:cubicBezTo>
                    <a:pt x="128633" y="17873"/>
                    <a:pt x="128472" y="17855"/>
                    <a:pt x="127969" y="16850"/>
                  </a:cubicBezTo>
                  <a:cubicBezTo>
                    <a:pt x="127544" y="16014"/>
                    <a:pt x="128340" y="15950"/>
                    <a:pt x="128910" y="15950"/>
                  </a:cubicBezTo>
                  <a:cubicBezTo>
                    <a:pt x="129014" y="15950"/>
                    <a:pt x="129110" y="15952"/>
                    <a:pt x="129190" y="15952"/>
                  </a:cubicBezTo>
                  <a:cubicBezTo>
                    <a:pt x="128705" y="16652"/>
                    <a:pt x="128992" y="17693"/>
                    <a:pt x="129046" y="18465"/>
                  </a:cubicBezTo>
                  <a:cubicBezTo>
                    <a:pt x="129082" y="19344"/>
                    <a:pt x="128903" y="19739"/>
                    <a:pt x="128580" y="20583"/>
                  </a:cubicBezTo>
                  <a:cubicBezTo>
                    <a:pt x="128113" y="21732"/>
                    <a:pt x="127646" y="22898"/>
                    <a:pt x="127180" y="24065"/>
                  </a:cubicBezTo>
                  <a:cubicBezTo>
                    <a:pt x="126785" y="25034"/>
                    <a:pt x="126946" y="25231"/>
                    <a:pt x="127036" y="26290"/>
                  </a:cubicBezTo>
                  <a:cubicBezTo>
                    <a:pt x="127072" y="26865"/>
                    <a:pt x="126677" y="28031"/>
                    <a:pt x="127018" y="28498"/>
                  </a:cubicBezTo>
                  <a:lnTo>
                    <a:pt x="128795" y="31100"/>
                  </a:lnTo>
                  <a:cubicBezTo>
                    <a:pt x="129890" y="32698"/>
                    <a:pt x="130590" y="34546"/>
                    <a:pt x="132474" y="35085"/>
                  </a:cubicBezTo>
                  <a:cubicBezTo>
                    <a:pt x="132492" y="33828"/>
                    <a:pt x="132510" y="32554"/>
                    <a:pt x="132528" y="31298"/>
                  </a:cubicBezTo>
                  <a:cubicBezTo>
                    <a:pt x="132528" y="30939"/>
                    <a:pt x="132385" y="30167"/>
                    <a:pt x="132546" y="29826"/>
                  </a:cubicBezTo>
                  <a:cubicBezTo>
                    <a:pt x="132761" y="29359"/>
                    <a:pt x="133569" y="29323"/>
                    <a:pt x="133318" y="28767"/>
                  </a:cubicBezTo>
                  <a:cubicBezTo>
                    <a:pt x="133156" y="28408"/>
                    <a:pt x="132438" y="27385"/>
                    <a:pt x="132510" y="27008"/>
                  </a:cubicBezTo>
                  <a:cubicBezTo>
                    <a:pt x="132600" y="26577"/>
                    <a:pt x="133497" y="26416"/>
                    <a:pt x="133156" y="25949"/>
                  </a:cubicBezTo>
                  <a:cubicBezTo>
                    <a:pt x="132626" y="25259"/>
                    <a:pt x="131967" y="23691"/>
                    <a:pt x="130985" y="23691"/>
                  </a:cubicBezTo>
                  <a:cubicBezTo>
                    <a:pt x="130870" y="23691"/>
                    <a:pt x="130750" y="23713"/>
                    <a:pt x="130626" y="23760"/>
                  </a:cubicBezTo>
                  <a:lnTo>
                    <a:pt x="130446" y="21534"/>
                  </a:lnTo>
                  <a:cubicBezTo>
                    <a:pt x="130356" y="20421"/>
                    <a:pt x="130213" y="20493"/>
                    <a:pt x="131326" y="20188"/>
                  </a:cubicBezTo>
                  <a:lnTo>
                    <a:pt x="132600" y="19865"/>
                  </a:lnTo>
                  <a:cubicBezTo>
                    <a:pt x="132905" y="19775"/>
                    <a:pt x="132636" y="18968"/>
                    <a:pt x="132815" y="18770"/>
                  </a:cubicBezTo>
                  <a:cubicBezTo>
                    <a:pt x="133001" y="18574"/>
                    <a:pt x="133192" y="18498"/>
                    <a:pt x="133381" y="18498"/>
                  </a:cubicBezTo>
                  <a:cubicBezTo>
                    <a:pt x="133868" y="18498"/>
                    <a:pt x="134341" y="19006"/>
                    <a:pt x="134664" y="19291"/>
                  </a:cubicBezTo>
                  <a:cubicBezTo>
                    <a:pt x="135292" y="16781"/>
                    <a:pt x="135750" y="12747"/>
                    <a:pt x="138916" y="12747"/>
                  </a:cubicBezTo>
                  <a:cubicBezTo>
                    <a:pt x="139010" y="12747"/>
                    <a:pt x="139106" y="12750"/>
                    <a:pt x="139205" y="12758"/>
                  </a:cubicBezTo>
                  <a:cubicBezTo>
                    <a:pt x="139205" y="11196"/>
                    <a:pt x="139348" y="11232"/>
                    <a:pt x="137805" y="10945"/>
                  </a:cubicBezTo>
                  <a:cubicBezTo>
                    <a:pt x="136925" y="10783"/>
                    <a:pt x="136136" y="9778"/>
                    <a:pt x="135454" y="9204"/>
                  </a:cubicBezTo>
                  <a:cubicBezTo>
                    <a:pt x="136010" y="8558"/>
                    <a:pt x="136566" y="8306"/>
                    <a:pt x="136225" y="7499"/>
                  </a:cubicBezTo>
                  <a:cubicBezTo>
                    <a:pt x="135920" y="6835"/>
                    <a:pt x="135167" y="5973"/>
                    <a:pt x="136028" y="5489"/>
                  </a:cubicBezTo>
                  <a:lnTo>
                    <a:pt x="136028" y="5489"/>
                  </a:lnTo>
                  <a:cubicBezTo>
                    <a:pt x="137464" y="7409"/>
                    <a:pt x="139582" y="7481"/>
                    <a:pt x="141843" y="7678"/>
                  </a:cubicBezTo>
                  <a:cubicBezTo>
                    <a:pt x="141845" y="7678"/>
                    <a:pt x="141846" y="7679"/>
                    <a:pt x="141848" y="7679"/>
                  </a:cubicBezTo>
                  <a:cubicBezTo>
                    <a:pt x="142044" y="7679"/>
                    <a:pt x="142238" y="6636"/>
                    <a:pt x="142292" y="6440"/>
                  </a:cubicBezTo>
                  <a:cubicBezTo>
                    <a:pt x="142364" y="6153"/>
                    <a:pt x="141502" y="5525"/>
                    <a:pt x="141305" y="5309"/>
                  </a:cubicBezTo>
                  <a:cubicBezTo>
                    <a:pt x="140802" y="4789"/>
                    <a:pt x="142184" y="3514"/>
                    <a:pt x="142561" y="2976"/>
                  </a:cubicBezTo>
                  <a:lnTo>
                    <a:pt x="139510" y="1899"/>
                  </a:lnTo>
                  <a:cubicBezTo>
                    <a:pt x="139337" y="1837"/>
                    <a:pt x="139196" y="1809"/>
                    <a:pt x="139077" y="1809"/>
                  </a:cubicBezTo>
                  <a:cubicBezTo>
                    <a:pt x="138503" y="1809"/>
                    <a:pt x="138464" y="2469"/>
                    <a:pt x="138092" y="3227"/>
                  </a:cubicBezTo>
                  <a:cubicBezTo>
                    <a:pt x="137033" y="1845"/>
                    <a:pt x="136190" y="1720"/>
                    <a:pt x="134502" y="1127"/>
                  </a:cubicBezTo>
                  <a:cubicBezTo>
                    <a:pt x="133456" y="773"/>
                    <a:pt x="132121" y="0"/>
                    <a:pt x="13095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0" name="Google Shape;1050;p81"/>
            <p:cNvSpPr/>
            <p:nvPr/>
          </p:nvSpPr>
          <p:spPr>
            <a:xfrm>
              <a:off x="3736625" y="2084150"/>
              <a:ext cx="25" cy="25"/>
            </a:xfrm>
            <a:custGeom>
              <a:rect b="b" l="l" r="r" t="t"/>
              <a:pathLst>
                <a:path extrusionOk="0" h="1" w="1">
                  <a:moveTo>
                    <a:pt x="1" y="1"/>
                  </a:move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1" name="Google Shape;1051;p81"/>
            <p:cNvSpPr/>
            <p:nvPr/>
          </p:nvSpPr>
          <p:spPr>
            <a:xfrm>
              <a:off x="6147050" y="3328375"/>
              <a:ext cx="169625" cy="201475"/>
            </a:xfrm>
            <a:custGeom>
              <a:rect b="b" l="l" r="r" t="t"/>
              <a:pathLst>
                <a:path extrusionOk="0" h="8059" w="6785">
                  <a:moveTo>
                    <a:pt x="5917" y="0"/>
                  </a:moveTo>
                  <a:cubicBezTo>
                    <a:pt x="5643" y="0"/>
                    <a:pt x="5409" y="294"/>
                    <a:pt x="4828" y="773"/>
                  </a:cubicBezTo>
                  <a:cubicBezTo>
                    <a:pt x="4709" y="870"/>
                    <a:pt x="4583" y="909"/>
                    <a:pt x="4452" y="909"/>
                  </a:cubicBezTo>
                  <a:cubicBezTo>
                    <a:pt x="3952" y="909"/>
                    <a:pt x="3392" y="338"/>
                    <a:pt x="2979" y="253"/>
                  </a:cubicBezTo>
                  <a:cubicBezTo>
                    <a:pt x="2871" y="232"/>
                    <a:pt x="2769" y="222"/>
                    <a:pt x="2671" y="222"/>
                  </a:cubicBezTo>
                  <a:cubicBezTo>
                    <a:pt x="1148" y="222"/>
                    <a:pt x="862" y="2608"/>
                    <a:pt x="592" y="3788"/>
                  </a:cubicBezTo>
                  <a:cubicBezTo>
                    <a:pt x="485" y="4219"/>
                    <a:pt x="0" y="5242"/>
                    <a:pt x="233" y="5547"/>
                  </a:cubicBezTo>
                  <a:cubicBezTo>
                    <a:pt x="1005" y="6552"/>
                    <a:pt x="323" y="6588"/>
                    <a:pt x="323" y="7701"/>
                  </a:cubicBezTo>
                  <a:cubicBezTo>
                    <a:pt x="323" y="7937"/>
                    <a:pt x="725" y="8059"/>
                    <a:pt x="1113" y="8059"/>
                  </a:cubicBezTo>
                  <a:cubicBezTo>
                    <a:pt x="1464" y="8059"/>
                    <a:pt x="1805" y="7959"/>
                    <a:pt x="1831" y="7755"/>
                  </a:cubicBezTo>
                  <a:lnTo>
                    <a:pt x="2154" y="4955"/>
                  </a:lnTo>
                  <a:cubicBezTo>
                    <a:pt x="2270" y="5500"/>
                    <a:pt x="2340" y="7993"/>
                    <a:pt x="3316" y="7993"/>
                  </a:cubicBezTo>
                  <a:cubicBezTo>
                    <a:pt x="3401" y="7993"/>
                    <a:pt x="3491" y="7974"/>
                    <a:pt x="3590" y="7934"/>
                  </a:cubicBezTo>
                  <a:cubicBezTo>
                    <a:pt x="4882" y="7414"/>
                    <a:pt x="3769" y="4722"/>
                    <a:pt x="3392" y="4022"/>
                  </a:cubicBezTo>
                  <a:cubicBezTo>
                    <a:pt x="3195" y="3663"/>
                    <a:pt x="4326" y="3088"/>
                    <a:pt x="4631" y="2873"/>
                  </a:cubicBezTo>
                  <a:cubicBezTo>
                    <a:pt x="4792" y="2747"/>
                    <a:pt x="4344" y="2281"/>
                    <a:pt x="4236" y="2137"/>
                  </a:cubicBezTo>
                  <a:cubicBezTo>
                    <a:pt x="4197" y="2086"/>
                    <a:pt x="4150" y="2065"/>
                    <a:pt x="4099" y="2065"/>
                  </a:cubicBezTo>
                  <a:cubicBezTo>
                    <a:pt x="3935" y="2065"/>
                    <a:pt x="3722" y="2275"/>
                    <a:pt x="3572" y="2370"/>
                  </a:cubicBezTo>
                  <a:cubicBezTo>
                    <a:pt x="3192" y="2617"/>
                    <a:pt x="2866" y="2717"/>
                    <a:pt x="2626" y="2717"/>
                  </a:cubicBezTo>
                  <a:cubicBezTo>
                    <a:pt x="1992" y="2717"/>
                    <a:pt x="1950" y="2020"/>
                    <a:pt x="3069" y="1473"/>
                  </a:cubicBezTo>
                  <a:cubicBezTo>
                    <a:pt x="3804" y="1700"/>
                    <a:pt x="4297" y="1830"/>
                    <a:pt x="4705" y="1830"/>
                  </a:cubicBezTo>
                  <a:cubicBezTo>
                    <a:pt x="5393" y="1830"/>
                    <a:pt x="5838" y="1459"/>
                    <a:pt x="6784" y="558"/>
                  </a:cubicBezTo>
                  <a:cubicBezTo>
                    <a:pt x="6358" y="170"/>
                    <a:pt x="6126" y="0"/>
                    <a:pt x="591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2" name="Google Shape;1052;p81"/>
            <p:cNvSpPr/>
            <p:nvPr/>
          </p:nvSpPr>
          <p:spPr>
            <a:xfrm>
              <a:off x="6320700" y="3305950"/>
              <a:ext cx="61025" cy="85950"/>
            </a:xfrm>
            <a:custGeom>
              <a:rect b="b" l="l" r="r" t="t"/>
              <a:pathLst>
                <a:path extrusionOk="0" h="3438" w="2441">
                  <a:moveTo>
                    <a:pt x="915" y="1"/>
                  </a:moveTo>
                  <a:cubicBezTo>
                    <a:pt x="736" y="468"/>
                    <a:pt x="0" y="1580"/>
                    <a:pt x="90" y="2065"/>
                  </a:cubicBezTo>
                  <a:cubicBezTo>
                    <a:pt x="192" y="2591"/>
                    <a:pt x="967" y="3438"/>
                    <a:pt x="1552" y="3438"/>
                  </a:cubicBezTo>
                  <a:cubicBezTo>
                    <a:pt x="1586" y="3438"/>
                    <a:pt x="1619" y="3435"/>
                    <a:pt x="1651" y="3429"/>
                  </a:cubicBezTo>
                  <a:cubicBezTo>
                    <a:pt x="2154" y="2406"/>
                    <a:pt x="2441" y="2406"/>
                    <a:pt x="1849" y="1544"/>
                  </a:cubicBezTo>
                  <a:cubicBezTo>
                    <a:pt x="1741" y="1365"/>
                    <a:pt x="1382" y="1491"/>
                    <a:pt x="1310" y="1239"/>
                  </a:cubicBezTo>
                  <a:cubicBezTo>
                    <a:pt x="1167" y="827"/>
                    <a:pt x="1041" y="414"/>
                    <a:pt x="91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3" name="Google Shape;1053;p81"/>
            <p:cNvSpPr/>
            <p:nvPr/>
          </p:nvSpPr>
          <p:spPr>
            <a:xfrm>
              <a:off x="6338175" y="3432175"/>
              <a:ext cx="83950" cy="36400"/>
            </a:xfrm>
            <a:custGeom>
              <a:rect b="b" l="l" r="r" t="t"/>
              <a:pathLst>
                <a:path extrusionOk="0" h="1456" w="3358">
                  <a:moveTo>
                    <a:pt x="1836" y="1"/>
                  </a:moveTo>
                  <a:cubicBezTo>
                    <a:pt x="1606" y="1"/>
                    <a:pt x="1334" y="43"/>
                    <a:pt x="988" y="121"/>
                  </a:cubicBezTo>
                  <a:cubicBezTo>
                    <a:pt x="683" y="175"/>
                    <a:pt x="1" y="534"/>
                    <a:pt x="198" y="875"/>
                  </a:cubicBezTo>
                  <a:cubicBezTo>
                    <a:pt x="445" y="1302"/>
                    <a:pt x="566" y="1453"/>
                    <a:pt x="756" y="1453"/>
                  </a:cubicBezTo>
                  <a:cubicBezTo>
                    <a:pt x="925" y="1453"/>
                    <a:pt x="1148" y="1332"/>
                    <a:pt x="1562" y="1180"/>
                  </a:cubicBezTo>
                  <a:cubicBezTo>
                    <a:pt x="1695" y="1080"/>
                    <a:pt x="1813" y="1042"/>
                    <a:pt x="1920" y="1042"/>
                  </a:cubicBezTo>
                  <a:cubicBezTo>
                    <a:pt x="2273" y="1042"/>
                    <a:pt x="2515" y="1456"/>
                    <a:pt x="2822" y="1456"/>
                  </a:cubicBezTo>
                  <a:cubicBezTo>
                    <a:pt x="2976" y="1456"/>
                    <a:pt x="3147" y="1351"/>
                    <a:pt x="3357" y="1036"/>
                  </a:cubicBezTo>
                  <a:cubicBezTo>
                    <a:pt x="2756" y="304"/>
                    <a:pt x="2450" y="1"/>
                    <a:pt x="183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4" name="Google Shape;1054;p81"/>
            <p:cNvSpPr/>
            <p:nvPr/>
          </p:nvSpPr>
          <p:spPr>
            <a:xfrm>
              <a:off x="5851800" y="3528950"/>
              <a:ext cx="223025" cy="87050"/>
            </a:xfrm>
            <a:custGeom>
              <a:rect b="b" l="l" r="r" t="t"/>
              <a:pathLst>
                <a:path extrusionOk="0" h="3482" w="8921">
                  <a:moveTo>
                    <a:pt x="1301" y="0"/>
                  </a:moveTo>
                  <a:cubicBezTo>
                    <a:pt x="1041" y="0"/>
                    <a:pt x="854" y="103"/>
                    <a:pt x="431" y="396"/>
                  </a:cubicBezTo>
                  <a:cubicBezTo>
                    <a:pt x="0" y="683"/>
                    <a:pt x="0" y="1311"/>
                    <a:pt x="575" y="1437"/>
                  </a:cubicBezTo>
                  <a:cubicBezTo>
                    <a:pt x="1849" y="1724"/>
                    <a:pt x="3105" y="1993"/>
                    <a:pt x="4380" y="2227"/>
                  </a:cubicBezTo>
                  <a:cubicBezTo>
                    <a:pt x="4691" y="2782"/>
                    <a:pt x="5114" y="2808"/>
                    <a:pt x="5548" y="2808"/>
                  </a:cubicBezTo>
                  <a:cubicBezTo>
                    <a:pt x="5593" y="2808"/>
                    <a:pt x="5639" y="2808"/>
                    <a:pt x="5685" y="2808"/>
                  </a:cubicBezTo>
                  <a:cubicBezTo>
                    <a:pt x="6005" y="2808"/>
                    <a:pt x="6325" y="2822"/>
                    <a:pt x="6605" y="3052"/>
                  </a:cubicBezTo>
                  <a:cubicBezTo>
                    <a:pt x="6961" y="3355"/>
                    <a:pt x="7251" y="3481"/>
                    <a:pt x="7518" y="3481"/>
                  </a:cubicBezTo>
                  <a:cubicBezTo>
                    <a:pt x="7980" y="3481"/>
                    <a:pt x="8375" y="3104"/>
                    <a:pt x="8921" y="2604"/>
                  </a:cubicBezTo>
                  <a:cubicBezTo>
                    <a:pt x="7951" y="2155"/>
                    <a:pt x="7036" y="1257"/>
                    <a:pt x="6031" y="1024"/>
                  </a:cubicBezTo>
                  <a:cubicBezTo>
                    <a:pt x="4685" y="701"/>
                    <a:pt x="3339" y="396"/>
                    <a:pt x="1993" y="109"/>
                  </a:cubicBezTo>
                  <a:cubicBezTo>
                    <a:pt x="1673" y="45"/>
                    <a:pt x="1471" y="0"/>
                    <a:pt x="130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5" name="Google Shape;1055;p81"/>
            <p:cNvSpPr/>
            <p:nvPr/>
          </p:nvSpPr>
          <p:spPr>
            <a:xfrm>
              <a:off x="6073000" y="3584175"/>
              <a:ext cx="89775" cy="39500"/>
            </a:xfrm>
            <a:custGeom>
              <a:rect b="b" l="l" r="r" t="t"/>
              <a:pathLst>
                <a:path extrusionOk="0" h="1580" w="3591">
                  <a:moveTo>
                    <a:pt x="2617" y="0"/>
                  </a:moveTo>
                  <a:cubicBezTo>
                    <a:pt x="2361" y="0"/>
                    <a:pt x="2076" y="71"/>
                    <a:pt x="1867" y="71"/>
                  </a:cubicBezTo>
                  <a:cubicBezTo>
                    <a:pt x="1957" y="359"/>
                    <a:pt x="1939" y="682"/>
                    <a:pt x="2047" y="951"/>
                  </a:cubicBezTo>
                  <a:cubicBezTo>
                    <a:pt x="1509" y="620"/>
                    <a:pt x="1253" y="454"/>
                    <a:pt x="984" y="454"/>
                  </a:cubicBezTo>
                  <a:cubicBezTo>
                    <a:pt x="741" y="454"/>
                    <a:pt x="486" y="589"/>
                    <a:pt x="1" y="861"/>
                  </a:cubicBezTo>
                  <a:cubicBezTo>
                    <a:pt x="198" y="1112"/>
                    <a:pt x="414" y="1346"/>
                    <a:pt x="647" y="1579"/>
                  </a:cubicBezTo>
                  <a:lnTo>
                    <a:pt x="1993" y="1077"/>
                  </a:lnTo>
                  <a:cubicBezTo>
                    <a:pt x="2032" y="1060"/>
                    <a:pt x="2074" y="1053"/>
                    <a:pt x="2118" y="1053"/>
                  </a:cubicBezTo>
                  <a:cubicBezTo>
                    <a:pt x="2373" y="1053"/>
                    <a:pt x="2685" y="1291"/>
                    <a:pt x="2906" y="1291"/>
                  </a:cubicBezTo>
                  <a:cubicBezTo>
                    <a:pt x="2939" y="1291"/>
                    <a:pt x="2970" y="1286"/>
                    <a:pt x="2998" y="1274"/>
                  </a:cubicBezTo>
                  <a:cubicBezTo>
                    <a:pt x="3590" y="987"/>
                    <a:pt x="3357" y="574"/>
                    <a:pt x="3124" y="215"/>
                  </a:cubicBezTo>
                  <a:cubicBezTo>
                    <a:pt x="3011" y="47"/>
                    <a:pt x="2824" y="0"/>
                    <a:pt x="261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6" name="Google Shape;1056;p81"/>
            <p:cNvSpPr/>
            <p:nvPr/>
          </p:nvSpPr>
          <p:spPr>
            <a:xfrm>
              <a:off x="6133575" y="3626025"/>
              <a:ext cx="55675" cy="27700"/>
            </a:xfrm>
            <a:custGeom>
              <a:rect b="b" l="l" r="r" t="t"/>
              <a:pathLst>
                <a:path extrusionOk="0" h="1108" w="2227">
                  <a:moveTo>
                    <a:pt x="980" y="0"/>
                  </a:moveTo>
                  <a:cubicBezTo>
                    <a:pt x="747" y="0"/>
                    <a:pt x="443" y="49"/>
                    <a:pt x="1" y="120"/>
                  </a:cubicBezTo>
                  <a:cubicBezTo>
                    <a:pt x="880" y="874"/>
                    <a:pt x="1078" y="1108"/>
                    <a:pt x="2226" y="1108"/>
                  </a:cubicBezTo>
                  <a:cubicBezTo>
                    <a:pt x="1664" y="258"/>
                    <a:pt x="1511" y="0"/>
                    <a:pt x="98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7" name="Google Shape;1057;p81"/>
            <p:cNvSpPr/>
            <p:nvPr/>
          </p:nvSpPr>
          <p:spPr>
            <a:xfrm>
              <a:off x="6160050" y="3593075"/>
              <a:ext cx="80800" cy="27075"/>
            </a:xfrm>
            <a:custGeom>
              <a:rect b="b" l="l" r="r" t="t"/>
              <a:pathLst>
                <a:path extrusionOk="0" h="1083" w="3232">
                  <a:moveTo>
                    <a:pt x="1453" y="0"/>
                  </a:moveTo>
                  <a:cubicBezTo>
                    <a:pt x="791" y="0"/>
                    <a:pt x="220" y="228"/>
                    <a:pt x="1" y="954"/>
                  </a:cubicBezTo>
                  <a:cubicBezTo>
                    <a:pt x="507" y="1035"/>
                    <a:pt x="882" y="1083"/>
                    <a:pt x="1203" y="1083"/>
                  </a:cubicBezTo>
                  <a:cubicBezTo>
                    <a:pt x="1872" y="1083"/>
                    <a:pt x="2310" y="877"/>
                    <a:pt x="3231" y="344"/>
                  </a:cubicBezTo>
                  <a:cubicBezTo>
                    <a:pt x="2686" y="176"/>
                    <a:pt x="2034" y="0"/>
                    <a:pt x="145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8" name="Google Shape;1058;p81"/>
            <p:cNvSpPr/>
            <p:nvPr/>
          </p:nvSpPr>
          <p:spPr>
            <a:xfrm>
              <a:off x="6236225" y="3602700"/>
              <a:ext cx="93025" cy="52300"/>
            </a:xfrm>
            <a:custGeom>
              <a:rect b="b" l="l" r="r" t="t"/>
              <a:pathLst>
                <a:path extrusionOk="0" h="2092" w="3721">
                  <a:moveTo>
                    <a:pt x="2320" y="1"/>
                  </a:moveTo>
                  <a:cubicBezTo>
                    <a:pt x="2002" y="1"/>
                    <a:pt x="1662" y="131"/>
                    <a:pt x="1315" y="425"/>
                  </a:cubicBezTo>
                  <a:cubicBezTo>
                    <a:pt x="1136" y="569"/>
                    <a:pt x="41" y="1269"/>
                    <a:pt x="23" y="1484"/>
                  </a:cubicBezTo>
                  <a:cubicBezTo>
                    <a:pt x="1" y="1939"/>
                    <a:pt x="273" y="2092"/>
                    <a:pt x="594" y="2092"/>
                  </a:cubicBezTo>
                  <a:cubicBezTo>
                    <a:pt x="793" y="2092"/>
                    <a:pt x="1011" y="2033"/>
                    <a:pt x="1189" y="1951"/>
                  </a:cubicBezTo>
                  <a:cubicBezTo>
                    <a:pt x="2051" y="1161"/>
                    <a:pt x="2553" y="1161"/>
                    <a:pt x="3720" y="1000"/>
                  </a:cubicBezTo>
                  <a:cubicBezTo>
                    <a:pt x="3366" y="395"/>
                    <a:pt x="2875" y="1"/>
                    <a:pt x="232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59" name="Google Shape;1059;p81"/>
            <p:cNvSpPr/>
            <p:nvPr/>
          </p:nvSpPr>
          <p:spPr>
            <a:xfrm>
              <a:off x="6790025" y="3454025"/>
              <a:ext cx="107725" cy="114375"/>
            </a:xfrm>
            <a:custGeom>
              <a:rect b="b" l="l" r="r" t="t"/>
              <a:pathLst>
                <a:path extrusionOk="0" h="4575" w="4309">
                  <a:moveTo>
                    <a:pt x="2190" y="1"/>
                  </a:moveTo>
                  <a:lnTo>
                    <a:pt x="2190" y="1"/>
                  </a:lnTo>
                  <a:cubicBezTo>
                    <a:pt x="1131" y="844"/>
                    <a:pt x="2477" y="1437"/>
                    <a:pt x="3142" y="2029"/>
                  </a:cubicBezTo>
                  <a:cubicBezTo>
                    <a:pt x="3013" y="1976"/>
                    <a:pt x="2910" y="1954"/>
                    <a:pt x="2827" y="1954"/>
                  </a:cubicBezTo>
                  <a:cubicBezTo>
                    <a:pt x="2339" y="1954"/>
                    <a:pt x="2512" y="2740"/>
                    <a:pt x="2083" y="3016"/>
                  </a:cubicBezTo>
                  <a:cubicBezTo>
                    <a:pt x="1365" y="3483"/>
                    <a:pt x="1" y="2962"/>
                    <a:pt x="108" y="3985"/>
                  </a:cubicBezTo>
                  <a:cubicBezTo>
                    <a:pt x="159" y="4433"/>
                    <a:pt x="579" y="4575"/>
                    <a:pt x="1066" y="4575"/>
                  </a:cubicBezTo>
                  <a:cubicBezTo>
                    <a:pt x="1440" y="4575"/>
                    <a:pt x="1853" y="4491"/>
                    <a:pt x="2172" y="4398"/>
                  </a:cubicBezTo>
                  <a:cubicBezTo>
                    <a:pt x="3249" y="4057"/>
                    <a:pt x="3429" y="3590"/>
                    <a:pt x="3375" y="2621"/>
                  </a:cubicBezTo>
                  <a:lnTo>
                    <a:pt x="3375" y="2621"/>
                  </a:lnTo>
                  <a:cubicBezTo>
                    <a:pt x="3420" y="2891"/>
                    <a:pt x="3570" y="3006"/>
                    <a:pt x="3782" y="3006"/>
                  </a:cubicBezTo>
                  <a:cubicBezTo>
                    <a:pt x="3908" y="3006"/>
                    <a:pt x="4057" y="2964"/>
                    <a:pt x="4218" y="2890"/>
                  </a:cubicBezTo>
                  <a:cubicBezTo>
                    <a:pt x="4308" y="1383"/>
                    <a:pt x="3303" y="970"/>
                    <a:pt x="219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0" name="Google Shape;1060;p81"/>
            <p:cNvSpPr/>
            <p:nvPr/>
          </p:nvSpPr>
          <p:spPr>
            <a:xfrm>
              <a:off x="6906250" y="3535000"/>
              <a:ext cx="57100" cy="55900"/>
            </a:xfrm>
            <a:custGeom>
              <a:rect b="b" l="l" r="r" t="t"/>
              <a:pathLst>
                <a:path extrusionOk="0" h="2236" w="2284">
                  <a:moveTo>
                    <a:pt x="429" y="1"/>
                  </a:moveTo>
                  <a:cubicBezTo>
                    <a:pt x="287" y="1"/>
                    <a:pt x="142" y="37"/>
                    <a:pt x="0" y="118"/>
                  </a:cubicBezTo>
                  <a:cubicBezTo>
                    <a:pt x="341" y="1087"/>
                    <a:pt x="557" y="1518"/>
                    <a:pt x="1310" y="2236"/>
                  </a:cubicBezTo>
                  <a:cubicBezTo>
                    <a:pt x="2283" y="1749"/>
                    <a:pt x="1418" y="1"/>
                    <a:pt x="42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1" name="Google Shape;1061;p81"/>
            <p:cNvSpPr/>
            <p:nvPr/>
          </p:nvSpPr>
          <p:spPr>
            <a:xfrm>
              <a:off x="6953350" y="3573825"/>
              <a:ext cx="35825" cy="36400"/>
            </a:xfrm>
            <a:custGeom>
              <a:rect b="b" l="l" r="r" t="t"/>
              <a:pathLst>
                <a:path extrusionOk="0" h="1456" w="1433">
                  <a:moveTo>
                    <a:pt x="1" y="1"/>
                  </a:moveTo>
                  <a:cubicBezTo>
                    <a:pt x="19" y="360"/>
                    <a:pt x="37" y="701"/>
                    <a:pt x="72" y="1060"/>
                  </a:cubicBezTo>
                  <a:cubicBezTo>
                    <a:pt x="230" y="1320"/>
                    <a:pt x="624" y="1455"/>
                    <a:pt x="932" y="1455"/>
                  </a:cubicBezTo>
                  <a:cubicBezTo>
                    <a:pt x="1219" y="1455"/>
                    <a:pt x="1432" y="1338"/>
                    <a:pt x="1311" y="1096"/>
                  </a:cubicBezTo>
                  <a:cubicBezTo>
                    <a:pt x="952" y="360"/>
                    <a:pt x="880" y="55"/>
                    <a:pt x="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2" name="Google Shape;1062;p81"/>
            <p:cNvSpPr/>
            <p:nvPr/>
          </p:nvSpPr>
          <p:spPr>
            <a:xfrm>
              <a:off x="6956950" y="3614675"/>
              <a:ext cx="35475" cy="45775"/>
            </a:xfrm>
            <a:custGeom>
              <a:rect b="b" l="l" r="r" t="t"/>
              <a:pathLst>
                <a:path extrusionOk="0" h="1831" w="1419">
                  <a:moveTo>
                    <a:pt x="646" y="0"/>
                  </a:moveTo>
                  <a:cubicBezTo>
                    <a:pt x="413" y="215"/>
                    <a:pt x="198" y="449"/>
                    <a:pt x="0" y="700"/>
                  </a:cubicBezTo>
                  <a:cubicBezTo>
                    <a:pt x="359" y="1346"/>
                    <a:pt x="485" y="1759"/>
                    <a:pt x="1293" y="1831"/>
                  </a:cubicBezTo>
                  <a:cubicBezTo>
                    <a:pt x="1418" y="1095"/>
                    <a:pt x="1005" y="610"/>
                    <a:pt x="64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3" name="Google Shape;1063;p81"/>
            <p:cNvSpPr/>
            <p:nvPr/>
          </p:nvSpPr>
          <p:spPr>
            <a:xfrm>
              <a:off x="6985200" y="3606150"/>
              <a:ext cx="83950" cy="118075"/>
            </a:xfrm>
            <a:custGeom>
              <a:rect b="b" l="l" r="r" t="t"/>
              <a:pathLst>
                <a:path extrusionOk="0" h="4723" w="3358">
                  <a:moveTo>
                    <a:pt x="1" y="0"/>
                  </a:moveTo>
                  <a:lnTo>
                    <a:pt x="1" y="0"/>
                  </a:lnTo>
                  <a:cubicBezTo>
                    <a:pt x="163" y="395"/>
                    <a:pt x="306" y="772"/>
                    <a:pt x="468" y="1167"/>
                  </a:cubicBezTo>
                  <a:lnTo>
                    <a:pt x="1275" y="2118"/>
                  </a:lnTo>
                  <a:cubicBezTo>
                    <a:pt x="1383" y="1903"/>
                    <a:pt x="1616" y="1705"/>
                    <a:pt x="1688" y="1454"/>
                  </a:cubicBezTo>
                  <a:cubicBezTo>
                    <a:pt x="1778" y="2154"/>
                    <a:pt x="2065" y="2800"/>
                    <a:pt x="2514" y="3338"/>
                  </a:cubicBezTo>
                  <a:cubicBezTo>
                    <a:pt x="1539" y="3338"/>
                    <a:pt x="2295" y="4723"/>
                    <a:pt x="3176" y="4723"/>
                  </a:cubicBezTo>
                  <a:cubicBezTo>
                    <a:pt x="3236" y="4723"/>
                    <a:pt x="3297" y="4716"/>
                    <a:pt x="3357" y="4702"/>
                  </a:cubicBezTo>
                  <a:cubicBezTo>
                    <a:pt x="3196" y="4092"/>
                    <a:pt x="3285" y="3356"/>
                    <a:pt x="2532" y="3338"/>
                  </a:cubicBezTo>
                  <a:cubicBezTo>
                    <a:pt x="3178" y="2028"/>
                    <a:pt x="3088" y="2154"/>
                    <a:pt x="1957" y="1221"/>
                  </a:cubicBezTo>
                  <a:cubicBezTo>
                    <a:pt x="1132" y="521"/>
                    <a:pt x="1186" y="269"/>
                    <a:pt x="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4" name="Google Shape;1064;p81"/>
            <p:cNvSpPr/>
            <p:nvPr/>
          </p:nvSpPr>
          <p:spPr>
            <a:xfrm>
              <a:off x="6995075" y="3725675"/>
              <a:ext cx="40650" cy="31525"/>
            </a:xfrm>
            <a:custGeom>
              <a:rect b="b" l="l" r="r" t="t"/>
              <a:pathLst>
                <a:path extrusionOk="0" h="1261" w="1626">
                  <a:moveTo>
                    <a:pt x="951" y="0"/>
                  </a:moveTo>
                  <a:cubicBezTo>
                    <a:pt x="617" y="0"/>
                    <a:pt x="219" y="144"/>
                    <a:pt x="1" y="245"/>
                  </a:cubicBezTo>
                  <a:cubicBezTo>
                    <a:pt x="119" y="402"/>
                    <a:pt x="698" y="1261"/>
                    <a:pt x="1113" y="1261"/>
                  </a:cubicBezTo>
                  <a:cubicBezTo>
                    <a:pt x="1265" y="1261"/>
                    <a:pt x="1395" y="1145"/>
                    <a:pt x="1473" y="837"/>
                  </a:cubicBezTo>
                  <a:cubicBezTo>
                    <a:pt x="1626" y="187"/>
                    <a:pt x="1330" y="0"/>
                    <a:pt x="95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5" name="Google Shape;1065;p81"/>
            <p:cNvSpPr/>
            <p:nvPr/>
          </p:nvSpPr>
          <p:spPr>
            <a:xfrm>
              <a:off x="7126550" y="3817025"/>
              <a:ext cx="55225" cy="68800"/>
            </a:xfrm>
            <a:custGeom>
              <a:rect b="b" l="l" r="r" t="t"/>
              <a:pathLst>
                <a:path extrusionOk="0" h="2752" w="2209">
                  <a:moveTo>
                    <a:pt x="1060" y="1"/>
                  </a:moveTo>
                  <a:cubicBezTo>
                    <a:pt x="683" y="521"/>
                    <a:pt x="1" y="1221"/>
                    <a:pt x="790" y="1742"/>
                  </a:cubicBezTo>
                  <a:cubicBezTo>
                    <a:pt x="1112" y="1956"/>
                    <a:pt x="1193" y="2751"/>
                    <a:pt x="1625" y="2751"/>
                  </a:cubicBezTo>
                  <a:cubicBezTo>
                    <a:pt x="1772" y="2751"/>
                    <a:pt x="1958" y="2660"/>
                    <a:pt x="2208" y="2424"/>
                  </a:cubicBezTo>
                  <a:cubicBezTo>
                    <a:pt x="2067" y="2014"/>
                    <a:pt x="1837" y="1682"/>
                    <a:pt x="1465" y="1682"/>
                  </a:cubicBezTo>
                  <a:cubicBezTo>
                    <a:pt x="1364" y="1682"/>
                    <a:pt x="1253" y="1706"/>
                    <a:pt x="1131" y="1760"/>
                  </a:cubicBezTo>
                  <a:cubicBezTo>
                    <a:pt x="1849" y="1239"/>
                    <a:pt x="1329" y="629"/>
                    <a:pt x="106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6" name="Google Shape;1066;p81"/>
            <p:cNvSpPr/>
            <p:nvPr/>
          </p:nvSpPr>
          <p:spPr>
            <a:xfrm>
              <a:off x="7160200" y="3950300"/>
              <a:ext cx="36375" cy="26525"/>
            </a:xfrm>
            <a:custGeom>
              <a:rect b="b" l="l" r="r" t="t"/>
              <a:pathLst>
                <a:path extrusionOk="0" h="1061" w="1455">
                  <a:moveTo>
                    <a:pt x="396" y="0"/>
                  </a:moveTo>
                  <a:cubicBezTo>
                    <a:pt x="234" y="180"/>
                    <a:pt x="108" y="377"/>
                    <a:pt x="1" y="592"/>
                  </a:cubicBezTo>
                  <a:cubicBezTo>
                    <a:pt x="170" y="948"/>
                    <a:pt x="364" y="1060"/>
                    <a:pt x="587" y="1060"/>
                  </a:cubicBezTo>
                  <a:cubicBezTo>
                    <a:pt x="836" y="1060"/>
                    <a:pt x="1123" y="920"/>
                    <a:pt x="1454" y="826"/>
                  </a:cubicBezTo>
                  <a:lnTo>
                    <a:pt x="396"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7" name="Google Shape;1067;p81"/>
            <p:cNvSpPr/>
            <p:nvPr/>
          </p:nvSpPr>
          <p:spPr>
            <a:xfrm>
              <a:off x="7341025" y="3926500"/>
              <a:ext cx="27400" cy="66000"/>
            </a:xfrm>
            <a:custGeom>
              <a:rect b="b" l="l" r="r" t="t"/>
              <a:pathLst>
                <a:path extrusionOk="0" h="2640" w="1096">
                  <a:moveTo>
                    <a:pt x="1042" y="1"/>
                  </a:moveTo>
                  <a:cubicBezTo>
                    <a:pt x="108" y="1221"/>
                    <a:pt x="1" y="1544"/>
                    <a:pt x="1096" y="2639"/>
                  </a:cubicBezTo>
                  <a:lnTo>
                    <a:pt x="1042"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8" name="Google Shape;1068;p81"/>
            <p:cNvSpPr/>
            <p:nvPr/>
          </p:nvSpPr>
          <p:spPr>
            <a:xfrm>
              <a:off x="6095450" y="3061425"/>
              <a:ext cx="89750" cy="99725"/>
            </a:xfrm>
            <a:custGeom>
              <a:rect b="b" l="l" r="r" t="t"/>
              <a:pathLst>
                <a:path extrusionOk="0" h="3989" w="3590">
                  <a:moveTo>
                    <a:pt x="2369" y="0"/>
                  </a:moveTo>
                  <a:cubicBezTo>
                    <a:pt x="2046" y="521"/>
                    <a:pt x="1956" y="1203"/>
                    <a:pt x="1597" y="1669"/>
                  </a:cubicBezTo>
                  <a:cubicBezTo>
                    <a:pt x="1095" y="2298"/>
                    <a:pt x="0" y="3105"/>
                    <a:pt x="449" y="3985"/>
                  </a:cubicBezTo>
                  <a:cubicBezTo>
                    <a:pt x="488" y="3987"/>
                    <a:pt x="525" y="3989"/>
                    <a:pt x="563" y="3989"/>
                  </a:cubicBezTo>
                  <a:cubicBezTo>
                    <a:pt x="1542" y="3989"/>
                    <a:pt x="1997" y="3098"/>
                    <a:pt x="2603" y="2423"/>
                  </a:cubicBezTo>
                  <a:cubicBezTo>
                    <a:pt x="3590" y="1311"/>
                    <a:pt x="3159" y="1257"/>
                    <a:pt x="236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69" name="Google Shape;1069;p81"/>
            <p:cNvSpPr/>
            <p:nvPr/>
          </p:nvSpPr>
          <p:spPr>
            <a:xfrm>
              <a:off x="6207625" y="3033800"/>
              <a:ext cx="92000" cy="107575"/>
            </a:xfrm>
            <a:custGeom>
              <a:rect b="b" l="l" r="r" t="t"/>
              <a:pathLst>
                <a:path extrusionOk="0" h="4303" w="3680">
                  <a:moveTo>
                    <a:pt x="2563" y="0"/>
                  </a:moveTo>
                  <a:cubicBezTo>
                    <a:pt x="2349" y="0"/>
                    <a:pt x="2090" y="34"/>
                    <a:pt x="1777" y="100"/>
                  </a:cubicBezTo>
                  <a:cubicBezTo>
                    <a:pt x="2082" y="459"/>
                    <a:pt x="2333" y="836"/>
                    <a:pt x="2567" y="1249"/>
                  </a:cubicBezTo>
                  <a:cubicBezTo>
                    <a:pt x="2262" y="1159"/>
                    <a:pt x="1903" y="1231"/>
                    <a:pt x="1597" y="1159"/>
                  </a:cubicBezTo>
                  <a:lnTo>
                    <a:pt x="1597" y="1159"/>
                  </a:lnTo>
                  <a:cubicBezTo>
                    <a:pt x="1580" y="1823"/>
                    <a:pt x="1400" y="2595"/>
                    <a:pt x="1777" y="3151"/>
                  </a:cubicBezTo>
                  <a:cubicBezTo>
                    <a:pt x="1292" y="2703"/>
                    <a:pt x="1472" y="1716"/>
                    <a:pt x="1436" y="1051"/>
                  </a:cubicBezTo>
                  <a:lnTo>
                    <a:pt x="36" y="513"/>
                  </a:lnTo>
                  <a:cubicBezTo>
                    <a:pt x="36" y="1016"/>
                    <a:pt x="18" y="1536"/>
                    <a:pt x="0" y="2039"/>
                  </a:cubicBezTo>
                  <a:cubicBezTo>
                    <a:pt x="0" y="2595"/>
                    <a:pt x="503" y="2631"/>
                    <a:pt x="592" y="3115"/>
                  </a:cubicBezTo>
                  <a:cubicBezTo>
                    <a:pt x="703" y="3713"/>
                    <a:pt x="1100" y="4303"/>
                    <a:pt x="1451" y="4303"/>
                  </a:cubicBezTo>
                  <a:cubicBezTo>
                    <a:pt x="1670" y="4303"/>
                    <a:pt x="1871" y="4074"/>
                    <a:pt x="1974" y="3474"/>
                  </a:cubicBezTo>
                  <a:lnTo>
                    <a:pt x="2064" y="3618"/>
                  </a:lnTo>
                  <a:cubicBezTo>
                    <a:pt x="2656" y="2936"/>
                    <a:pt x="3015" y="2667"/>
                    <a:pt x="2746" y="1716"/>
                  </a:cubicBezTo>
                  <a:lnTo>
                    <a:pt x="2746" y="1716"/>
                  </a:lnTo>
                  <a:cubicBezTo>
                    <a:pt x="2868" y="1886"/>
                    <a:pt x="3080" y="1966"/>
                    <a:pt x="3322" y="1966"/>
                  </a:cubicBezTo>
                  <a:cubicBezTo>
                    <a:pt x="3437" y="1966"/>
                    <a:pt x="3558" y="1948"/>
                    <a:pt x="3679" y="1913"/>
                  </a:cubicBezTo>
                  <a:cubicBezTo>
                    <a:pt x="3592" y="641"/>
                    <a:pt x="3504" y="0"/>
                    <a:pt x="256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0" name="Google Shape;1070;p81"/>
            <p:cNvSpPr/>
            <p:nvPr/>
          </p:nvSpPr>
          <p:spPr>
            <a:xfrm>
              <a:off x="6208525" y="3097325"/>
              <a:ext cx="125200" cy="127425"/>
            </a:xfrm>
            <a:custGeom>
              <a:rect b="b" l="l" r="r" t="t"/>
              <a:pathLst>
                <a:path extrusionOk="0" h="5097" w="5008">
                  <a:moveTo>
                    <a:pt x="2926" y="0"/>
                  </a:moveTo>
                  <a:cubicBezTo>
                    <a:pt x="3015" y="772"/>
                    <a:pt x="3213" y="1831"/>
                    <a:pt x="2082" y="1939"/>
                  </a:cubicBezTo>
                  <a:cubicBezTo>
                    <a:pt x="1185" y="2046"/>
                    <a:pt x="0" y="2836"/>
                    <a:pt x="395" y="3913"/>
                  </a:cubicBezTo>
                  <a:cubicBezTo>
                    <a:pt x="915" y="3733"/>
                    <a:pt x="1454" y="3626"/>
                    <a:pt x="1902" y="3303"/>
                  </a:cubicBezTo>
                  <a:cubicBezTo>
                    <a:pt x="2261" y="4218"/>
                    <a:pt x="2423" y="4433"/>
                    <a:pt x="3231" y="5008"/>
                  </a:cubicBezTo>
                  <a:cubicBezTo>
                    <a:pt x="3318" y="5069"/>
                    <a:pt x="3411" y="5096"/>
                    <a:pt x="3502" y="5096"/>
                  </a:cubicBezTo>
                  <a:cubicBezTo>
                    <a:pt x="4023" y="5096"/>
                    <a:pt x="4487" y="4197"/>
                    <a:pt x="3661" y="3662"/>
                  </a:cubicBezTo>
                  <a:cubicBezTo>
                    <a:pt x="3671" y="3661"/>
                    <a:pt x="3680" y="3660"/>
                    <a:pt x="3689" y="3660"/>
                  </a:cubicBezTo>
                  <a:cubicBezTo>
                    <a:pt x="3891" y="3660"/>
                    <a:pt x="4048" y="3849"/>
                    <a:pt x="4272" y="4020"/>
                  </a:cubicBezTo>
                  <a:cubicBezTo>
                    <a:pt x="5007" y="3249"/>
                    <a:pt x="4433" y="2656"/>
                    <a:pt x="4397" y="1741"/>
                  </a:cubicBezTo>
                  <a:cubicBezTo>
                    <a:pt x="4343" y="718"/>
                    <a:pt x="3769" y="592"/>
                    <a:pt x="292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1" name="Google Shape;1071;p81"/>
            <p:cNvSpPr/>
            <p:nvPr/>
          </p:nvSpPr>
          <p:spPr>
            <a:xfrm>
              <a:off x="6143450" y="2881975"/>
              <a:ext cx="121900" cy="168300"/>
            </a:xfrm>
            <a:custGeom>
              <a:rect b="b" l="l" r="r" t="t"/>
              <a:pathLst>
                <a:path extrusionOk="0" h="6732" w="4876">
                  <a:moveTo>
                    <a:pt x="1208" y="0"/>
                  </a:moveTo>
                  <a:cubicBezTo>
                    <a:pt x="652" y="0"/>
                    <a:pt x="88" y="386"/>
                    <a:pt x="72" y="968"/>
                  </a:cubicBezTo>
                  <a:cubicBezTo>
                    <a:pt x="1" y="2404"/>
                    <a:pt x="288" y="4199"/>
                    <a:pt x="1526" y="5168"/>
                  </a:cubicBezTo>
                  <a:lnTo>
                    <a:pt x="1185" y="5132"/>
                  </a:lnTo>
                  <a:lnTo>
                    <a:pt x="1185" y="5132"/>
                  </a:lnTo>
                  <a:cubicBezTo>
                    <a:pt x="1308" y="5536"/>
                    <a:pt x="1448" y="6731"/>
                    <a:pt x="2111" y="6731"/>
                  </a:cubicBezTo>
                  <a:cubicBezTo>
                    <a:pt x="2125" y="6731"/>
                    <a:pt x="2139" y="6731"/>
                    <a:pt x="2154" y="6730"/>
                  </a:cubicBezTo>
                  <a:cubicBezTo>
                    <a:pt x="3159" y="6676"/>
                    <a:pt x="2226" y="5491"/>
                    <a:pt x="2065" y="5276"/>
                  </a:cubicBezTo>
                  <a:cubicBezTo>
                    <a:pt x="2284" y="5072"/>
                    <a:pt x="2451" y="4994"/>
                    <a:pt x="2583" y="4994"/>
                  </a:cubicBezTo>
                  <a:cubicBezTo>
                    <a:pt x="3034" y="4994"/>
                    <a:pt x="3078" y="5912"/>
                    <a:pt x="3411" y="5940"/>
                  </a:cubicBezTo>
                  <a:cubicBezTo>
                    <a:pt x="3492" y="5947"/>
                    <a:pt x="3569" y="5951"/>
                    <a:pt x="3643" y="5951"/>
                  </a:cubicBezTo>
                  <a:cubicBezTo>
                    <a:pt x="4505" y="5951"/>
                    <a:pt x="4875" y="5476"/>
                    <a:pt x="4164" y="4666"/>
                  </a:cubicBezTo>
                  <a:cubicBezTo>
                    <a:pt x="3590" y="4019"/>
                    <a:pt x="2782" y="4307"/>
                    <a:pt x="2370" y="3661"/>
                  </a:cubicBezTo>
                  <a:cubicBezTo>
                    <a:pt x="2011" y="3050"/>
                    <a:pt x="2872" y="2279"/>
                    <a:pt x="2818" y="1453"/>
                  </a:cubicBezTo>
                  <a:cubicBezTo>
                    <a:pt x="2424" y="502"/>
                    <a:pt x="2477" y="268"/>
                    <a:pt x="1490" y="35"/>
                  </a:cubicBezTo>
                  <a:cubicBezTo>
                    <a:pt x="1398" y="11"/>
                    <a:pt x="1303" y="0"/>
                    <a:pt x="120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2" name="Google Shape;1072;p81"/>
            <p:cNvSpPr/>
            <p:nvPr/>
          </p:nvSpPr>
          <p:spPr>
            <a:xfrm>
              <a:off x="5878275" y="2859050"/>
              <a:ext cx="78100" cy="53550"/>
            </a:xfrm>
            <a:custGeom>
              <a:rect b="b" l="l" r="r" t="t"/>
              <a:pathLst>
                <a:path extrusionOk="0" h="2142" w="3124">
                  <a:moveTo>
                    <a:pt x="2118" y="1"/>
                  </a:moveTo>
                  <a:cubicBezTo>
                    <a:pt x="844" y="144"/>
                    <a:pt x="0" y="1993"/>
                    <a:pt x="1580" y="2137"/>
                  </a:cubicBezTo>
                  <a:cubicBezTo>
                    <a:pt x="1610" y="2140"/>
                    <a:pt x="1641" y="2142"/>
                    <a:pt x="1673" y="2142"/>
                  </a:cubicBezTo>
                  <a:cubicBezTo>
                    <a:pt x="2124" y="2142"/>
                    <a:pt x="2771" y="1797"/>
                    <a:pt x="2872" y="1311"/>
                  </a:cubicBezTo>
                  <a:cubicBezTo>
                    <a:pt x="3087" y="288"/>
                    <a:pt x="3123" y="360"/>
                    <a:pt x="211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3" name="Google Shape;1073;p81"/>
            <p:cNvSpPr/>
            <p:nvPr/>
          </p:nvSpPr>
          <p:spPr>
            <a:xfrm>
              <a:off x="6107100" y="2688100"/>
              <a:ext cx="53425" cy="105025"/>
            </a:xfrm>
            <a:custGeom>
              <a:rect b="b" l="l" r="r" t="t"/>
              <a:pathLst>
                <a:path extrusionOk="0" h="4201" w="2137">
                  <a:moveTo>
                    <a:pt x="1544" y="1"/>
                  </a:moveTo>
                  <a:lnTo>
                    <a:pt x="55" y="1131"/>
                  </a:lnTo>
                  <a:cubicBezTo>
                    <a:pt x="1" y="2747"/>
                    <a:pt x="55" y="2980"/>
                    <a:pt x="1114" y="4200"/>
                  </a:cubicBezTo>
                  <a:cubicBezTo>
                    <a:pt x="2137" y="3698"/>
                    <a:pt x="1562" y="952"/>
                    <a:pt x="154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4" name="Google Shape;1074;p81"/>
            <p:cNvSpPr/>
            <p:nvPr/>
          </p:nvSpPr>
          <p:spPr>
            <a:xfrm>
              <a:off x="6240725" y="2454225"/>
              <a:ext cx="70075" cy="84675"/>
            </a:xfrm>
            <a:custGeom>
              <a:rect b="b" l="l" r="r" t="t"/>
              <a:pathLst>
                <a:path extrusionOk="0" h="3387" w="2803">
                  <a:moveTo>
                    <a:pt x="767" y="0"/>
                  </a:moveTo>
                  <a:cubicBezTo>
                    <a:pt x="293" y="0"/>
                    <a:pt x="1" y="396"/>
                    <a:pt x="327" y="1512"/>
                  </a:cubicBezTo>
                  <a:cubicBezTo>
                    <a:pt x="347" y="1511"/>
                    <a:pt x="365" y="1511"/>
                    <a:pt x="383" y="1511"/>
                  </a:cubicBezTo>
                  <a:cubicBezTo>
                    <a:pt x="1150" y="1511"/>
                    <a:pt x="714" y="2619"/>
                    <a:pt x="1153" y="3110"/>
                  </a:cubicBezTo>
                  <a:cubicBezTo>
                    <a:pt x="1333" y="3305"/>
                    <a:pt x="1495" y="3387"/>
                    <a:pt x="1640" y="3387"/>
                  </a:cubicBezTo>
                  <a:cubicBezTo>
                    <a:pt x="2162" y="3387"/>
                    <a:pt x="2470" y="2339"/>
                    <a:pt x="2625" y="1764"/>
                  </a:cubicBezTo>
                  <a:cubicBezTo>
                    <a:pt x="2803" y="1062"/>
                    <a:pt x="1542" y="0"/>
                    <a:pt x="76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5" name="Google Shape;1075;p81"/>
            <p:cNvSpPr/>
            <p:nvPr/>
          </p:nvSpPr>
          <p:spPr>
            <a:xfrm>
              <a:off x="6286725" y="2426275"/>
              <a:ext cx="57775" cy="62625"/>
            </a:xfrm>
            <a:custGeom>
              <a:rect b="b" l="l" r="r" t="t"/>
              <a:pathLst>
                <a:path extrusionOk="0" h="2505" w="2311">
                  <a:moveTo>
                    <a:pt x="1814" y="0"/>
                  </a:moveTo>
                  <a:cubicBezTo>
                    <a:pt x="749" y="0"/>
                    <a:pt x="1" y="1743"/>
                    <a:pt x="892" y="2505"/>
                  </a:cubicBezTo>
                  <a:cubicBezTo>
                    <a:pt x="2005" y="1572"/>
                    <a:pt x="2310" y="1518"/>
                    <a:pt x="2167" y="64"/>
                  </a:cubicBezTo>
                  <a:cubicBezTo>
                    <a:pt x="2047" y="20"/>
                    <a:pt x="1929" y="0"/>
                    <a:pt x="181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6" name="Google Shape;1076;p81"/>
            <p:cNvSpPr/>
            <p:nvPr/>
          </p:nvSpPr>
          <p:spPr>
            <a:xfrm>
              <a:off x="6242025" y="2202000"/>
              <a:ext cx="221375" cy="242450"/>
            </a:xfrm>
            <a:custGeom>
              <a:rect b="b" l="l" r="r" t="t"/>
              <a:pathLst>
                <a:path extrusionOk="0" h="9698" w="8855">
                  <a:moveTo>
                    <a:pt x="6378" y="1"/>
                  </a:moveTo>
                  <a:cubicBezTo>
                    <a:pt x="6180" y="1"/>
                    <a:pt x="5966" y="102"/>
                    <a:pt x="5732" y="348"/>
                  </a:cubicBezTo>
                  <a:cubicBezTo>
                    <a:pt x="4708" y="1425"/>
                    <a:pt x="5462" y="1569"/>
                    <a:pt x="5552" y="2663"/>
                  </a:cubicBezTo>
                  <a:cubicBezTo>
                    <a:pt x="5581" y="3072"/>
                    <a:pt x="5527" y="4978"/>
                    <a:pt x="4897" y="4978"/>
                  </a:cubicBezTo>
                  <a:cubicBezTo>
                    <a:pt x="4753" y="4978"/>
                    <a:pt x="4578" y="4878"/>
                    <a:pt x="4367" y="4638"/>
                  </a:cubicBezTo>
                  <a:cubicBezTo>
                    <a:pt x="3991" y="5463"/>
                    <a:pt x="3470" y="6450"/>
                    <a:pt x="4009" y="7276"/>
                  </a:cubicBezTo>
                  <a:cubicBezTo>
                    <a:pt x="3789" y="7005"/>
                    <a:pt x="3499" y="6891"/>
                    <a:pt x="3181" y="6891"/>
                  </a:cubicBezTo>
                  <a:cubicBezTo>
                    <a:pt x="1838" y="6891"/>
                    <a:pt x="0" y="8919"/>
                    <a:pt x="886" y="9645"/>
                  </a:cubicBezTo>
                  <a:cubicBezTo>
                    <a:pt x="1040" y="9682"/>
                    <a:pt x="1177" y="9698"/>
                    <a:pt x="1301" y="9698"/>
                  </a:cubicBezTo>
                  <a:cubicBezTo>
                    <a:pt x="2218" y="9698"/>
                    <a:pt x="2416" y="8814"/>
                    <a:pt x="3380" y="8640"/>
                  </a:cubicBezTo>
                  <a:cubicBezTo>
                    <a:pt x="3414" y="8634"/>
                    <a:pt x="3447" y="8631"/>
                    <a:pt x="3482" y="8631"/>
                  </a:cubicBezTo>
                  <a:cubicBezTo>
                    <a:pt x="4063" y="8631"/>
                    <a:pt x="4767" y="9484"/>
                    <a:pt x="5297" y="9484"/>
                  </a:cubicBezTo>
                  <a:cubicBezTo>
                    <a:pt x="5543" y="9484"/>
                    <a:pt x="5751" y="9301"/>
                    <a:pt x="5893" y="8766"/>
                  </a:cubicBezTo>
                  <a:cubicBezTo>
                    <a:pt x="6010" y="8320"/>
                    <a:pt x="6182" y="8250"/>
                    <a:pt x="6482" y="8250"/>
                  </a:cubicBezTo>
                  <a:cubicBezTo>
                    <a:pt x="6619" y="8250"/>
                    <a:pt x="6783" y="8264"/>
                    <a:pt x="6981" y="8264"/>
                  </a:cubicBezTo>
                  <a:cubicBezTo>
                    <a:pt x="7012" y="8264"/>
                    <a:pt x="7044" y="8264"/>
                    <a:pt x="7078" y="8263"/>
                  </a:cubicBezTo>
                  <a:cubicBezTo>
                    <a:pt x="7437" y="8263"/>
                    <a:pt x="7903" y="7420"/>
                    <a:pt x="8119" y="7150"/>
                  </a:cubicBezTo>
                  <a:cubicBezTo>
                    <a:pt x="8854" y="6271"/>
                    <a:pt x="8137" y="5194"/>
                    <a:pt x="7885" y="4117"/>
                  </a:cubicBezTo>
                  <a:cubicBezTo>
                    <a:pt x="7813" y="3830"/>
                    <a:pt x="7490" y="3076"/>
                    <a:pt x="7724" y="2879"/>
                  </a:cubicBezTo>
                  <a:cubicBezTo>
                    <a:pt x="8262" y="2448"/>
                    <a:pt x="8388" y="2520"/>
                    <a:pt x="8011" y="1963"/>
                  </a:cubicBezTo>
                  <a:cubicBezTo>
                    <a:pt x="7590" y="1317"/>
                    <a:pt x="7091" y="1"/>
                    <a:pt x="637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7" name="Google Shape;1077;p81"/>
            <p:cNvSpPr/>
            <p:nvPr/>
          </p:nvSpPr>
          <p:spPr>
            <a:xfrm>
              <a:off x="6324275" y="2027675"/>
              <a:ext cx="168300" cy="177350"/>
            </a:xfrm>
            <a:custGeom>
              <a:rect b="b" l="l" r="r" t="t"/>
              <a:pathLst>
                <a:path extrusionOk="0" h="7094" w="6732">
                  <a:moveTo>
                    <a:pt x="5872" y="0"/>
                  </a:moveTo>
                  <a:cubicBezTo>
                    <a:pt x="5758" y="0"/>
                    <a:pt x="5650" y="54"/>
                    <a:pt x="5547" y="196"/>
                  </a:cubicBezTo>
                  <a:cubicBezTo>
                    <a:pt x="5134" y="788"/>
                    <a:pt x="4559" y="1273"/>
                    <a:pt x="4864" y="2044"/>
                  </a:cubicBezTo>
                  <a:lnTo>
                    <a:pt x="4559" y="1596"/>
                  </a:lnTo>
                  <a:cubicBezTo>
                    <a:pt x="4344" y="1721"/>
                    <a:pt x="4129" y="1865"/>
                    <a:pt x="3931" y="2026"/>
                  </a:cubicBezTo>
                  <a:cubicBezTo>
                    <a:pt x="3803" y="2312"/>
                    <a:pt x="3622" y="2426"/>
                    <a:pt x="3414" y="2426"/>
                  </a:cubicBezTo>
                  <a:cubicBezTo>
                    <a:pt x="2724" y="2426"/>
                    <a:pt x="1744" y="1165"/>
                    <a:pt x="1454" y="806"/>
                  </a:cubicBezTo>
                  <a:cubicBezTo>
                    <a:pt x="54" y="1596"/>
                    <a:pt x="1401" y="2278"/>
                    <a:pt x="1383" y="3283"/>
                  </a:cubicBezTo>
                  <a:cubicBezTo>
                    <a:pt x="1365" y="4270"/>
                    <a:pt x="1" y="4719"/>
                    <a:pt x="754" y="5760"/>
                  </a:cubicBezTo>
                  <a:cubicBezTo>
                    <a:pt x="1124" y="6272"/>
                    <a:pt x="1707" y="7093"/>
                    <a:pt x="2230" y="7093"/>
                  </a:cubicBezTo>
                  <a:cubicBezTo>
                    <a:pt x="2495" y="7093"/>
                    <a:pt x="2745" y="6883"/>
                    <a:pt x="2944" y="6316"/>
                  </a:cubicBezTo>
                  <a:cubicBezTo>
                    <a:pt x="3141" y="5778"/>
                    <a:pt x="1957" y="5760"/>
                    <a:pt x="2370" y="5221"/>
                  </a:cubicBezTo>
                  <a:cubicBezTo>
                    <a:pt x="2465" y="5096"/>
                    <a:pt x="2568" y="5046"/>
                    <a:pt x="2673" y="5046"/>
                  </a:cubicBezTo>
                  <a:cubicBezTo>
                    <a:pt x="3020" y="5046"/>
                    <a:pt x="3392" y="5601"/>
                    <a:pt x="3626" y="5849"/>
                  </a:cubicBezTo>
                  <a:cubicBezTo>
                    <a:pt x="3680" y="4414"/>
                    <a:pt x="4075" y="3642"/>
                    <a:pt x="5636" y="3373"/>
                  </a:cubicBezTo>
                  <a:lnTo>
                    <a:pt x="4936" y="2170"/>
                  </a:lnTo>
                  <a:cubicBezTo>
                    <a:pt x="5780" y="1991"/>
                    <a:pt x="6246" y="1075"/>
                    <a:pt x="6731" y="447"/>
                  </a:cubicBezTo>
                  <a:cubicBezTo>
                    <a:pt x="6419" y="285"/>
                    <a:pt x="6132" y="0"/>
                    <a:pt x="587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8" name="Google Shape;1078;p81"/>
            <p:cNvSpPr/>
            <p:nvPr/>
          </p:nvSpPr>
          <p:spPr>
            <a:xfrm>
              <a:off x="6479075" y="1975575"/>
              <a:ext cx="38625" cy="57900"/>
            </a:xfrm>
            <a:custGeom>
              <a:rect b="b" l="l" r="r" t="t"/>
              <a:pathLst>
                <a:path extrusionOk="0" h="2316" w="1545">
                  <a:moveTo>
                    <a:pt x="1508" y="0"/>
                  </a:moveTo>
                  <a:cubicBezTo>
                    <a:pt x="396" y="503"/>
                    <a:pt x="1" y="1023"/>
                    <a:pt x="234" y="2316"/>
                  </a:cubicBezTo>
                  <a:cubicBezTo>
                    <a:pt x="988" y="1903"/>
                    <a:pt x="1167" y="1472"/>
                    <a:pt x="1508" y="718"/>
                  </a:cubicBezTo>
                  <a:cubicBezTo>
                    <a:pt x="1544" y="485"/>
                    <a:pt x="1544" y="234"/>
                    <a:pt x="150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79" name="Google Shape;1079;p81"/>
            <p:cNvSpPr/>
            <p:nvPr/>
          </p:nvSpPr>
          <p:spPr>
            <a:xfrm>
              <a:off x="6524225" y="1814925"/>
              <a:ext cx="37450" cy="38725"/>
            </a:xfrm>
            <a:custGeom>
              <a:rect b="b" l="l" r="r" t="t"/>
              <a:pathLst>
                <a:path extrusionOk="0" h="1549" w="1498">
                  <a:moveTo>
                    <a:pt x="809" y="1"/>
                  </a:moveTo>
                  <a:cubicBezTo>
                    <a:pt x="115" y="1"/>
                    <a:pt x="1" y="507"/>
                    <a:pt x="43" y="1527"/>
                  </a:cubicBezTo>
                  <a:cubicBezTo>
                    <a:pt x="115" y="1541"/>
                    <a:pt x="182" y="1548"/>
                    <a:pt x="245" y="1548"/>
                  </a:cubicBezTo>
                  <a:cubicBezTo>
                    <a:pt x="961" y="1548"/>
                    <a:pt x="1184" y="669"/>
                    <a:pt x="1497" y="109"/>
                  </a:cubicBezTo>
                  <a:cubicBezTo>
                    <a:pt x="1221" y="37"/>
                    <a:pt x="995" y="1"/>
                    <a:pt x="80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0" name="Google Shape;1080;p81"/>
            <p:cNvSpPr/>
            <p:nvPr/>
          </p:nvSpPr>
          <p:spPr>
            <a:xfrm>
              <a:off x="6508700" y="1855775"/>
              <a:ext cx="36375" cy="47450"/>
            </a:xfrm>
            <a:custGeom>
              <a:rect b="b" l="l" r="r" t="t"/>
              <a:pathLst>
                <a:path extrusionOk="0" h="1898" w="1455">
                  <a:moveTo>
                    <a:pt x="1382" y="0"/>
                  </a:moveTo>
                  <a:lnTo>
                    <a:pt x="1382" y="0"/>
                  </a:lnTo>
                  <a:cubicBezTo>
                    <a:pt x="0" y="54"/>
                    <a:pt x="323" y="341"/>
                    <a:pt x="323" y="1669"/>
                  </a:cubicBezTo>
                  <a:cubicBezTo>
                    <a:pt x="536" y="1830"/>
                    <a:pt x="706" y="1898"/>
                    <a:pt x="842" y="1898"/>
                  </a:cubicBezTo>
                  <a:cubicBezTo>
                    <a:pt x="1454" y="1898"/>
                    <a:pt x="1382" y="529"/>
                    <a:pt x="138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1" name="Google Shape;1081;p81"/>
            <p:cNvSpPr/>
            <p:nvPr/>
          </p:nvSpPr>
          <p:spPr>
            <a:xfrm>
              <a:off x="6214350" y="1733725"/>
              <a:ext cx="169175" cy="308475"/>
            </a:xfrm>
            <a:custGeom>
              <a:rect b="b" l="l" r="r" t="t"/>
              <a:pathLst>
                <a:path extrusionOk="0" h="12339" w="6767">
                  <a:moveTo>
                    <a:pt x="234" y="0"/>
                  </a:moveTo>
                  <a:cubicBezTo>
                    <a:pt x="234" y="718"/>
                    <a:pt x="0" y="1723"/>
                    <a:pt x="198" y="2405"/>
                  </a:cubicBezTo>
                  <a:cubicBezTo>
                    <a:pt x="431" y="3231"/>
                    <a:pt x="1346" y="4182"/>
                    <a:pt x="1813" y="4900"/>
                  </a:cubicBezTo>
                  <a:cubicBezTo>
                    <a:pt x="2710" y="6300"/>
                    <a:pt x="2675" y="7844"/>
                    <a:pt x="3428" y="9262"/>
                  </a:cubicBezTo>
                  <a:cubicBezTo>
                    <a:pt x="3768" y="9886"/>
                    <a:pt x="4806" y="12339"/>
                    <a:pt x="5695" y="12339"/>
                  </a:cubicBezTo>
                  <a:cubicBezTo>
                    <a:pt x="5981" y="12339"/>
                    <a:pt x="6252" y="12085"/>
                    <a:pt x="6480" y="11433"/>
                  </a:cubicBezTo>
                  <a:cubicBezTo>
                    <a:pt x="6767" y="10572"/>
                    <a:pt x="3051" y="8059"/>
                    <a:pt x="4972" y="7485"/>
                  </a:cubicBezTo>
                  <a:cubicBezTo>
                    <a:pt x="5421" y="6139"/>
                    <a:pt x="3859" y="4811"/>
                    <a:pt x="3141" y="3770"/>
                  </a:cubicBezTo>
                  <a:cubicBezTo>
                    <a:pt x="2244" y="2513"/>
                    <a:pt x="1436" y="1006"/>
                    <a:pt x="23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2" name="Google Shape;1082;p81"/>
            <p:cNvSpPr/>
            <p:nvPr/>
          </p:nvSpPr>
          <p:spPr>
            <a:xfrm>
              <a:off x="6610100" y="1597125"/>
              <a:ext cx="59850" cy="35525"/>
            </a:xfrm>
            <a:custGeom>
              <a:rect b="b" l="l" r="r" t="t"/>
              <a:pathLst>
                <a:path extrusionOk="0" h="1421" w="2394">
                  <a:moveTo>
                    <a:pt x="187" y="0"/>
                  </a:moveTo>
                  <a:cubicBezTo>
                    <a:pt x="121" y="0"/>
                    <a:pt x="58" y="3"/>
                    <a:pt x="0" y="8"/>
                  </a:cubicBezTo>
                  <a:cubicBezTo>
                    <a:pt x="172" y="258"/>
                    <a:pt x="970" y="1420"/>
                    <a:pt x="1422" y="1420"/>
                  </a:cubicBezTo>
                  <a:cubicBezTo>
                    <a:pt x="1490" y="1420"/>
                    <a:pt x="1549" y="1394"/>
                    <a:pt x="1598" y="1336"/>
                  </a:cubicBezTo>
                  <a:cubicBezTo>
                    <a:pt x="2394" y="408"/>
                    <a:pt x="999" y="0"/>
                    <a:pt x="18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3" name="Google Shape;1083;p81"/>
            <p:cNvSpPr/>
            <p:nvPr/>
          </p:nvSpPr>
          <p:spPr>
            <a:xfrm>
              <a:off x="6655425" y="1600900"/>
              <a:ext cx="50725" cy="33675"/>
            </a:xfrm>
            <a:custGeom>
              <a:rect b="b" l="l" r="r" t="t"/>
              <a:pathLst>
                <a:path extrusionOk="0" h="1347" w="2029">
                  <a:moveTo>
                    <a:pt x="0" y="1"/>
                  </a:moveTo>
                  <a:cubicBezTo>
                    <a:pt x="198" y="1132"/>
                    <a:pt x="323" y="1024"/>
                    <a:pt x="1418" y="1347"/>
                  </a:cubicBezTo>
                  <a:cubicBezTo>
                    <a:pt x="2028" y="360"/>
                    <a:pt x="700" y="270"/>
                    <a:pt x="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4" name="Google Shape;1084;p81"/>
            <p:cNvSpPr/>
            <p:nvPr/>
          </p:nvSpPr>
          <p:spPr>
            <a:xfrm>
              <a:off x="6775675" y="1650275"/>
              <a:ext cx="44900" cy="29650"/>
            </a:xfrm>
            <a:custGeom>
              <a:rect b="b" l="l" r="r" t="t"/>
              <a:pathLst>
                <a:path extrusionOk="0" h="1186" w="1796">
                  <a:moveTo>
                    <a:pt x="0" y="0"/>
                  </a:moveTo>
                  <a:lnTo>
                    <a:pt x="646" y="1167"/>
                  </a:lnTo>
                  <a:cubicBezTo>
                    <a:pt x="754" y="1179"/>
                    <a:pt x="852" y="1186"/>
                    <a:pt x="943" y="1186"/>
                  </a:cubicBezTo>
                  <a:cubicBezTo>
                    <a:pt x="1503" y="1186"/>
                    <a:pt x="1749" y="934"/>
                    <a:pt x="1795" y="269"/>
                  </a:cubicBezTo>
                  <a:lnTo>
                    <a:pt x="0"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5" name="Google Shape;1085;p81"/>
            <p:cNvSpPr/>
            <p:nvPr/>
          </p:nvSpPr>
          <p:spPr>
            <a:xfrm>
              <a:off x="6936750" y="1674050"/>
              <a:ext cx="37275" cy="41750"/>
            </a:xfrm>
            <a:custGeom>
              <a:rect b="b" l="l" r="r" t="t"/>
              <a:pathLst>
                <a:path extrusionOk="0" h="1670" w="1491">
                  <a:moveTo>
                    <a:pt x="1454" y="0"/>
                  </a:moveTo>
                  <a:lnTo>
                    <a:pt x="1" y="216"/>
                  </a:lnTo>
                  <a:lnTo>
                    <a:pt x="808" y="1670"/>
                  </a:lnTo>
                  <a:cubicBezTo>
                    <a:pt x="1042" y="1436"/>
                    <a:pt x="1257" y="1203"/>
                    <a:pt x="1454" y="970"/>
                  </a:cubicBezTo>
                  <a:cubicBezTo>
                    <a:pt x="1490" y="647"/>
                    <a:pt x="1490" y="323"/>
                    <a:pt x="145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6" name="Google Shape;1086;p81"/>
            <p:cNvSpPr/>
            <p:nvPr/>
          </p:nvSpPr>
          <p:spPr>
            <a:xfrm>
              <a:off x="7022450" y="1603925"/>
              <a:ext cx="48950" cy="47275"/>
            </a:xfrm>
            <a:custGeom>
              <a:rect b="b" l="l" r="r" t="t"/>
              <a:pathLst>
                <a:path extrusionOk="0" h="1891" w="1958">
                  <a:moveTo>
                    <a:pt x="1316" y="0"/>
                  </a:moveTo>
                  <a:cubicBezTo>
                    <a:pt x="1194" y="0"/>
                    <a:pt x="1063" y="70"/>
                    <a:pt x="934" y="239"/>
                  </a:cubicBezTo>
                  <a:cubicBezTo>
                    <a:pt x="485" y="813"/>
                    <a:pt x="1" y="1190"/>
                    <a:pt x="557" y="1890"/>
                  </a:cubicBezTo>
                  <a:lnTo>
                    <a:pt x="1742" y="1136"/>
                  </a:lnTo>
                  <a:cubicBezTo>
                    <a:pt x="1958" y="650"/>
                    <a:pt x="1686" y="0"/>
                    <a:pt x="131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7" name="Google Shape;1087;p81"/>
            <p:cNvSpPr/>
            <p:nvPr/>
          </p:nvSpPr>
          <p:spPr>
            <a:xfrm>
              <a:off x="7117575" y="1521950"/>
              <a:ext cx="31425" cy="47125"/>
            </a:xfrm>
            <a:custGeom>
              <a:rect b="b" l="l" r="r" t="t"/>
              <a:pathLst>
                <a:path extrusionOk="0" h="1885" w="1257">
                  <a:moveTo>
                    <a:pt x="1167" y="0"/>
                  </a:moveTo>
                  <a:lnTo>
                    <a:pt x="1" y="1418"/>
                  </a:lnTo>
                  <a:lnTo>
                    <a:pt x="1257" y="1885"/>
                  </a:lnTo>
                  <a:cubicBezTo>
                    <a:pt x="1239" y="1256"/>
                    <a:pt x="1203" y="628"/>
                    <a:pt x="116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8" name="Google Shape;1088;p81"/>
            <p:cNvSpPr/>
            <p:nvPr/>
          </p:nvSpPr>
          <p:spPr>
            <a:xfrm>
              <a:off x="7148550" y="1490075"/>
              <a:ext cx="26925" cy="56125"/>
            </a:xfrm>
            <a:custGeom>
              <a:rect b="b" l="l" r="r" t="t"/>
              <a:pathLst>
                <a:path extrusionOk="0" h="2245" w="1077">
                  <a:moveTo>
                    <a:pt x="736" y="1"/>
                  </a:moveTo>
                  <a:cubicBezTo>
                    <a:pt x="180" y="898"/>
                    <a:pt x="0" y="1167"/>
                    <a:pt x="72" y="2244"/>
                  </a:cubicBezTo>
                  <a:lnTo>
                    <a:pt x="1077" y="1796"/>
                  </a:lnTo>
                  <a:cubicBezTo>
                    <a:pt x="969" y="1185"/>
                    <a:pt x="862" y="593"/>
                    <a:pt x="73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89" name="Google Shape;1089;p81"/>
            <p:cNvSpPr/>
            <p:nvPr/>
          </p:nvSpPr>
          <p:spPr>
            <a:xfrm>
              <a:off x="6820375" y="1099650"/>
              <a:ext cx="74300" cy="54375"/>
            </a:xfrm>
            <a:custGeom>
              <a:rect b="b" l="l" r="r" t="t"/>
              <a:pathLst>
                <a:path extrusionOk="0" h="2175" w="2972">
                  <a:moveTo>
                    <a:pt x="1859" y="1"/>
                  </a:moveTo>
                  <a:cubicBezTo>
                    <a:pt x="1678" y="1"/>
                    <a:pt x="1464" y="30"/>
                    <a:pt x="1210" y="93"/>
                  </a:cubicBezTo>
                  <a:cubicBezTo>
                    <a:pt x="16" y="391"/>
                    <a:pt x="1" y="1942"/>
                    <a:pt x="843" y="1942"/>
                  </a:cubicBezTo>
                  <a:cubicBezTo>
                    <a:pt x="1015" y="1942"/>
                    <a:pt x="1221" y="1878"/>
                    <a:pt x="1461" y="1726"/>
                  </a:cubicBezTo>
                  <a:cubicBezTo>
                    <a:pt x="1928" y="1888"/>
                    <a:pt x="2394" y="2031"/>
                    <a:pt x="2861" y="2175"/>
                  </a:cubicBezTo>
                  <a:cubicBezTo>
                    <a:pt x="2830" y="1094"/>
                    <a:pt x="2972" y="1"/>
                    <a:pt x="185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0" name="Google Shape;1090;p81"/>
            <p:cNvSpPr/>
            <p:nvPr/>
          </p:nvSpPr>
          <p:spPr>
            <a:xfrm>
              <a:off x="685475" y="1218475"/>
              <a:ext cx="59250" cy="56175"/>
            </a:xfrm>
            <a:custGeom>
              <a:rect b="b" l="l" r="r" t="t"/>
              <a:pathLst>
                <a:path extrusionOk="0" h="2247" w="2370">
                  <a:moveTo>
                    <a:pt x="489" y="0"/>
                  </a:moveTo>
                  <a:cubicBezTo>
                    <a:pt x="423" y="0"/>
                    <a:pt x="367" y="19"/>
                    <a:pt x="323" y="60"/>
                  </a:cubicBezTo>
                  <a:cubicBezTo>
                    <a:pt x="0" y="347"/>
                    <a:pt x="808" y="1406"/>
                    <a:pt x="1005" y="1747"/>
                  </a:cubicBezTo>
                  <a:cubicBezTo>
                    <a:pt x="1196" y="2128"/>
                    <a:pt x="1311" y="2246"/>
                    <a:pt x="1494" y="2246"/>
                  </a:cubicBezTo>
                  <a:cubicBezTo>
                    <a:pt x="1657" y="2246"/>
                    <a:pt x="1873" y="2154"/>
                    <a:pt x="2244" y="2070"/>
                  </a:cubicBezTo>
                  <a:cubicBezTo>
                    <a:pt x="2315" y="1586"/>
                    <a:pt x="2369" y="1191"/>
                    <a:pt x="1974" y="922"/>
                  </a:cubicBezTo>
                  <a:cubicBezTo>
                    <a:pt x="1680" y="736"/>
                    <a:pt x="903" y="0"/>
                    <a:pt x="48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1" name="Google Shape;1091;p81"/>
            <p:cNvSpPr/>
            <p:nvPr/>
          </p:nvSpPr>
          <p:spPr>
            <a:xfrm>
              <a:off x="725850" y="838550"/>
              <a:ext cx="96475" cy="57475"/>
            </a:xfrm>
            <a:custGeom>
              <a:rect b="b" l="l" r="r" t="t"/>
              <a:pathLst>
                <a:path extrusionOk="0" h="2299" w="3859">
                  <a:moveTo>
                    <a:pt x="1633" y="0"/>
                  </a:moveTo>
                  <a:cubicBezTo>
                    <a:pt x="1394" y="0"/>
                    <a:pt x="1214" y="202"/>
                    <a:pt x="736" y="630"/>
                  </a:cubicBezTo>
                  <a:cubicBezTo>
                    <a:pt x="0" y="1294"/>
                    <a:pt x="306" y="1401"/>
                    <a:pt x="700" y="2299"/>
                  </a:cubicBezTo>
                  <a:cubicBezTo>
                    <a:pt x="952" y="2173"/>
                    <a:pt x="1167" y="2012"/>
                    <a:pt x="1382" y="1832"/>
                  </a:cubicBezTo>
                  <a:cubicBezTo>
                    <a:pt x="1513" y="2036"/>
                    <a:pt x="1733" y="2122"/>
                    <a:pt x="1974" y="2122"/>
                  </a:cubicBezTo>
                  <a:cubicBezTo>
                    <a:pt x="2793" y="2122"/>
                    <a:pt x="3858" y="1127"/>
                    <a:pt x="2513" y="378"/>
                  </a:cubicBezTo>
                  <a:cubicBezTo>
                    <a:pt x="2057" y="130"/>
                    <a:pt x="1826" y="0"/>
                    <a:pt x="163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2" name="Google Shape;1092;p81"/>
            <p:cNvSpPr/>
            <p:nvPr/>
          </p:nvSpPr>
          <p:spPr>
            <a:xfrm>
              <a:off x="540975" y="1643525"/>
              <a:ext cx="37275" cy="38175"/>
            </a:xfrm>
            <a:custGeom>
              <a:rect b="b" l="l" r="r" t="t"/>
              <a:pathLst>
                <a:path extrusionOk="0" h="1527" w="1491">
                  <a:moveTo>
                    <a:pt x="109" y="1"/>
                  </a:moveTo>
                  <a:lnTo>
                    <a:pt x="109" y="1"/>
                  </a:lnTo>
                  <a:cubicBezTo>
                    <a:pt x="73" y="503"/>
                    <a:pt x="37" y="1024"/>
                    <a:pt x="1" y="1527"/>
                  </a:cubicBezTo>
                  <a:cubicBezTo>
                    <a:pt x="1491" y="1185"/>
                    <a:pt x="1329" y="719"/>
                    <a:pt x="10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3" name="Google Shape;1093;p81"/>
            <p:cNvSpPr/>
            <p:nvPr/>
          </p:nvSpPr>
          <p:spPr>
            <a:xfrm>
              <a:off x="483550" y="1659925"/>
              <a:ext cx="57000" cy="45550"/>
            </a:xfrm>
            <a:custGeom>
              <a:rect b="b" l="l" r="r" t="t"/>
              <a:pathLst>
                <a:path extrusionOk="0" h="1822" w="2280">
                  <a:moveTo>
                    <a:pt x="1386" y="1"/>
                  </a:moveTo>
                  <a:cubicBezTo>
                    <a:pt x="1052" y="1"/>
                    <a:pt x="696" y="302"/>
                    <a:pt x="1" y="655"/>
                  </a:cubicBezTo>
                  <a:cubicBezTo>
                    <a:pt x="108" y="1050"/>
                    <a:pt x="216" y="1445"/>
                    <a:pt x="324" y="1822"/>
                  </a:cubicBezTo>
                  <a:cubicBezTo>
                    <a:pt x="934" y="1283"/>
                    <a:pt x="1562" y="1014"/>
                    <a:pt x="2280" y="673"/>
                  </a:cubicBezTo>
                  <a:cubicBezTo>
                    <a:pt x="1894" y="185"/>
                    <a:pt x="1647" y="1"/>
                    <a:pt x="138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4" name="Google Shape;1094;p81"/>
            <p:cNvSpPr/>
            <p:nvPr/>
          </p:nvSpPr>
          <p:spPr>
            <a:xfrm>
              <a:off x="354325" y="1673525"/>
              <a:ext cx="42200" cy="45875"/>
            </a:xfrm>
            <a:custGeom>
              <a:rect b="b" l="l" r="r" t="t"/>
              <a:pathLst>
                <a:path extrusionOk="0" h="1835" w="1688">
                  <a:moveTo>
                    <a:pt x="526" y="0"/>
                  </a:moveTo>
                  <a:cubicBezTo>
                    <a:pt x="244" y="0"/>
                    <a:pt x="33" y="138"/>
                    <a:pt x="1" y="596"/>
                  </a:cubicBezTo>
                  <a:lnTo>
                    <a:pt x="162" y="1834"/>
                  </a:lnTo>
                  <a:lnTo>
                    <a:pt x="1688" y="291"/>
                  </a:lnTo>
                  <a:cubicBezTo>
                    <a:pt x="1330" y="211"/>
                    <a:pt x="874" y="0"/>
                    <a:pt x="52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5" name="Google Shape;1095;p81"/>
            <p:cNvSpPr/>
            <p:nvPr/>
          </p:nvSpPr>
          <p:spPr>
            <a:xfrm>
              <a:off x="300475" y="1668475"/>
              <a:ext cx="46250" cy="41500"/>
            </a:xfrm>
            <a:custGeom>
              <a:rect b="b" l="l" r="r" t="t"/>
              <a:pathLst>
                <a:path extrusionOk="0" h="1660" w="1850">
                  <a:moveTo>
                    <a:pt x="657" y="0"/>
                  </a:moveTo>
                  <a:cubicBezTo>
                    <a:pt x="578" y="0"/>
                    <a:pt x="517" y="23"/>
                    <a:pt x="485" y="80"/>
                  </a:cubicBezTo>
                  <a:cubicBezTo>
                    <a:pt x="1" y="977"/>
                    <a:pt x="216" y="941"/>
                    <a:pt x="934" y="1659"/>
                  </a:cubicBezTo>
                  <a:lnTo>
                    <a:pt x="1849" y="475"/>
                  </a:lnTo>
                  <a:cubicBezTo>
                    <a:pt x="1619" y="388"/>
                    <a:pt x="982" y="0"/>
                    <a:pt x="65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6" name="Google Shape;1096;p81"/>
            <p:cNvSpPr/>
            <p:nvPr/>
          </p:nvSpPr>
          <p:spPr>
            <a:xfrm>
              <a:off x="232175" y="1646375"/>
              <a:ext cx="38275" cy="39800"/>
            </a:xfrm>
            <a:custGeom>
              <a:rect b="b" l="l" r="r" t="t"/>
              <a:pathLst>
                <a:path extrusionOk="0" h="1592" w="1531">
                  <a:moveTo>
                    <a:pt x="682" y="1"/>
                  </a:moveTo>
                  <a:cubicBezTo>
                    <a:pt x="90" y="1"/>
                    <a:pt x="0" y="1214"/>
                    <a:pt x="992" y="1592"/>
                  </a:cubicBezTo>
                  <a:lnTo>
                    <a:pt x="1530" y="623"/>
                  </a:lnTo>
                  <a:cubicBezTo>
                    <a:pt x="1197" y="172"/>
                    <a:pt x="904" y="1"/>
                    <a:pt x="68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7" name="Google Shape;1097;p81"/>
            <p:cNvSpPr/>
            <p:nvPr/>
          </p:nvSpPr>
          <p:spPr>
            <a:xfrm>
              <a:off x="4877225" y="4597250"/>
              <a:ext cx="77650" cy="52000"/>
            </a:xfrm>
            <a:custGeom>
              <a:rect b="b" l="l" r="r" t="t"/>
              <a:pathLst>
                <a:path extrusionOk="0" h="2080" w="3106">
                  <a:moveTo>
                    <a:pt x="700" y="0"/>
                  </a:moveTo>
                  <a:cubicBezTo>
                    <a:pt x="609" y="0"/>
                    <a:pt x="508" y="13"/>
                    <a:pt x="395" y="39"/>
                  </a:cubicBezTo>
                  <a:cubicBezTo>
                    <a:pt x="341" y="1277"/>
                    <a:pt x="0" y="1654"/>
                    <a:pt x="1221" y="1941"/>
                  </a:cubicBezTo>
                  <a:cubicBezTo>
                    <a:pt x="1621" y="2030"/>
                    <a:pt x="1903" y="2080"/>
                    <a:pt x="2110" y="2080"/>
                  </a:cubicBezTo>
                  <a:cubicBezTo>
                    <a:pt x="2705" y="2080"/>
                    <a:pt x="2693" y="1672"/>
                    <a:pt x="3105" y="595"/>
                  </a:cubicBezTo>
                  <a:lnTo>
                    <a:pt x="3105" y="595"/>
                  </a:lnTo>
                  <a:cubicBezTo>
                    <a:pt x="2549" y="757"/>
                    <a:pt x="2010" y="918"/>
                    <a:pt x="1436" y="1026"/>
                  </a:cubicBezTo>
                  <a:cubicBezTo>
                    <a:pt x="1421" y="428"/>
                    <a:pt x="1235" y="0"/>
                    <a:pt x="70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8" name="Google Shape;1098;p81"/>
            <p:cNvSpPr/>
            <p:nvPr/>
          </p:nvSpPr>
          <p:spPr>
            <a:xfrm>
              <a:off x="4800950" y="3833625"/>
              <a:ext cx="40400" cy="48500"/>
            </a:xfrm>
            <a:custGeom>
              <a:rect b="b" l="l" r="r" t="t"/>
              <a:pathLst>
                <a:path extrusionOk="0" h="1940" w="1616">
                  <a:moveTo>
                    <a:pt x="646" y="1"/>
                  </a:moveTo>
                  <a:lnTo>
                    <a:pt x="0" y="844"/>
                  </a:lnTo>
                  <a:lnTo>
                    <a:pt x="162" y="1939"/>
                  </a:lnTo>
                  <a:lnTo>
                    <a:pt x="1615" y="755"/>
                  </a:lnTo>
                  <a:lnTo>
                    <a:pt x="646"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099" name="Google Shape;1099;p81"/>
            <p:cNvSpPr/>
            <p:nvPr/>
          </p:nvSpPr>
          <p:spPr>
            <a:xfrm>
              <a:off x="4747125" y="3860950"/>
              <a:ext cx="47550" cy="27750"/>
            </a:xfrm>
            <a:custGeom>
              <a:rect b="b" l="l" r="r" t="t"/>
              <a:pathLst>
                <a:path extrusionOk="0" h="1110" w="1902">
                  <a:moveTo>
                    <a:pt x="758" y="1"/>
                  </a:moveTo>
                  <a:cubicBezTo>
                    <a:pt x="605" y="1"/>
                    <a:pt x="437" y="25"/>
                    <a:pt x="251" y="74"/>
                  </a:cubicBezTo>
                  <a:cubicBezTo>
                    <a:pt x="0" y="863"/>
                    <a:pt x="229" y="1109"/>
                    <a:pt x="622" y="1109"/>
                  </a:cubicBezTo>
                  <a:cubicBezTo>
                    <a:pt x="991" y="1109"/>
                    <a:pt x="1503" y="893"/>
                    <a:pt x="1902" y="702"/>
                  </a:cubicBezTo>
                  <a:cubicBezTo>
                    <a:pt x="1564" y="230"/>
                    <a:pt x="1226" y="1"/>
                    <a:pt x="75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0" name="Google Shape;1100;p81"/>
            <p:cNvSpPr/>
            <p:nvPr/>
          </p:nvSpPr>
          <p:spPr>
            <a:xfrm>
              <a:off x="4515575" y="3634825"/>
              <a:ext cx="188925" cy="326275"/>
            </a:xfrm>
            <a:custGeom>
              <a:rect b="b" l="l" r="r" t="t"/>
              <a:pathLst>
                <a:path extrusionOk="0" h="13051" w="7557">
                  <a:moveTo>
                    <a:pt x="6306" y="1"/>
                  </a:moveTo>
                  <a:cubicBezTo>
                    <a:pt x="5332" y="1"/>
                    <a:pt x="4537" y="2558"/>
                    <a:pt x="4110" y="3340"/>
                  </a:cubicBezTo>
                  <a:cubicBezTo>
                    <a:pt x="3590" y="4237"/>
                    <a:pt x="1005" y="3196"/>
                    <a:pt x="1095" y="5135"/>
                  </a:cubicBezTo>
                  <a:cubicBezTo>
                    <a:pt x="1131" y="6014"/>
                    <a:pt x="1185" y="6894"/>
                    <a:pt x="1221" y="7773"/>
                  </a:cubicBezTo>
                  <a:cubicBezTo>
                    <a:pt x="1239" y="8330"/>
                    <a:pt x="0" y="8760"/>
                    <a:pt x="36" y="9317"/>
                  </a:cubicBezTo>
                  <a:cubicBezTo>
                    <a:pt x="72" y="10106"/>
                    <a:pt x="126" y="10914"/>
                    <a:pt x="162" y="11704"/>
                  </a:cubicBezTo>
                  <a:cubicBezTo>
                    <a:pt x="179" y="11951"/>
                    <a:pt x="1136" y="13051"/>
                    <a:pt x="1406" y="13051"/>
                  </a:cubicBezTo>
                  <a:cubicBezTo>
                    <a:pt x="1410" y="13051"/>
                    <a:pt x="1414" y="13050"/>
                    <a:pt x="1418" y="13050"/>
                  </a:cubicBezTo>
                  <a:cubicBezTo>
                    <a:pt x="2172" y="12960"/>
                    <a:pt x="2603" y="12960"/>
                    <a:pt x="3213" y="12511"/>
                  </a:cubicBezTo>
                  <a:cubicBezTo>
                    <a:pt x="4164" y="11811"/>
                    <a:pt x="4003" y="11758"/>
                    <a:pt x="3769" y="10573"/>
                  </a:cubicBezTo>
                  <a:cubicBezTo>
                    <a:pt x="3572" y="9658"/>
                    <a:pt x="5672" y="7127"/>
                    <a:pt x="6138" y="6319"/>
                  </a:cubicBezTo>
                  <a:cubicBezTo>
                    <a:pt x="6533" y="5637"/>
                    <a:pt x="6623" y="5691"/>
                    <a:pt x="6067" y="5099"/>
                  </a:cubicBezTo>
                  <a:cubicBezTo>
                    <a:pt x="5473" y="4438"/>
                    <a:pt x="6915" y="4145"/>
                    <a:pt x="7075" y="4145"/>
                  </a:cubicBezTo>
                  <a:cubicBezTo>
                    <a:pt x="7085" y="4145"/>
                    <a:pt x="7090" y="4146"/>
                    <a:pt x="7090" y="4148"/>
                  </a:cubicBezTo>
                  <a:cubicBezTo>
                    <a:pt x="7556" y="2945"/>
                    <a:pt x="6731" y="1186"/>
                    <a:pt x="6336" y="2"/>
                  </a:cubicBezTo>
                  <a:cubicBezTo>
                    <a:pt x="6326" y="1"/>
                    <a:pt x="6316" y="1"/>
                    <a:pt x="630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1" name="Google Shape;1101;p81"/>
            <p:cNvSpPr/>
            <p:nvPr/>
          </p:nvSpPr>
          <p:spPr>
            <a:xfrm>
              <a:off x="4543400" y="3623650"/>
              <a:ext cx="56100" cy="47300"/>
            </a:xfrm>
            <a:custGeom>
              <a:rect b="b" l="l" r="r" t="t"/>
              <a:pathLst>
                <a:path extrusionOk="0" h="1892" w="2244">
                  <a:moveTo>
                    <a:pt x="1561" y="0"/>
                  </a:moveTo>
                  <a:lnTo>
                    <a:pt x="0" y="72"/>
                  </a:lnTo>
                  <a:cubicBezTo>
                    <a:pt x="72" y="1113"/>
                    <a:pt x="718" y="718"/>
                    <a:pt x="1059" y="1418"/>
                  </a:cubicBezTo>
                  <a:cubicBezTo>
                    <a:pt x="1222" y="1760"/>
                    <a:pt x="1377" y="1892"/>
                    <a:pt x="1519" y="1892"/>
                  </a:cubicBezTo>
                  <a:cubicBezTo>
                    <a:pt x="1846" y="1892"/>
                    <a:pt x="2106" y="1192"/>
                    <a:pt x="2244" y="754"/>
                  </a:cubicBezTo>
                  <a:lnTo>
                    <a:pt x="2244" y="754"/>
                  </a:lnTo>
                  <a:lnTo>
                    <a:pt x="1203" y="897"/>
                  </a:lnTo>
                  <a:cubicBezTo>
                    <a:pt x="1364" y="628"/>
                    <a:pt x="1400" y="269"/>
                    <a:pt x="156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2" name="Google Shape;1102;p81"/>
            <p:cNvSpPr/>
            <p:nvPr/>
          </p:nvSpPr>
          <p:spPr>
            <a:xfrm>
              <a:off x="4723775" y="3525375"/>
              <a:ext cx="39050" cy="31525"/>
            </a:xfrm>
            <a:custGeom>
              <a:rect b="b" l="l" r="r" t="t"/>
              <a:pathLst>
                <a:path extrusionOk="0" h="1261" w="1562">
                  <a:moveTo>
                    <a:pt x="449" y="0"/>
                  </a:moveTo>
                  <a:lnTo>
                    <a:pt x="449" y="0"/>
                  </a:lnTo>
                  <a:cubicBezTo>
                    <a:pt x="0" y="467"/>
                    <a:pt x="90" y="718"/>
                    <a:pt x="485" y="1041"/>
                  </a:cubicBezTo>
                  <a:cubicBezTo>
                    <a:pt x="667" y="1195"/>
                    <a:pt x="795" y="1261"/>
                    <a:pt x="900" y="1261"/>
                  </a:cubicBezTo>
                  <a:cubicBezTo>
                    <a:pt x="1125" y="1261"/>
                    <a:pt x="1243" y="960"/>
                    <a:pt x="1562" y="593"/>
                  </a:cubicBezTo>
                  <a:lnTo>
                    <a:pt x="449"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3" name="Google Shape;1103;p81"/>
            <p:cNvSpPr/>
            <p:nvPr/>
          </p:nvSpPr>
          <p:spPr>
            <a:xfrm>
              <a:off x="4781200" y="3455825"/>
              <a:ext cx="39050" cy="41425"/>
            </a:xfrm>
            <a:custGeom>
              <a:rect b="b" l="l" r="r" t="t"/>
              <a:pathLst>
                <a:path extrusionOk="0" h="1657" w="1562">
                  <a:moveTo>
                    <a:pt x="934" y="1"/>
                  </a:moveTo>
                  <a:lnTo>
                    <a:pt x="0" y="683"/>
                  </a:lnTo>
                  <a:cubicBezTo>
                    <a:pt x="389" y="1325"/>
                    <a:pt x="529" y="1656"/>
                    <a:pt x="1134" y="1656"/>
                  </a:cubicBezTo>
                  <a:cubicBezTo>
                    <a:pt x="1256" y="1656"/>
                    <a:pt x="1396" y="1643"/>
                    <a:pt x="1562" y="1616"/>
                  </a:cubicBezTo>
                  <a:cubicBezTo>
                    <a:pt x="1347" y="1077"/>
                    <a:pt x="1149" y="539"/>
                    <a:pt x="93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4" name="Google Shape;1104;p81"/>
            <p:cNvSpPr/>
            <p:nvPr/>
          </p:nvSpPr>
          <p:spPr>
            <a:xfrm>
              <a:off x="4790200" y="3498800"/>
              <a:ext cx="41725" cy="34675"/>
            </a:xfrm>
            <a:custGeom>
              <a:rect b="b" l="l" r="r" t="t"/>
              <a:pathLst>
                <a:path extrusionOk="0" h="1387" w="1669">
                  <a:moveTo>
                    <a:pt x="728" y="0"/>
                  </a:moveTo>
                  <a:cubicBezTo>
                    <a:pt x="82" y="0"/>
                    <a:pt x="1" y="845"/>
                    <a:pt x="484" y="1225"/>
                  </a:cubicBezTo>
                  <a:cubicBezTo>
                    <a:pt x="753" y="1315"/>
                    <a:pt x="1022" y="1369"/>
                    <a:pt x="1310" y="1387"/>
                  </a:cubicBezTo>
                  <a:cubicBezTo>
                    <a:pt x="1345" y="579"/>
                    <a:pt x="1669" y="76"/>
                    <a:pt x="807" y="5"/>
                  </a:cubicBezTo>
                  <a:cubicBezTo>
                    <a:pt x="780" y="2"/>
                    <a:pt x="753" y="0"/>
                    <a:pt x="72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5" name="Google Shape;1105;p81"/>
            <p:cNvSpPr/>
            <p:nvPr/>
          </p:nvSpPr>
          <p:spPr>
            <a:xfrm>
              <a:off x="5140150" y="3239550"/>
              <a:ext cx="29650" cy="39975"/>
            </a:xfrm>
            <a:custGeom>
              <a:rect b="b" l="l" r="r" t="t"/>
              <a:pathLst>
                <a:path extrusionOk="0" h="1599" w="1186">
                  <a:moveTo>
                    <a:pt x="19" y="1"/>
                  </a:moveTo>
                  <a:lnTo>
                    <a:pt x="19" y="1"/>
                  </a:lnTo>
                  <a:cubicBezTo>
                    <a:pt x="126" y="916"/>
                    <a:pt x="1" y="1419"/>
                    <a:pt x="1042" y="1598"/>
                  </a:cubicBezTo>
                  <a:cubicBezTo>
                    <a:pt x="1096" y="1221"/>
                    <a:pt x="1150" y="844"/>
                    <a:pt x="1185" y="485"/>
                  </a:cubicBezTo>
                  <a:lnTo>
                    <a:pt x="19"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6" name="Google Shape;1106;p81"/>
            <p:cNvSpPr/>
            <p:nvPr/>
          </p:nvSpPr>
          <p:spPr>
            <a:xfrm>
              <a:off x="5156750" y="3279500"/>
              <a:ext cx="31000" cy="46225"/>
            </a:xfrm>
            <a:custGeom>
              <a:rect b="b" l="l" r="r" t="t"/>
              <a:pathLst>
                <a:path extrusionOk="0" h="1849" w="1240">
                  <a:moveTo>
                    <a:pt x="55" y="0"/>
                  </a:moveTo>
                  <a:cubicBezTo>
                    <a:pt x="37" y="503"/>
                    <a:pt x="19" y="1005"/>
                    <a:pt x="1" y="1508"/>
                  </a:cubicBezTo>
                  <a:cubicBezTo>
                    <a:pt x="198" y="1651"/>
                    <a:pt x="432" y="1777"/>
                    <a:pt x="665" y="1849"/>
                  </a:cubicBezTo>
                  <a:cubicBezTo>
                    <a:pt x="1239" y="682"/>
                    <a:pt x="1078" y="790"/>
                    <a:pt x="55"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7" name="Google Shape;1107;p81"/>
            <p:cNvSpPr/>
            <p:nvPr/>
          </p:nvSpPr>
          <p:spPr>
            <a:xfrm>
              <a:off x="5149575" y="3333475"/>
              <a:ext cx="38175" cy="24425"/>
            </a:xfrm>
            <a:custGeom>
              <a:rect b="b" l="l" r="r" t="t"/>
              <a:pathLst>
                <a:path extrusionOk="0" h="977" w="1527">
                  <a:moveTo>
                    <a:pt x="608" y="0"/>
                  </a:moveTo>
                  <a:cubicBezTo>
                    <a:pt x="412" y="0"/>
                    <a:pt x="225" y="134"/>
                    <a:pt x="1" y="497"/>
                  </a:cubicBezTo>
                  <a:cubicBezTo>
                    <a:pt x="255" y="845"/>
                    <a:pt x="450" y="976"/>
                    <a:pt x="643" y="976"/>
                  </a:cubicBezTo>
                  <a:cubicBezTo>
                    <a:pt x="898" y="976"/>
                    <a:pt x="1148" y="745"/>
                    <a:pt x="1526" y="479"/>
                  </a:cubicBezTo>
                  <a:cubicBezTo>
                    <a:pt x="1138" y="234"/>
                    <a:pt x="866" y="0"/>
                    <a:pt x="60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8" name="Google Shape;1108;p81"/>
            <p:cNvSpPr/>
            <p:nvPr/>
          </p:nvSpPr>
          <p:spPr>
            <a:xfrm>
              <a:off x="2976975" y="2459225"/>
              <a:ext cx="34200" cy="31475"/>
            </a:xfrm>
            <a:custGeom>
              <a:rect b="b" l="l" r="r" t="t"/>
              <a:pathLst>
                <a:path extrusionOk="0" h="1259" w="1368">
                  <a:moveTo>
                    <a:pt x="897" y="0"/>
                  </a:moveTo>
                  <a:cubicBezTo>
                    <a:pt x="681" y="0"/>
                    <a:pt x="381" y="178"/>
                    <a:pt x="1" y="559"/>
                  </a:cubicBezTo>
                  <a:lnTo>
                    <a:pt x="1257" y="1259"/>
                  </a:lnTo>
                  <a:cubicBezTo>
                    <a:pt x="1367" y="453"/>
                    <a:pt x="1240" y="0"/>
                    <a:pt x="89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09" name="Google Shape;1109;p81"/>
            <p:cNvSpPr/>
            <p:nvPr/>
          </p:nvSpPr>
          <p:spPr>
            <a:xfrm>
              <a:off x="3030375" y="2452725"/>
              <a:ext cx="57000" cy="65800"/>
            </a:xfrm>
            <a:custGeom>
              <a:rect b="b" l="l" r="r" t="t"/>
              <a:pathLst>
                <a:path extrusionOk="0" h="2632" w="2280">
                  <a:moveTo>
                    <a:pt x="862" y="0"/>
                  </a:moveTo>
                  <a:cubicBezTo>
                    <a:pt x="662" y="0"/>
                    <a:pt x="426" y="135"/>
                    <a:pt x="0" y="424"/>
                  </a:cubicBezTo>
                  <a:cubicBezTo>
                    <a:pt x="231" y="712"/>
                    <a:pt x="509" y="931"/>
                    <a:pt x="833" y="931"/>
                  </a:cubicBezTo>
                  <a:cubicBezTo>
                    <a:pt x="911" y="931"/>
                    <a:pt x="993" y="919"/>
                    <a:pt x="1077" y="890"/>
                  </a:cubicBezTo>
                  <a:lnTo>
                    <a:pt x="1077" y="890"/>
                  </a:lnTo>
                  <a:cubicBezTo>
                    <a:pt x="826" y="1590"/>
                    <a:pt x="467" y="2111"/>
                    <a:pt x="1221" y="2631"/>
                  </a:cubicBezTo>
                  <a:cubicBezTo>
                    <a:pt x="2280" y="2039"/>
                    <a:pt x="1723" y="1698"/>
                    <a:pt x="1167" y="872"/>
                  </a:cubicBezTo>
                  <a:cubicBezTo>
                    <a:pt x="1400" y="783"/>
                    <a:pt x="1634" y="729"/>
                    <a:pt x="1867" y="693"/>
                  </a:cubicBezTo>
                  <a:cubicBezTo>
                    <a:pt x="1340" y="248"/>
                    <a:pt x="1134" y="0"/>
                    <a:pt x="86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0" name="Google Shape;1110;p81"/>
            <p:cNvSpPr/>
            <p:nvPr/>
          </p:nvSpPr>
          <p:spPr>
            <a:xfrm>
              <a:off x="3098575" y="2512525"/>
              <a:ext cx="40850" cy="26175"/>
            </a:xfrm>
            <a:custGeom>
              <a:rect b="b" l="l" r="r" t="t"/>
              <a:pathLst>
                <a:path extrusionOk="0" h="1047" w="1634">
                  <a:moveTo>
                    <a:pt x="492" y="1"/>
                  </a:moveTo>
                  <a:cubicBezTo>
                    <a:pt x="232" y="1"/>
                    <a:pt x="40" y="161"/>
                    <a:pt x="0" y="670"/>
                  </a:cubicBezTo>
                  <a:cubicBezTo>
                    <a:pt x="141" y="945"/>
                    <a:pt x="306" y="1047"/>
                    <a:pt x="484" y="1047"/>
                  </a:cubicBezTo>
                  <a:cubicBezTo>
                    <a:pt x="851" y="1047"/>
                    <a:pt x="1271" y="613"/>
                    <a:pt x="1634" y="383"/>
                  </a:cubicBezTo>
                  <a:cubicBezTo>
                    <a:pt x="1254" y="253"/>
                    <a:pt x="819" y="1"/>
                    <a:pt x="49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1" name="Google Shape;1111;p81"/>
            <p:cNvSpPr/>
            <p:nvPr/>
          </p:nvSpPr>
          <p:spPr>
            <a:xfrm>
              <a:off x="3250675" y="2600150"/>
              <a:ext cx="35475" cy="33250"/>
            </a:xfrm>
            <a:custGeom>
              <a:rect b="b" l="l" r="r" t="t"/>
              <a:pathLst>
                <a:path extrusionOk="0" h="1330" w="1419">
                  <a:moveTo>
                    <a:pt x="575" y="1"/>
                  </a:moveTo>
                  <a:cubicBezTo>
                    <a:pt x="360" y="234"/>
                    <a:pt x="162" y="485"/>
                    <a:pt x="1" y="755"/>
                  </a:cubicBezTo>
                  <a:cubicBezTo>
                    <a:pt x="204" y="1179"/>
                    <a:pt x="377" y="1329"/>
                    <a:pt x="586" y="1329"/>
                  </a:cubicBezTo>
                  <a:cubicBezTo>
                    <a:pt x="801" y="1329"/>
                    <a:pt x="1055" y="1170"/>
                    <a:pt x="1419" y="988"/>
                  </a:cubicBezTo>
                  <a:lnTo>
                    <a:pt x="575"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2" name="Google Shape;1112;p81"/>
            <p:cNvSpPr/>
            <p:nvPr/>
          </p:nvSpPr>
          <p:spPr>
            <a:xfrm>
              <a:off x="3300050" y="2726250"/>
              <a:ext cx="34575" cy="36375"/>
            </a:xfrm>
            <a:custGeom>
              <a:rect b="b" l="l" r="r" t="t"/>
              <a:pathLst>
                <a:path extrusionOk="0" h="1455" w="1383">
                  <a:moveTo>
                    <a:pt x="1382" y="0"/>
                  </a:moveTo>
                  <a:lnTo>
                    <a:pt x="0" y="808"/>
                  </a:lnTo>
                  <a:cubicBezTo>
                    <a:pt x="198" y="1041"/>
                    <a:pt x="413" y="1257"/>
                    <a:pt x="646" y="1454"/>
                  </a:cubicBezTo>
                  <a:cubicBezTo>
                    <a:pt x="880" y="969"/>
                    <a:pt x="1131" y="485"/>
                    <a:pt x="138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3" name="Google Shape;1113;p81"/>
            <p:cNvSpPr/>
            <p:nvPr/>
          </p:nvSpPr>
          <p:spPr>
            <a:xfrm>
              <a:off x="3218375" y="2724350"/>
              <a:ext cx="68225" cy="38800"/>
            </a:xfrm>
            <a:custGeom>
              <a:rect b="b" l="l" r="r" t="t"/>
              <a:pathLst>
                <a:path extrusionOk="0" h="1552" w="2729">
                  <a:moveTo>
                    <a:pt x="851" y="1"/>
                  </a:moveTo>
                  <a:cubicBezTo>
                    <a:pt x="528" y="1"/>
                    <a:pt x="271" y="208"/>
                    <a:pt x="1" y="615"/>
                  </a:cubicBezTo>
                  <a:cubicBezTo>
                    <a:pt x="324" y="884"/>
                    <a:pt x="647" y="1171"/>
                    <a:pt x="970" y="1440"/>
                  </a:cubicBezTo>
                  <a:cubicBezTo>
                    <a:pt x="1113" y="1207"/>
                    <a:pt x="1221" y="956"/>
                    <a:pt x="1293" y="686"/>
                  </a:cubicBezTo>
                  <a:cubicBezTo>
                    <a:pt x="1652" y="1225"/>
                    <a:pt x="1812" y="1552"/>
                    <a:pt x="2354" y="1552"/>
                  </a:cubicBezTo>
                  <a:cubicBezTo>
                    <a:pt x="2462" y="1552"/>
                    <a:pt x="2586" y="1539"/>
                    <a:pt x="2729" y="1512"/>
                  </a:cubicBezTo>
                  <a:cubicBezTo>
                    <a:pt x="2532" y="737"/>
                    <a:pt x="2492" y="491"/>
                    <a:pt x="2171" y="491"/>
                  </a:cubicBezTo>
                  <a:cubicBezTo>
                    <a:pt x="1994" y="491"/>
                    <a:pt x="1732" y="566"/>
                    <a:pt x="1311" y="669"/>
                  </a:cubicBezTo>
                  <a:cubicBezTo>
                    <a:pt x="1365" y="525"/>
                    <a:pt x="1436" y="363"/>
                    <a:pt x="1508" y="220"/>
                  </a:cubicBezTo>
                  <a:cubicBezTo>
                    <a:pt x="1255" y="73"/>
                    <a:pt x="1041" y="1"/>
                    <a:pt x="85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4" name="Google Shape;1114;p81"/>
            <p:cNvSpPr/>
            <p:nvPr/>
          </p:nvSpPr>
          <p:spPr>
            <a:xfrm>
              <a:off x="3085550" y="3015000"/>
              <a:ext cx="39975" cy="24400"/>
            </a:xfrm>
            <a:custGeom>
              <a:rect b="b" l="l" r="r" t="t"/>
              <a:pathLst>
                <a:path extrusionOk="0" h="976" w="1599">
                  <a:moveTo>
                    <a:pt x="938" y="0"/>
                  </a:moveTo>
                  <a:cubicBezTo>
                    <a:pt x="698" y="0"/>
                    <a:pt x="427" y="211"/>
                    <a:pt x="1" y="457"/>
                  </a:cubicBezTo>
                  <a:cubicBezTo>
                    <a:pt x="288" y="804"/>
                    <a:pt x="548" y="976"/>
                    <a:pt x="832" y="976"/>
                  </a:cubicBezTo>
                  <a:cubicBezTo>
                    <a:pt x="1062" y="976"/>
                    <a:pt x="1309" y="862"/>
                    <a:pt x="1598" y="637"/>
                  </a:cubicBezTo>
                  <a:cubicBezTo>
                    <a:pt x="1344" y="170"/>
                    <a:pt x="1153" y="0"/>
                    <a:pt x="93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5" name="Google Shape;1115;p81"/>
            <p:cNvSpPr/>
            <p:nvPr/>
          </p:nvSpPr>
          <p:spPr>
            <a:xfrm>
              <a:off x="3128625" y="3031125"/>
              <a:ext cx="38175" cy="29150"/>
            </a:xfrm>
            <a:custGeom>
              <a:rect b="b" l="l" r="r" t="t"/>
              <a:pathLst>
                <a:path extrusionOk="0" h="1166" w="1527">
                  <a:moveTo>
                    <a:pt x="603" y="1"/>
                  </a:moveTo>
                  <a:cubicBezTo>
                    <a:pt x="433" y="1"/>
                    <a:pt x="245" y="129"/>
                    <a:pt x="1" y="459"/>
                  </a:cubicBezTo>
                  <a:cubicBezTo>
                    <a:pt x="168" y="987"/>
                    <a:pt x="340" y="1165"/>
                    <a:pt x="569" y="1165"/>
                  </a:cubicBezTo>
                  <a:cubicBezTo>
                    <a:pt x="807" y="1165"/>
                    <a:pt x="1106" y="973"/>
                    <a:pt x="1527" y="782"/>
                  </a:cubicBezTo>
                  <a:cubicBezTo>
                    <a:pt x="1140" y="384"/>
                    <a:pt x="898" y="1"/>
                    <a:pt x="60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6" name="Google Shape;1116;p81"/>
            <p:cNvSpPr/>
            <p:nvPr/>
          </p:nvSpPr>
          <p:spPr>
            <a:xfrm>
              <a:off x="3104400" y="3051550"/>
              <a:ext cx="38175" cy="36375"/>
            </a:xfrm>
            <a:custGeom>
              <a:rect b="b" l="l" r="r" t="t"/>
              <a:pathLst>
                <a:path extrusionOk="0" h="1455" w="1527">
                  <a:moveTo>
                    <a:pt x="844" y="0"/>
                  </a:moveTo>
                  <a:lnTo>
                    <a:pt x="1" y="521"/>
                  </a:lnTo>
                  <a:cubicBezTo>
                    <a:pt x="361" y="1005"/>
                    <a:pt x="540" y="1455"/>
                    <a:pt x="902" y="1455"/>
                  </a:cubicBezTo>
                  <a:cubicBezTo>
                    <a:pt x="1063" y="1455"/>
                    <a:pt x="1261" y="1365"/>
                    <a:pt x="1526" y="1149"/>
                  </a:cubicBezTo>
                  <a:lnTo>
                    <a:pt x="844"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7" name="Google Shape;1117;p81"/>
            <p:cNvSpPr/>
            <p:nvPr/>
          </p:nvSpPr>
          <p:spPr>
            <a:xfrm>
              <a:off x="236325" y="2690800"/>
              <a:ext cx="42200" cy="42875"/>
            </a:xfrm>
            <a:custGeom>
              <a:rect b="b" l="l" r="r" t="t"/>
              <a:pathLst>
                <a:path extrusionOk="0" h="1715" w="1688">
                  <a:moveTo>
                    <a:pt x="234" y="0"/>
                  </a:moveTo>
                  <a:lnTo>
                    <a:pt x="234" y="0"/>
                  </a:lnTo>
                  <a:cubicBezTo>
                    <a:pt x="216" y="341"/>
                    <a:pt x="0" y="1131"/>
                    <a:pt x="305" y="1346"/>
                  </a:cubicBezTo>
                  <a:cubicBezTo>
                    <a:pt x="629" y="1559"/>
                    <a:pt x="848" y="1715"/>
                    <a:pt x="1055" y="1715"/>
                  </a:cubicBezTo>
                  <a:cubicBezTo>
                    <a:pt x="1250" y="1715"/>
                    <a:pt x="1435" y="1577"/>
                    <a:pt x="1687" y="1221"/>
                  </a:cubicBezTo>
                  <a:lnTo>
                    <a:pt x="234"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8" name="Google Shape;1118;p81"/>
            <p:cNvSpPr/>
            <p:nvPr/>
          </p:nvSpPr>
          <p:spPr>
            <a:xfrm>
              <a:off x="265475" y="2720850"/>
              <a:ext cx="41325" cy="40425"/>
            </a:xfrm>
            <a:custGeom>
              <a:rect b="b" l="l" r="r" t="t"/>
              <a:pathLst>
                <a:path extrusionOk="0" h="1617" w="1653">
                  <a:moveTo>
                    <a:pt x="898" y="1"/>
                  </a:moveTo>
                  <a:lnTo>
                    <a:pt x="1" y="647"/>
                  </a:lnTo>
                  <a:lnTo>
                    <a:pt x="755" y="1616"/>
                  </a:lnTo>
                  <a:lnTo>
                    <a:pt x="1652" y="826"/>
                  </a:lnTo>
                  <a:lnTo>
                    <a:pt x="898"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19" name="Google Shape;1119;p81"/>
            <p:cNvSpPr/>
            <p:nvPr/>
          </p:nvSpPr>
          <p:spPr>
            <a:xfrm>
              <a:off x="290150" y="2742400"/>
              <a:ext cx="41775" cy="44450"/>
            </a:xfrm>
            <a:custGeom>
              <a:rect b="b" l="l" r="r" t="t"/>
              <a:pathLst>
                <a:path extrusionOk="0" h="1778" w="1671">
                  <a:moveTo>
                    <a:pt x="1060" y="0"/>
                  </a:moveTo>
                  <a:cubicBezTo>
                    <a:pt x="629" y="593"/>
                    <a:pt x="1" y="1041"/>
                    <a:pt x="575" y="1777"/>
                  </a:cubicBezTo>
                  <a:lnTo>
                    <a:pt x="1670" y="1257"/>
                  </a:lnTo>
                  <a:cubicBezTo>
                    <a:pt x="1473" y="844"/>
                    <a:pt x="1275" y="413"/>
                    <a:pt x="106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0" name="Google Shape;1120;p81"/>
            <p:cNvSpPr/>
            <p:nvPr/>
          </p:nvSpPr>
          <p:spPr>
            <a:xfrm>
              <a:off x="321125" y="2776950"/>
              <a:ext cx="57900" cy="73325"/>
            </a:xfrm>
            <a:custGeom>
              <a:rect b="b" l="l" r="r" t="t"/>
              <a:pathLst>
                <a:path extrusionOk="0" h="2933" w="2316">
                  <a:moveTo>
                    <a:pt x="449" y="0"/>
                  </a:moveTo>
                  <a:cubicBezTo>
                    <a:pt x="270" y="1041"/>
                    <a:pt x="0" y="1759"/>
                    <a:pt x="431" y="2710"/>
                  </a:cubicBezTo>
                  <a:cubicBezTo>
                    <a:pt x="506" y="2868"/>
                    <a:pt x="612" y="2933"/>
                    <a:pt x="736" y="2933"/>
                  </a:cubicBezTo>
                  <a:cubicBezTo>
                    <a:pt x="1289" y="2933"/>
                    <a:pt x="2198" y="1627"/>
                    <a:pt x="2316" y="1436"/>
                  </a:cubicBezTo>
                  <a:cubicBezTo>
                    <a:pt x="1741" y="898"/>
                    <a:pt x="1221" y="270"/>
                    <a:pt x="44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1" name="Google Shape;1121;p81"/>
            <p:cNvSpPr/>
            <p:nvPr/>
          </p:nvSpPr>
          <p:spPr>
            <a:xfrm>
              <a:off x="351625" y="3862025"/>
              <a:ext cx="43100" cy="27975"/>
            </a:xfrm>
            <a:custGeom>
              <a:rect b="b" l="l" r="r" t="t"/>
              <a:pathLst>
                <a:path extrusionOk="0" h="1119" w="1724">
                  <a:moveTo>
                    <a:pt x="507" y="1"/>
                  </a:moveTo>
                  <a:cubicBezTo>
                    <a:pt x="432" y="1"/>
                    <a:pt x="353" y="5"/>
                    <a:pt x="270" y="13"/>
                  </a:cubicBezTo>
                  <a:cubicBezTo>
                    <a:pt x="1" y="821"/>
                    <a:pt x="287" y="1118"/>
                    <a:pt x="734" y="1118"/>
                  </a:cubicBezTo>
                  <a:cubicBezTo>
                    <a:pt x="1032" y="1118"/>
                    <a:pt x="1401" y="986"/>
                    <a:pt x="1724" y="785"/>
                  </a:cubicBezTo>
                  <a:cubicBezTo>
                    <a:pt x="1422" y="246"/>
                    <a:pt x="1079" y="1"/>
                    <a:pt x="507"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2" name="Google Shape;1122;p81"/>
            <p:cNvSpPr/>
            <p:nvPr/>
          </p:nvSpPr>
          <p:spPr>
            <a:xfrm>
              <a:off x="398750" y="3876250"/>
              <a:ext cx="50275" cy="44525"/>
            </a:xfrm>
            <a:custGeom>
              <a:rect b="b" l="l" r="r" t="t"/>
              <a:pathLst>
                <a:path extrusionOk="0" h="1781" w="2011">
                  <a:moveTo>
                    <a:pt x="1174" y="0"/>
                  </a:moveTo>
                  <a:cubicBezTo>
                    <a:pt x="915" y="0"/>
                    <a:pt x="231" y="631"/>
                    <a:pt x="0" y="772"/>
                  </a:cubicBezTo>
                  <a:cubicBezTo>
                    <a:pt x="216" y="1036"/>
                    <a:pt x="976" y="1780"/>
                    <a:pt x="1500" y="1780"/>
                  </a:cubicBezTo>
                  <a:cubicBezTo>
                    <a:pt x="1761" y="1780"/>
                    <a:pt x="1963" y="1596"/>
                    <a:pt x="2011" y="1078"/>
                  </a:cubicBezTo>
                  <a:cubicBezTo>
                    <a:pt x="1795" y="665"/>
                    <a:pt x="1508" y="306"/>
                    <a:pt x="1185" y="1"/>
                  </a:cubicBezTo>
                  <a:cubicBezTo>
                    <a:pt x="1182" y="0"/>
                    <a:pt x="1178" y="0"/>
                    <a:pt x="117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3" name="Google Shape;1123;p81"/>
            <p:cNvSpPr/>
            <p:nvPr/>
          </p:nvSpPr>
          <p:spPr>
            <a:xfrm>
              <a:off x="2247850" y="2958225"/>
              <a:ext cx="34125" cy="28725"/>
            </a:xfrm>
            <a:custGeom>
              <a:rect b="b" l="l" r="r" t="t"/>
              <a:pathLst>
                <a:path extrusionOk="0" h="1149" w="1365">
                  <a:moveTo>
                    <a:pt x="844" y="0"/>
                  </a:moveTo>
                  <a:cubicBezTo>
                    <a:pt x="18" y="90"/>
                    <a:pt x="0" y="539"/>
                    <a:pt x="395" y="1149"/>
                  </a:cubicBezTo>
                  <a:lnTo>
                    <a:pt x="1364" y="521"/>
                  </a:lnTo>
                  <a:cubicBezTo>
                    <a:pt x="1221" y="341"/>
                    <a:pt x="1041" y="162"/>
                    <a:pt x="84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4" name="Google Shape;1124;p81"/>
            <p:cNvSpPr/>
            <p:nvPr/>
          </p:nvSpPr>
          <p:spPr>
            <a:xfrm>
              <a:off x="2269375" y="2965400"/>
              <a:ext cx="35475" cy="43100"/>
            </a:xfrm>
            <a:custGeom>
              <a:rect b="b" l="l" r="r" t="t"/>
              <a:pathLst>
                <a:path extrusionOk="0" h="1724" w="1419">
                  <a:moveTo>
                    <a:pt x="647" y="0"/>
                  </a:moveTo>
                  <a:lnTo>
                    <a:pt x="647" y="0"/>
                  </a:lnTo>
                  <a:cubicBezTo>
                    <a:pt x="288" y="772"/>
                    <a:pt x="1" y="1059"/>
                    <a:pt x="718" y="1723"/>
                  </a:cubicBezTo>
                  <a:cubicBezTo>
                    <a:pt x="970" y="1544"/>
                    <a:pt x="1203" y="1329"/>
                    <a:pt x="1418" y="1095"/>
                  </a:cubicBezTo>
                  <a:lnTo>
                    <a:pt x="647"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5" name="Google Shape;1125;p81"/>
            <p:cNvSpPr/>
            <p:nvPr/>
          </p:nvSpPr>
          <p:spPr>
            <a:xfrm>
              <a:off x="2276300" y="3006675"/>
              <a:ext cx="55925" cy="114500"/>
            </a:xfrm>
            <a:custGeom>
              <a:rect b="b" l="l" r="r" t="t"/>
              <a:pathLst>
                <a:path extrusionOk="0" h="4580" w="2237">
                  <a:moveTo>
                    <a:pt x="1393" y="1"/>
                  </a:moveTo>
                  <a:cubicBezTo>
                    <a:pt x="693" y="413"/>
                    <a:pt x="783" y="611"/>
                    <a:pt x="1088" y="1239"/>
                  </a:cubicBezTo>
                  <a:cubicBezTo>
                    <a:pt x="1321" y="1724"/>
                    <a:pt x="495" y="2011"/>
                    <a:pt x="1267" y="2495"/>
                  </a:cubicBezTo>
                  <a:cubicBezTo>
                    <a:pt x="657" y="2711"/>
                    <a:pt x="603" y="3142"/>
                    <a:pt x="1070" y="3590"/>
                  </a:cubicBezTo>
                  <a:cubicBezTo>
                    <a:pt x="1024" y="3574"/>
                    <a:pt x="977" y="3566"/>
                    <a:pt x="928" y="3566"/>
                  </a:cubicBezTo>
                  <a:cubicBezTo>
                    <a:pt x="497" y="3566"/>
                    <a:pt x="0" y="4165"/>
                    <a:pt x="549" y="4488"/>
                  </a:cubicBezTo>
                  <a:cubicBezTo>
                    <a:pt x="645" y="4552"/>
                    <a:pt x="746" y="4580"/>
                    <a:pt x="842" y="4580"/>
                  </a:cubicBezTo>
                  <a:cubicBezTo>
                    <a:pt x="1232" y="4580"/>
                    <a:pt x="1558" y="4122"/>
                    <a:pt x="1285" y="3734"/>
                  </a:cubicBezTo>
                  <a:cubicBezTo>
                    <a:pt x="1554" y="3644"/>
                    <a:pt x="1788" y="3411"/>
                    <a:pt x="2057" y="3303"/>
                  </a:cubicBezTo>
                  <a:cubicBezTo>
                    <a:pt x="1823" y="3106"/>
                    <a:pt x="1734" y="2783"/>
                    <a:pt x="1500" y="2585"/>
                  </a:cubicBezTo>
                  <a:cubicBezTo>
                    <a:pt x="1770" y="2513"/>
                    <a:pt x="1985" y="2244"/>
                    <a:pt x="2236" y="2190"/>
                  </a:cubicBezTo>
                  <a:lnTo>
                    <a:pt x="1357" y="1293"/>
                  </a:lnTo>
                  <a:cubicBezTo>
                    <a:pt x="1572" y="1257"/>
                    <a:pt x="1806" y="1203"/>
                    <a:pt x="2021" y="1113"/>
                  </a:cubicBezTo>
                  <a:lnTo>
                    <a:pt x="1393"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6" name="Google Shape;1126;p81"/>
            <p:cNvSpPr/>
            <p:nvPr/>
          </p:nvSpPr>
          <p:spPr>
            <a:xfrm>
              <a:off x="2268925" y="3121300"/>
              <a:ext cx="58350" cy="47825"/>
            </a:xfrm>
            <a:custGeom>
              <a:rect b="b" l="l" r="r" t="t"/>
              <a:pathLst>
                <a:path extrusionOk="0" h="1913" w="2334">
                  <a:moveTo>
                    <a:pt x="1780" y="1"/>
                  </a:moveTo>
                  <a:cubicBezTo>
                    <a:pt x="1610" y="1"/>
                    <a:pt x="1421" y="99"/>
                    <a:pt x="1257" y="315"/>
                  </a:cubicBezTo>
                  <a:cubicBezTo>
                    <a:pt x="1" y="315"/>
                    <a:pt x="1383" y="1626"/>
                    <a:pt x="1688" y="1913"/>
                  </a:cubicBezTo>
                  <a:cubicBezTo>
                    <a:pt x="1957" y="1572"/>
                    <a:pt x="2334" y="997"/>
                    <a:pt x="2262" y="531"/>
                  </a:cubicBezTo>
                  <a:cubicBezTo>
                    <a:pt x="2220" y="195"/>
                    <a:pt x="2019" y="1"/>
                    <a:pt x="178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7" name="Google Shape;1127;p81"/>
            <p:cNvSpPr/>
            <p:nvPr/>
          </p:nvSpPr>
          <p:spPr>
            <a:xfrm>
              <a:off x="2181875" y="2937350"/>
              <a:ext cx="49300" cy="32550"/>
            </a:xfrm>
            <a:custGeom>
              <a:rect b="b" l="l" r="r" t="t"/>
              <a:pathLst>
                <a:path extrusionOk="0" h="1302" w="1972">
                  <a:moveTo>
                    <a:pt x="1206" y="1"/>
                  </a:moveTo>
                  <a:cubicBezTo>
                    <a:pt x="882" y="1"/>
                    <a:pt x="469" y="170"/>
                    <a:pt x="1" y="458"/>
                  </a:cubicBezTo>
                  <a:cubicBezTo>
                    <a:pt x="144" y="692"/>
                    <a:pt x="324" y="907"/>
                    <a:pt x="521" y="1087"/>
                  </a:cubicBezTo>
                  <a:lnTo>
                    <a:pt x="1939" y="1302"/>
                  </a:lnTo>
                  <a:cubicBezTo>
                    <a:pt x="1971" y="378"/>
                    <a:pt x="1688" y="1"/>
                    <a:pt x="120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8" name="Google Shape;1128;p81"/>
            <p:cNvSpPr/>
            <p:nvPr/>
          </p:nvSpPr>
          <p:spPr>
            <a:xfrm>
              <a:off x="2038750" y="2899350"/>
              <a:ext cx="139575" cy="78200"/>
            </a:xfrm>
            <a:custGeom>
              <a:rect b="b" l="l" r="r" t="t"/>
              <a:pathLst>
                <a:path extrusionOk="0" h="3128" w="5583">
                  <a:moveTo>
                    <a:pt x="1887" y="0"/>
                  </a:moveTo>
                  <a:cubicBezTo>
                    <a:pt x="1386" y="0"/>
                    <a:pt x="1002" y="247"/>
                    <a:pt x="485" y="776"/>
                  </a:cubicBezTo>
                  <a:cubicBezTo>
                    <a:pt x="916" y="848"/>
                    <a:pt x="1311" y="1027"/>
                    <a:pt x="1293" y="1476"/>
                  </a:cubicBezTo>
                  <a:lnTo>
                    <a:pt x="0" y="1601"/>
                  </a:lnTo>
                  <a:cubicBezTo>
                    <a:pt x="18" y="1907"/>
                    <a:pt x="72" y="2212"/>
                    <a:pt x="162" y="2517"/>
                  </a:cubicBezTo>
                  <a:cubicBezTo>
                    <a:pt x="251" y="2664"/>
                    <a:pt x="394" y="2715"/>
                    <a:pt x="567" y="2715"/>
                  </a:cubicBezTo>
                  <a:cubicBezTo>
                    <a:pt x="963" y="2715"/>
                    <a:pt x="1521" y="2446"/>
                    <a:pt x="1971" y="2446"/>
                  </a:cubicBezTo>
                  <a:cubicBezTo>
                    <a:pt x="2310" y="2446"/>
                    <a:pt x="2588" y="2597"/>
                    <a:pt x="2692" y="3127"/>
                  </a:cubicBezTo>
                  <a:cubicBezTo>
                    <a:pt x="3009" y="2527"/>
                    <a:pt x="3504" y="2358"/>
                    <a:pt x="4050" y="2358"/>
                  </a:cubicBezTo>
                  <a:cubicBezTo>
                    <a:pt x="4402" y="2358"/>
                    <a:pt x="4774" y="2428"/>
                    <a:pt x="5133" y="2499"/>
                  </a:cubicBezTo>
                  <a:cubicBezTo>
                    <a:pt x="5582" y="1207"/>
                    <a:pt x="4039" y="650"/>
                    <a:pt x="2962" y="255"/>
                  </a:cubicBezTo>
                  <a:cubicBezTo>
                    <a:pt x="2526" y="88"/>
                    <a:pt x="2186" y="0"/>
                    <a:pt x="188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29" name="Google Shape;1129;p81"/>
            <p:cNvSpPr/>
            <p:nvPr/>
          </p:nvSpPr>
          <p:spPr>
            <a:xfrm>
              <a:off x="2457825" y="4661025"/>
              <a:ext cx="58800" cy="42200"/>
            </a:xfrm>
            <a:custGeom>
              <a:rect b="b" l="l" r="r" t="t"/>
              <a:pathLst>
                <a:path extrusionOk="0" h="1688" w="2352">
                  <a:moveTo>
                    <a:pt x="1060" y="1"/>
                  </a:moveTo>
                  <a:lnTo>
                    <a:pt x="1" y="719"/>
                  </a:lnTo>
                  <a:lnTo>
                    <a:pt x="898" y="1688"/>
                  </a:lnTo>
                  <a:lnTo>
                    <a:pt x="2352" y="144"/>
                  </a:lnTo>
                  <a:lnTo>
                    <a:pt x="1060"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0" name="Google Shape;1130;p81"/>
            <p:cNvSpPr/>
            <p:nvPr/>
          </p:nvSpPr>
          <p:spPr>
            <a:xfrm>
              <a:off x="2489250" y="4650250"/>
              <a:ext cx="65075" cy="58825"/>
            </a:xfrm>
            <a:custGeom>
              <a:rect b="b" l="l" r="r" t="t"/>
              <a:pathLst>
                <a:path extrusionOk="0" h="2353" w="2603">
                  <a:moveTo>
                    <a:pt x="1346" y="1"/>
                  </a:moveTo>
                  <a:cubicBezTo>
                    <a:pt x="1221" y="360"/>
                    <a:pt x="1113" y="701"/>
                    <a:pt x="1005" y="1060"/>
                  </a:cubicBezTo>
                  <a:cubicBezTo>
                    <a:pt x="556" y="1455"/>
                    <a:pt x="0" y="1706"/>
                    <a:pt x="323" y="2352"/>
                  </a:cubicBezTo>
                  <a:cubicBezTo>
                    <a:pt x="1418" y="1939"/>
                    <a:pt x="1903" y="1760"/>
                    <a:pt x="2603" y="862"/>
                  </a:cubicBezTo>
                  <a:lnTo>
                    <a:pt x="1346"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1" name="Google Shape;1131;p81"/>
            <p:cNvSpPr/>
            <p:nvPr/>
          </p:nvSpPr>
          <p:spPr>
            <a:xfrm>
              <a:off x="3188775" y="1694575"/>
              <a:ext cx="192050" cy="122500"/>
            </a:xfrm>
            <a:custGeom>
              <a:rect b="b" l="l" r="r" t="t"/>
              <a:pathLst>
                <a:path extrusionOk="0" h="4900" w="7682">
                  <a:moveTo>
                    <a:pt x="2027" y="1"/>
                  </a:moveTo>
                  <a:cubicBezTo>
                    <a:pt x="1415" y="1"/>
                    <a:pt x="353" y="603"/>
                    <a:pt x="215" y="1154"/>
                  </a:cubicBezTo>
                  <a:cubicBezTo>
                    <a:pt x="0" y="2177"/>
                    <a:pt x="1687" y="1638"/>
                    <a:pt x="897" y="2428"/>
                  </a:cubicBezTo>
                  <a:cubicBezTo>
                    <a:pt x="503" y="2841"/>
                    <a:pt x="969" y="3074"/>
                    <a:pt x="1364" y="3092"/>
                  </a:cubicBezTo>
                  <a:cubicBezTo>
                    <a:pt x="2010" y="3146"/>
                    <a:pt x="1777" y="3541"/>
                    <a:pt x="1777" y="4133"/>
                  </a:cubicBezTo>
                  <a:cubicBezTo>
                    <a:pt x="2422" y="4253"/>
                    <a:pt x="3718" y="4899"/>
                    <a:pt x="4546" y="4899"/>
                  </a:cubicBezTo>
                  <a:cubicBezTo>
                    <a:pt x="4709" y="4899"/>
                    <a:pt x="4854" y="4874"/>
                    <a:pt x="4972" y="4815"/>
                  </a:cubicBezTo>
                  <a:cubicBezTo>
                    <a:pt x="6048" y="4277"/>
                    <a:pt x="7628" y="3469"/>
                    <a:pt x="7664" y="2069"/>
                  </a:cubicBezTo>
                  <a:cubicBezTo>
                    <a:pt x="7682" y="1136"/>
                    <a:pt x="7413" y="1082"/>
                    <a:pt x="6677" y="472"/>
                  </a:cubicBezTo>
                  <a:cubicBezTo>
                    <a:pt x="6430" y="264"/>
                    <a:pt x="6281" y="187"/>
                    <a:pt x="6179" y="187"/>
                  </a:cubicBezTo>
                  <a:cubicBezTo>
                    <a:pt x="5912" y="187"/>
                    <a:pt x="5977" y="722"/>
                    <a:pt x="5456" y="813"/>
                  </a:cubicBezTo>
                  <a:cubicBezTo>
                    <a:pt x="5426" y="817"/>
                    <a:pt x="5397" y="820"/>
                    <a:pt x="5369" y="820"/>
                  </a:cubicBezTo>
                  <a:cubicBezTo>
                    <a:pt x="4945" y="820"/>
                    <a:pt x="4818" y="297"/>
                    <a:pt x="4299" y="297"/>
                  </a:cubicBezTo>
                  <a:cubicBezTo>
                    <a:pt x="4212" y="297"/>
                    <a:pt x="4114" y="312"/>
                    <a:pt x="4002" y="346"/>
                  </a:cubicBezTo>
                  <a:cubicBezTo>
                    <a:pt x="3572" y="454"/>
                    <a:pt x="3015" y="1154"/>
                    <a:pt x="2728" y="1495"/>
                  </a:cubicBezTo>
                  <a:cubicBezTo>
                    <a:pt x="2638" y="795"/>
                    <a:pt x="3231" y="597"/>
                    <a:pt x="2297" y="59"/>
                  </a:cubicBezTo>
                  <a:cubicBezTo>
                    <a:pt x="2226" y="19"/>
                    <a:pt x="2133" y="1"/>
                    <a:pt x="2027"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2" name="Google Shape;1132;p81"/>
            <p:cNvSpPr/>
            <p:nvPr/>
          </p:nvSpPr>
          <p:spPr>
            <a:xfrm>
              <a:off x="3762200" y="1208300"/>
              <a:ext cx="153475" cy="134175"/>
            </a:xfrm>
            <a:custGeom>
              <a:rect b="b" l="l" r="r" t="t"/>
              <a:pathLst>
                <a:path extrusionOk="0" h="5367" w="6139">
                  <a:moveTo>
                    <a:pt x="4039" y="0"/>
                  </a:moveTo>
                  <a:lnTo>
                    <a:pt x="4039" y="0"/>
                  </a:lnTo>
                  <a:cubicBezTo>
                    <a:pt x="4039" y="1"/>
                    <a:pt x="4039" y="1"/>
                    <a:pt x="4040" y="1"/>
                  </a:cubicBezTo>
                  <a:lnTo>
                    <a:pt x="4040" y="1"/>
                  </a:lnTo>
                  <a:cubicBezTo>
                    <a:pt x="4039" y="1"/>
                    <a:pt x="4039" y="1"/>
                    <a:pt x="4039" y="0"/>
                  </a:cubicBezTo>
                  <a:close/>
                  <a:moveTo>
                    <a:pt x="575" y="575"/>
                  </a:moveTo>
                  <a:cubicBezTo>
                    <a:pt x="575" y="575"/>
                    <a:pt x="575" y="575"/>
                    <a:pt x="575" y="575"/>
                  </a:cubicBezTo>
                  <a:lnTo>
                    <a:pt x="575" y="575"/>
                  </a:lnTo>
                  <a:cubicBezTo>
                    <a:pt x="575" y="575"/>
                    <a:pt x="575" y="575"/>
                    <a:pt x="575" y="575"/>
                  </a:cubicBezTo>
                  <a:close/>
                  <a:moveTo>
                    <a:pt x="4040" y="1"/>
                  </a:moveTo>
                  <a:cubicBezTo>
                    <a:pt x="4076" y="53"/>
                    <a:pt x="1284" y="604"/>
                    <a:pt x="686" y="604"/>
                  </a:cubicBezTo>
                  <a:cubicBezTo>
                    <a:pt x="610" y="604"/>
                    <a:pt x="569" y="595"/>
                    <a:pt x="575" y="575"/>
                  </a:cubicBezTo>
                  <a:lnTo>
                    <a:pt x="575" y="575"/>
                  </a:lnTo>
                  <a:cubicBezTo>
                    <a:pt x="413" y="1131"/>
                    <a:pt x="1" y="1777"/>
                    <a:pt x="467" y="2190"/>
                  </a:cubicBezTo>
                  <a:cubicBezTo>
                    <a:pt x="897" y="2576"/>
                    <a:pt x="1278" y="3132"/>
                    <a:pt x="1833" y="3132"/>
                  </a:cubicBezTo>
                  <a:cubicBezTo>
                    <a:pt x="1949" y="3132"/>
                    <a:pt x="2074" y="3108"/>
                    <a:pt x="2208" y="3052"/>
                  </a:cubicBezTo>
                  <a:lnTo>
                    <a:pt x="2854" y="1921"/>
                  </a:lnTo>
                  <a:lnTo>
                    <a:pt x="2854" y="1921"/>
                  </a:lnTo>
                  <a:cubicBezTo>
                    <a:pt x="3267" y="2208"/>
                    <a:pt x="2747" y="2998"/>
                    <a:pt x="2657" y="3536"/>
                  </a:cubicBezTo>
                  <a:cubicBezTo>
                    <a:pt x="2513" y="4380"/>
                    <a:pt x="2800" y="4631"/>
                    <a:pt x="3267" y="5367"/>
                  </a:cubicBezTo>
                  <a:cubicBezTo>
                    <a:pt x="3895" y="4272"/>
                    <a:pt x="4595" y="3213"/>
                    <a:pt x="5385" y="2208"/>
                  </a:cubicBezTo>
                  <a:cubicBezTo>
                    <a:pt x="5995" y="1472"/>
                    <a:pt x="6139" y="1562"/>
                    <a:pt x="5421" y="916"/>
                  </a:cubicBezTo>
                  <a:cubicBezTo>
                    <a:pt x="4972" y="539"/>
                    <a:pt x="4488" y="449"/>
                    <a:pt x="404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3" name="Google Shape;1133;p81"/>
            <p:cNvSpPr/>
            <p:nvPr/>
          </p:nvSpPr>
          <p:spPr>
            <a:xfrm>
              <a:off x="3852025" y="1163150"/>
              <a:ext cx="161925" cy="80800"/>
            </a:xfrm>
            <a:custGeom>
              <a:rect b="b" l="l" r="r" t="t"/>
              <a:pathLst>
                <a:path extrusionOk="0" h="3232" w="6477">
                  <a:moveTo>
                    <a:pt x="1819" y="1"/>
                  </a:moveTo>
                  <a:cubicBezTo>
                    <a:pt x="1407" y="1"/>
                    <a:pt x="1037" y="405"/>
                    <a:pt x="787" y="640"/>
                  </a:cubicBezTo>
                  <a:cubicBezTo>
                    <a:pt x="1" y="1409"/>
                    <a:pt x="649" y="2299"/>
                    <a:pt x="1627" y="2299"/>
                  </a:cubicBezTo>
                  <a:cubicBezTo>
                    <a:pt x="1721" y="2299"/>
                    <a:pt x="1818" y="2290"/>
                    <a:pt x="1918" y="2273"/>
                  </a:cubicBezTo>
                  <a:cubicBezTo>
                    <a:pt x="2340" y="2951"/>
                    <a:pt x="2870" y="3231"/>
                    <a:pt x="3428" y="3231"/>
                  </a:cubicBezTo>
                  <a:cubicBezTo>
                    <a:pt x="4008" y="3231"/>
                    <a:pt x="4617" y="2928"/>
                    <a:pt x="5166" y="2453"/>
                  </a:cubicBezTo>
                  <a:cubicBezTo>
                    <a:pt x="5848" y="1878"/>
                    <a:pt x="6476" y="1645"/>
                    <a:pt x="5723" y="765"/>
                  </a:cubicBezTo>
                  <a:cubicBezTo>
                    <a:pt x="5443" y="427"/>
                    <a:pt x="5076" y="209"/>
                    <a:pt x="4727" y="209"/>
                  </a:cubicBezTo>
                  <a:cubicBezTo>
                    <a:pt x="4448" y="209"/>
                    <a:pt x="4181" y="349"/>
                    <a:pt x="3982" y="676"/>
                  </a:cubicBezTo>
                  <a:cubicBezTo>
                    <a:pt x="3832" y="319"/>
                    <a:pt x="3634" y="178"/>
                    <a:pt x="3433" y="178"/>
                  </a:cubicBezTo>
                  <a:cubicBezTo>
                    <a:pt x="3078" y="178"/>
                    <a:pt x="2714" y="619"/>
                    <a:pt x="2600" y="1089"/>
                  </a:cubicBezTo>
                  <a:cubicBezTo>
                    <a:pt x="2330" y="909"/>
                    <a:pt x="2187" y="119"/>
                    <a:pt x="2097" y="66"/>
                  </a:cubicBezTo>
                  <a:cubicBezTo>
                    <a:pt x="2003" y="20"/>
                    <a:pt x="1910" y="1"/>
                    <a:pt x="181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4" name="Google Shape;1134;p81"/>
            <p:cNvSpPr/>
            <p:nvPr/>
          </p:nvSpPr>
          <p:spPr>
            <a:xfrm>
              <a:off x="3898150" y="1258675"/>
              <a:ext cx="73175" cy="55300"/>
            </a:xfrm>
            <a:custGeom>
              <a:rect b="b" l="l" r="r" t="t"/>
              <a:pathLst>
                <a:path extrusionOk="0" h="2212" w="2927">
                  <a:moveTo>
                    <a:pt x="1830" y="0"/>
                  </a:moveTo>
                  <a:cubicBezTo>
                    <a:pt x="1452" y="0"/>
                    <a:pt x="1054" y="444"/>
                    <a:pt x="773" y="714"/>
                  </a:cubicBezTo>
                  <a:cubicBezTo>
                    <a:pt x="19" y="1090"/>
                    <a:pt x="1" y="1252"/>
                    <a:pt x="378" y="1898"/>
                  </a:cubicBezTo>
                  <a:cubicBezTo>
                    <a:pt x="506" y="2129"/>
                    <a:pt x="706" y="2211"/>
                    <a:pt x="929" y="2211"/>
                  </a:cubicBezTo>
                  <a:cubicBezTo>
                    <a:pt x="1332" y="2211"/>
                    <a:pt x="1812" y="1947"/>
                    <a:pt x="2101" y="1808"/>
                  </a:cubicBezTo>
                  <a:cubicBezTo>
                    <a:pt x="2926" y="1431"/>
                    <a:pt x="2693" y="929"/>
                    <a:pt x="2334" y="355"/>
                  </a:cubicBezTo>
                  <a:cubicBezTo>
                    <a:pt x="2180" y="97"/>
                    <a:pt x="2007" y="0"/>
                    <a:pt x="183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5" name="Google Shape;1135;p81"/>
            <p:cNvSpPr/>
            <p:nvPr/>
          </p:nvSpPr>
          <p:spPr>
            <a:xfrm>
              <a:off x="4256225" y="1107000"/>
              <a:ext cx="89300" cy="65875"/>
            </a:xfrm>
            <a:custGeom>
              <a:rect b="b" l="l" r="r" t="t"/>
              <a:pathLst>
                <a:path extrusionOk="0" h="2635" w="3572">
                  <a:moveTo>
                    <a:pt x="2892" y="1"/>
                  </a:moveTo>
                  <a:cubicBezTo>
                    <a:pt x="2692" y="1"/>
                    <a:pt x="2504" y="77"/>
                    <a:pt x="2280" y="230"/>
                  </a:cubicBezTo>
                  <a:cubicBezTo>
                    <a:pt x="1885" y="517"/>
                    <a:pt x="1221" y="373"/>
                    <a:pt x="969" y="678"/>
                  </a:cubicBezTo>
                  <a:cubicBezTo>
                    <a:pt x="0" y="1845"/>
                    <a:pt x="934" y="2635"/>
                    <a:pt x="2136" y="2635"/>
                  </a:cubicBezTo>
                  <a:cubicBezTo>
                    <a:pt x="2423" y="2455"/>
                    <a:pt x="3141" y="2186"/>
                    <a:pt x="3141" y="1845"/>
                  </a:cubicBezTo>
                  <a:cubicBezTo>
                    <a:pt x="3141" y="1181"/>
                    <a:pt x="3177" y="786"/>
                    <a:pt x="3572" y="230"/>
                  </a:cubicBezTo>
                  <a:cubicBezTo>
                    <a:pt x="3303" y="77"/>
                    <a:pt x="3092" y="1"/>
                    <a:pt x="289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6" name="Google Shape;1136;p81"/>
            <p:cNvSpPr/>
            <p:nvPr/>
          </p:nvSpPr>
          <p:spPr>
            <a:xfrm>
              <a:off x="4348650" y="1082175"/>
              <a:ext cx="87525" cy="44925"/>
            </a:xfrm>
            <a:custGeom>
              <a:rect b="b" l="l" r="r" t="t"/>
              <a:pathLst>
                <a:path extrusionOk="0" h="1797" w="3501">
                  <a:moveTo>
                    <a:pt x="1478" y="0"/>
                  </a:moveTo>
                  <a:cubicBezTo>
                    <a:pt x="1470" y="0"/>
                    <a:pt x="1463" y="1"/>
                    <a:pt x="1454" y="2"/>
                  </a:cubicBezTo>
                  <a:cubicBezTo>
                    <a:pt x="0" y="283"/>
                    <a:pt x="783" y="1796"/>
                    <a:pt x="1980" y="1796"/>
                  </a:cubicBezTo>
                  <a:cubicBezTo>
                    <a:pt x="2084" y="1796"/>
                    <a:pt x="2190" y="1785"/>
                    <a:pt x="2298" y="1761"/>
                  </a:cubicBezTo>
                  <a:cubicBezTo>
                    <a:pt x="2549" y="1528"/>
                    <a:pt x="3500" y="738"/>
                    <a:pt x="3016" y="253"/>
                  </a:cubicBezTo>
                  <a:cubicBezTo>
                    <a:pt x="2972" y="215"/>
                    <a:pt x="2885" y="200"/>
                    <a:pt x="2779" y="200"/>
                  </a:cubicBezTo>
                  <a:cubicBezTo>
                    <a:pt x="2534" y="200"/>
                    <a:pt x="2190" y="280"/>
                    <a:pt x="2065" y="343"/>
                  </a:cubicBezTo>
                  <a:cubicBezTo>
                    <a:pt x="2015" y="364"/>
                    <a:pt x="1973" y="373"/>
                    <a:pt x="1935" y="373"/>
                  </a:cubicBezTo>
                  <a:cubicBezTo>
                    <a:pt x="1697" y="373"/>
                    <a:pt x="1674" y="0"/>
                    <a:pt x="147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7" name="Google Shape;1137;p81"/>
            <p:cNvSpPr/>
            <p:nvPr/>
          </p:nvSpPr>
          <p:spPr>
            <a:xfrm>
              <a:off x="4441075" y="1085125"/>
              <a:ext cx="60600" cy="38900"/>
            </a:xfrm>
            <a:custGeom>
              <a:rect b="b" l="l" r="r" t="t"/>
              <a:pathLst>
                <a:path extrusionOk="0" h="1556" w="2424">
                  <a:moveTo>
                    <a:pt x="1225" y="0"/>
                  </a:moveTo>
                  <a:cubicBezTo>
                    <a:pt x="794" y="0"/>
                    <a:pt x="331" y="234"/>
                    <a:pt x="1" y="369"/>
                  </a:cubicBezTo>
                  <a:cubicBezTo>
                    <a:pt x="338" y="1091"/>
                    <a:pt x="388" y="1555"/>
                    <a:pt x="1114" y="1555"/>
                  </a:cubicBezTo>
                  <a:cubicBezTo>
                    <a:pt x="1200" y="1555"/>
                    <a:pt x="1295" y="1549"/>
                    <a:pt x="1401" y="1535"/>
                  </a:cubicBezTo>
                  <a:cubicBezTo>
                    <a:pt x="2137" y="1481"/>
                    <a:pt x="2424" y="710"/>
                    <a:pt x="1796" y="189"/>
                  </a:cubicBezTo>
                  <a:cubicBezTo>
                    <a:pt x="1624" y="52"/>
                    <a:pt x="1428" y="0"/>
                    <a:pt x="1225"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8" name="Google Shape;1138;p81"/>
            <p:cNvSpPr/>
            <p:nvPr/>
          </p:nvSpPr>
          <p:spPr>
            <a:xfrm>
              <a:off x="4481550" y="1064550"/>
              <a:ext cx="73975" cy="56725"/>
            </a:xfrm>
            <a:custGeom>
              <a:rect b="b" l="l" r="r" t="t"/>
              <a:pathLst>
                <a:path extrusionOk="0" h="2269" w="2959">
                  <a:moveTo>
                    <a:pt x="1172" y="0"/>
                  </a:moveTo>
                  <a:cubicBezTo>
                    <a:pt x="0" y="0"/>
                    <a:pt x="627" y="1387"/>
                    <a:pt x="823" y="2269"/>
                  </a:cubicBezTo>
                  <a:cubicBezTo>
                    <a:pt x="1146" y="1999"/>
                    <a:pt x="2959" y="294"/>
                    <a:pt x="1577" y="43"/>
                  </a:cubicBezTo>
                  <a:cubicBezTo>
                    <a:pt x="1423" y="14"/>
                    <a:pt x="1289" y="0"/>
                    <a:pt x="117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39" name="Google Shape;1139;p81"/>
            <p:cNvSpPr/>
            <p:nvPr/>
          </p:nvSpPr>
          <p:spPr>
            <a:xfrm>
              <a:off x="4435700" y="1203375"/>
              <a:ext cx="197900" cy="197900"/>
            </a:xfrm>
            <a:custGeom>
              <a:rect b="b" l="l" r="r" t="t"/>
              <a:pathLst>
                <a:path extrusionOk="0" h="7916" w="7916">
                  <a:moveTo>
                    <a:pt x="6444" y="0"/>
                  </a:moveTo>
                  <a:cubicBezTo>
                    <a:pt x="6282" y="2441"/>
                    <a:pt x="3949" y="1472"/>
                    <a:pt x="2585" y="2477"/>
                  </a:cubicBezTo>
                  <a:cubicBezTo>
                    <a:pt x="1975" y="2908"/>
                    <a:pt x="1490" y="4272"/>
                    <a:pt x="1113" y="4918"/>
                  </a:cubicBezTo>
                  <a:cubicBezTo>
                    <a:pt x="665" y="5654"/>
                    <a:pt x="288" y="6443"/>
                    <a:pt x="0" y="7269"/>
                  </a:cubicBezTo>
                  <a:lnTo>
                    <a:pt x="2513" y="7915"/>
                  </a:lnTo>
                  <a:cubicBezTo>
                    <a:pt x="2639" y="7413"/>
                    <a:pt x="2747" y="6946"/>
                    <a:pt x="2872" y="6461"/>
                  </a:cubicBezTo>
                  <a:cubicBezTo>
                    <a:pt x="3088" y="5797"/>
                    <a:pt x="3159" y="4756"/>
                    <a:pt x="3770" y="4433"/>
                  </a:cubicBezTo>
                  <a:cubicBezTo>
                    <a:pt x="4667" y="3967"/>
                    <a:pt x="5511" y="3428"/>
                    <a:pt x="6300" y="2800"/>
                  </a:cubicBezTo>
                  <a:cubicBezTo>
                    <a:pt x="6803" y="2405"/>
                    <a:pt x="7916" y="2549"/>
                    <a:pt x="7916" y="1992"/>
                  </a:cubicBezTo>
                  <a:cubicBezTo>
                    <a:pt x="7916" y="449"/>
                    <a:pt x="7880" y="556"/>
                    <a:pt x="644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0" name="Google Shape;1140;p81"/>
            <p:cNvSpPr/>
            <p:nvPr/>
          </p:nvSpPr>
          <p:spPr>
            <a:xfrm>
              <a:off x="4400250" y="1396300"/>
              <a:ext cx="123425" cy="108875"/>
            </a:xfrm>
            <a:custGeom>
              <a:rect b="b" l="l" r="r" t="t"/>
              <a:pathLst>
                <a:path extrusionOk="0" h="4355" w="4937">
                  <a:moveTo>
                    <a:pt x="1095" y="1"/>
                  </a:moveTo>
                  <a:lnTo>
                    <a:pt x="1095" y="1"/>
                  </a:lnTo>
                  <a:cubicBezTo>
                    <a:pt x="1167" y="988"/>
                    <a:pt x="1508" y="1580"/>
                    <a:pt x="324" y="1724"/>
                  </a:cubicBezTo>
                  <a:cubicBezTo>
                    <a:pt x="1" y="3070"/>
                    <a:pt x="1060" y="3518"/>
                    <a:pt x="2118" y="3518"/>
                  </a:cubicBezTo>
                  <a:cubicBezTo>
                    <a:pt x="2625" y="3518"/>
                    <a:pt x="3216" y="4355"/>
                    <a:pt x="3742" y="4355"/>
                  </a:cubicBezTo>
                  <a:cubicBezTo>
                    <a:pt x="3943" y="4355"/>
                    <a:pt x="4134" y="4233"/>
                    <a:pt x="4308" y="3895"/>
                  </a:cubicBezTo>
                  <a:cubicBezTo>
                    <a:pt x="4936" y="2693"/>
                    <a:pt x="3644" y="2711"/>
                    <a:pt x="3303" y="1562"/>
                  </a:cubicBezTo>
                  <a:cubicBezTo>
                    <a:pt x="2854" y="1"/>
                    <a:pt x="2729" y="180"/>
                    <a:pt x="10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1" name="Google Shape;1141;p81"/>
            <p:cNvSpPr/>
            <p:nvPr/>
          </p:nvSpPr>
          <p:spPr>
            <a:xfrm>
              <a:off x="4898750" y="934975"/>
              <a:ext cx="94250" cy="61675"/>
            </a:xfrm>
            <a:custGeom>
              <a:rect b="b" l="l" r="r" t="t"/>
              <a:pathLst>
                <a:path extrusionOk="0" h="2467" w="3770">
                  <a:moveTo>
                    <a:pt x="2264" y="0"/>
                  </a:moveTo>
                  <a:cubicBezTo>
                    <a:pt x="2002" y="0"/>
                    <a:pt x="1783" y="130"/>
                    <a:pt x="1670" y="488"/>
                  </a:cubicBezTo>
                  <a:cubicBezTo>
                    <a:pt x="1580" y="811"/>
                    <a:pt x="1006" y="1026"/>
                    <a:pt x="701" y="1134"/>
                  </a:cubicBezTo>
                  <a:cubicBezTo>
                    <a:pt x="1" y="1367"/>
                    <a:pt x="109" y="1583"/>
                    <a:pt x="1" y="2301"/>
                  </a:cubicBezTo>
                  <a:cubicBezTo>
                    <a:pt x="266" y="2326"/>
                    <a:pt x="922" y="2466"/>
                    <a:pt x="1388" y="2466"/>
                  </a:cubicBezTo>
                  <a:cubicBezTo>
                    <a:pt x="1584" y="2466"/>
                    <a:pt x="1746" y="2441"/>
                    <a:pt x="1832" y="2372"/>
                  </a:cubicBezTo>
                  <a:lnTo>
                    <a:pt x="3770" y="703"/>
                  </a:lnTo>
                  <a:cubicBezTo>
                    <a:pt x="3385" y="446"/>
                    <a:pt x="2750" y="0"/>
                    <a:pt x="226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2" name="Google Shape;1142;p81"/>
            <p:cNvSpPr/>
            <p:nvPr/>
          </p:nvSpPr>
          <p:spPr>
            <a:xfrm>
              <a:off x="4953950" y="952500"/>
              <a:ext cx="108150" cy="79100"/>
            </a:xfrm>
            <a:custGeom>
              <a:rect b="b" l="l" r="r" t="t"/>
              <a:pathLst>
                <a:path extrusionOk="0" h="3164" w="4326">
                  <a:moveTo>
                    <a:pt x="2893" y="0"/>
                  </a:moveTo>
                  <a:cubicBezTo>
                    <a:pt x="2782" y="0"/>
                    <a:pt x="2693" y="26"/>
                    <a:pt x="2657" y="92"/>
                  </a:cubicBezTo>
                  <a:cubicBezTo>
                    <a:pt x="2442" y="547"/>
                    <a:pt x="2355" y="624"/>
                    <a:pt x="2250" y="624"/>
                  </a:cubicBezTo>
                  <a:cubicBezTo>
                    <a:pt x="2195" y="624"/>
                    <a:pt x="2136" y="604"/>
                    <a:pt x="2053" y="604"/>
                  </a:cubicBezTo>
                  <a:cubicBezTo>
                    <a:pt x="1959" y="604"/>
                    <a:pt x="1835" y="629"/>
                    <a:pt x="1652" y="738"/>
                  </a:cubicBezTo>
                  <a:cubicBezTo>
                    <a:pt x="539" y="1420"/>
                    <a:pt x="341" y="1923"/>
                    <a:pt x="0" y="3143"/>
                  </a:cubicBezTo>
                  <a:cubicBezTo>
                    <a:pt x="215" y="3143"/>
                    <a:pt x="428" y="3164"/>
                    <a:pt x="624" y="3164"/>
                  </a:cubicBezTo>
                  <a:cubicBezTo>
                    <a:pt x="1034" y="3164"/>
                    <a:pt x="1369" y="3073"/>
                    <a:pt x="1490" y="2515"/>
                  </a:cubicBezTo>
                  <a:cubicBezTo>
                    <a:pt x="1940" y="2838"/>
                    <a:pt x="2262" y="3049"/>
                    <a:pt x="2605" y="3049"/>
                  </a:cubicBezTo>
                  <a:cubicBezTo>
                    <a:pt x="2890" y="3049"/>
                    <a:pt x="3190" y="2902"/>
                    <a:pt x="3590" y="2551"/>
                  </a:cubicBezTo>
                  <a:cubicBezTo>
                    <a:pt x="4128" y="2102"/>
                    <a:pt x="4326" y="2120"/>
                    <a:pt x="4128" y="1456"/>
                  </a:cubicBezTo>
                  <a:cubicBezTo>
                    <a:pt x="4021" y="1115"/>
                    <a:pt x="3841" y="415"/>
                    <a:pt x="3554" y="200"/>
                  </a:cubicBezTo>
                  <a:cubicBezTo>
                    <a:pt x="3423" y="104"/>
                    <a:pt x="3115" y="0"/>
                    <a:pt x="289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3" name="Google Shape;1143;p81"/>
            <p:cNvSpPr/>
            <p:nvPr/>
          </p:nvSpPr>
          <p:spPr>
            <a:xfrm>
              <a:off x="5055800" y="966900"/>
              <a:ext cx="81700" cy="88425"/>
            </a:xfrm>
            <a:custGeom>
              <a:rect b="b" l="l" r="r" t="t"/>
              <a:pathLst>
                <a:path extrusionOk="0" h="3537" w="3268">
                  <a:moveTo>
                    <a:pt x="1" y="0"/>
                  </a:moveTo>
                  <a:lnTo>
                    <a:pt x="1" y="0"/>
                  </a:lnTo>
                  <a:cubicBezTo>
                    <a:pt x="306" y="1203"/>
                    <a:pt x="701" y="2388"/>
                    <a:pt x="1185" y="3536"/>
                  </a:cubicBezTo>
                  <a:cubicBezTo>
                    <a:pt x="1383" y="3177"/>
                    <a:pt x="1724" y="2190"/>
                    <a:pt x="2118" y="2118"/>
                  </a:cubicBezTo>
                  <a:cubicBezTo>
                    <a:pt x="3159" y="1885"/>
                    <a:pt x="3267" y="2047"/>
                    <a:pt x="3267" y="970"/>
                  </a:cubicBezTo>
                  <a:cubicBezTo>
                    <a:pt x="3267" y="51"/>
                    <a:pt x="1579" y="5"/>
                    <a:pt x="582" y="5"/>
                  </a:cubicBezTo>
                  <a:cubicBezTo>
                    <a:pt x="471" y="5"/>
                    <a:pt x="369" y="5"/>
                    <a:pt x="278" y="5"/>
                  </a:cubicBezTo>
                  <a:cubicBezTo>
                    <a:pt x="165" y="5"/>
                    <a:pt x="70" y="4"/>
                    <a:pt x="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4" name="Google Shape;1144;p81"/>
            <p:cNvSpPr/>
            <p:nvPr/>
          </p:nvSpPr>
          <p:spPr>
            <a:xfrm>
              <a:off x="5657500" y="877450"/>
              <a:ext cx="172775" cy="124000"/>
            </a:xfrm>
            <a:custGeom>
              <a:rect b="b" l="l" r="r" t="t"/>
              <a:pathLst>
                <a:path extrusionOk="0" h="4960" w="6911">
                  <a:moveTo>
                    <a:pt x="5272" y="0"/>
                  </a:moveTo>
                  <a:cubicBezTo>
                    <a:pt x="5076" y="0"/>
                    <a:pt x="4850" y="100"/>
                    <a:pt x="4488" y="330"/>
                  </a:cubicBezTo>
                  <a:cubicBezTo>
                    <a:pt x="4284" y="456"/>
                    <a:pt x="4037" y="487"/>
                    <a:pt x="3776" y="487"/>
                  </a:cubicBezTo>
                  <a:cubicBezTo>
                    <a:pt x="3506" y="487"/>
                    <a:pt x="3222" y="453"/>
                    <a:pt x="2955" y="453"/>
                  </a:cubicBezTo>
                  <a:cubicBezTo>
                    <a:pt x="2705" y="453"/>
                    <a:pt x="2471" y="483"/>
                    <a:pt x="2280" y="599"/>
                  </a:cubicBezTo>
                  <a:cubicBezTo>
                    <a:pt x="2155" y="671"/>
                    <a:pt x="2406" y="1371"/>
                    <a:pt x="2280" y="1443"/>
                  </a:cubicBezTo>
                  <a:cubicBezTo>
                    <a:pt x="2194" y="1489"/>
                    <a:pt x="2050" y="1504"/>
                    <a:pt x="1889" y="1504"/>
                  </a:cubicBezTo>
                  <a:cubicBezTo>
                    <a:pt x="1614" y="1504"/>
                    <a:pt x="1290" y="1461"/>
                    <a:pt x="1132" y="1461"/>
                  </a:cubicBezTo>
                  <a:cubicBezTo>
                    <a:pt x="1" y="1479"/>
                    <a:pt x="396" y="2053"/>
                    <a:pt x="396" y="3094"/>
                  </a:cubicBezTo>
                  <a:cubicBezTo>
                    <a:pt x="396" y="3471"/>
                    <a:pt x="1688" y="4171"/>
                    <a:pt x="1957" y="4386"/>
                  </a:cubicBezTo>
                  <a:cubicBezTo>
                    <a:pt x="2459" y="4753"/>
                    <a:pt x="2665" y="4959"/>
                    <a:pt x="2891" y="4959"/>
                  </a:cubicBezTo>
                  <a:cubicBezTo>
                    <a:pt x="3085" y="4959"/>
                    <a:pt x="3293" y="4807"/>
                    <a:pt x="3716" y="4476"/>
                  </a:cubicBezTo>
                  <a:cubicBezTo>
                    <a:pt x="3555" y="3040"/>
                    <a:pt x="3788" y="3255"/>
                    <a:pt x="5170" y="2914"/>
                  </a:cubicBezTo>
                  <a:cubicBezTo>
                    <a:pt x="5008" y="2484"/>
                    <a:pt x="4739" y="2089"/>
                    <a:pt x="4416" y="1748"/>
                  </a:cubicBezTo>
                  <a:cubicBezTo>
                    <a:pt x="4490" y="1729"/>
                    <a:pt x="4557" y="1721"/>
                    <a:pt x="4620" y="1721"/>
                  </a:cubicBezTo>
                  <a:cubicBezTo>
                    <a:pt x="5119" y="1721"/>
                    <a:pt x="5296" y="2257"/>
                    <a:pt x="5750" y="2257"/>
                  </a:cubicBezTo>
                  <a:cubicBezTo>
                    <a:pt x="5833" y="2257"/>
                    <a:pt x="5926" y="2239"/>
                    <a:pt x="6031" y="2196"/>
                  </a:cubicBezTo>
                  <a:cubicBezTo>
                    <a:pt x="6588" y="1981"/>
                    <a:pt x="6911" y="1012"/>
                    <a:pt x="6372" y="635"/>
                  </a:cubicBezTo>
                  <a:cubicBezTo>
                    <a:pt x="5812" y="250"/>
                    <a:pt x="5581" y="0"/>
                    <a:pt x="527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5" name="Google Shape;1145;p81"/>
            <p:cNvSpPr/>
            <p:nvPr/>
          </p:nvSpPr>
          <p:spPr>
            <a:xfrm>
              <a:off x="5825775" y="866225"/>
              <a:ext cx="102775" cy="57625"/>
            </a:xfrm>
            <a:custGeom>
              <a:rect b="b" l="l" r="r" t="t"/>
              <a:pathLst>
                <a:path extrusionOk="0" h="2305" w="4111">
                  <a:moveTo>
                    <a:pt x="2862" y="1"/>
                  </a:moveTo>
                  <a:cubicBezTo>
                    <a:pt x="2481" y="1"/>
                    <a:pt x="478" y="786"/>
                    <a:pt x="0" y="922"/>
                  </a:cubicBezTo>
                  <a:cubicBezTo>
                    <a:pt x="125" y="1154"/>
                    <a:pt x="568" y="2305"/>
                    <a:pt x="803" y="2305"/>
                  </a:cubicBezTo>
                  <a:cubicBezTo>
                    <a:pt x="804" y="2305"/>
                    <a:pt x="806" y="2305"/>
                    <a:pt x="808" y="2304"/>
                  </a:cubicBezTo>
                  <a:lnTo>
                    <a:pt x="3069" y="2053"/>
                  </a:lnTo>
                  <a:cubicBezTo>
                    <a:pt x="3734" y="1192"/>
                    <a:pt x="4110" y="510"/>
                    <a:pt x="2908" y="7"/>
                  </a:cubicBezTo>
                  <a:cubicBezTo>
                    <a:pt x="2897" y="3"/>
                    <a:pt x="2882" y="1"/>
                    <a:pt x="286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6" name="Google Shape;1146;p81"/>
            <p:cNvSpPr/>
            <p:nvPr/>
          </p:nvSpPr>
          <p:spPr>
            <a:xfrm>
              <a:off x="5774175" y="980350"/>
              <a:ext cx="79450" cy="50300"/>
            </a:xfrm>
            <a:custGeom>
              <a:rect b="b" l="l" r="r" t="t"/>
              <a:pathLst>
                <a:path extrusionOk="0" h="2012" w="3178">
                  <a:moveTo>
                    <a:pt x="1113" y="1"/>
                  </a:moveTo>
                  <a:cubicBezTo>
                    <a:pt x="467" y="701"/>
                    <a:pt x="288" y="1096"/>
                    <a:pt x="0" y="2011"/>
                  </a:cubicBezTo>
                  <a:cubicBezTo>
                    <a:pt x="1293" y="1903"/>
                    <a:pt x="2028" y="1724"/>
                    <a:pt x="3177" y="1150"/>
                  </a:cubicBezTo>
                  <a:cubicBezTo>
                    <a:pt x="2441" y="414"/>
                    <a:pt x="2118" y="270"/>
                    <a:pt x="111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7" name="Google Shape;1147;p81"/>
            <p:cNvSpPr/>
            <p:nvPr/>
          </p:nvSpPr>
          <p:spPr>
            <a:xfrm>
              <a:off x="6444525" y="833100"/>
              <a:ext cx="96525" cy="60225"/>
            </a:xfrm>
            <a:custGeom>
              <a:rect b="b" l="l" r="r" t="t"/>
              <a:pathLst>
                <a:path extrusionOk="0" h="2409" w="3861">
                  <a:moveTo>
                    <a:pt x="1669" y="0"/>
                  </a:moveTo>
                  <a:cubicBezTo>
                    <a:pt x="1277" y="0"/>
                    <a:pt x="901" y="139"/>
                    <a:pt x="665" y="489"/>
                  </a:cubicBezTo>
                  <a:cubicBezTo>
                    <a:pt x="1" y="1476"/>
                    <a:pt x="162" y="1422"/>
                    <a:pt x="862" y="2373"/>
                  </a:cubicBezTo>
                  <a:cubicBezTo>
                    <a:pt x="880" y="2397"/>
                    <a:pt x="915" y="2408"/>
                    <a:pt x="964" y="2408"/>
                  </a:cubicBezTo>
                  <a:cubicBezTo>
                    <a:pt x="1346" y="2408"/>
                    <a:pt x="2564" y="1729"/>
                    <a:pt x="2818" y="1601"/>
                  </a:cubicBezTo>
                  <a:cubicBezTo>
                    <a:pt x="3861" y="976"/>
                    <a:pt x="2709" y="0"/>
                    <a:pt x="166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8" name="Google Shape;1148;p81"/>
            <p:cNvSpPr/>
            <p:nvPr/>
          </p:nvSpPr>
          <p:spPr>
            <a:xfrm>
              <a:off x="5316175" y="3140500"/>
              <a:ext cx="69900" cy="93725"/>
            </a:xfrm>
            <a:custGeom>
              <a:rect b="b" l="l" r="r" t="t"/>
              <a:pathLst>
                <a:path extrusionOk="0" h="3749" w="2796">
                  <a:moveTo>
                    <a:pt x="595" y="1"/>
                  </a:moveTo>
                  <a:cubicBezTo>
                    <a:pt x="417" y="1"/>
                    <a:pt x="308" y="126"/>
                    <a:pt x="336" y="463"/>
                  </a:cubicBezTo>
                  <a:cubicBezTo>
                    <a:pt x="372" y="822"/>
                    <a:pt x="516" y="1324"/>
                    <a:pt x="462" y="1683"/>
                  </a:cubicBezTo>
                  <a:cubicBezTo>
                    <a:pt x="457" y="1734"/>
                    <a:pt x="423" y="1749"/>
                    <a:pt x="375" y="1749"/>
                  </a:cubicBezTo>
                  <a:cubicBezTo>
                    <a:pt x="305" y="1749"/>
                    <a:pt x="204" y="1716"/>
                    <a:pt x="127" y="1716"/>
                  </a:cubicBezTo>
                  <a:cubicBezTo>
                    <a:pt x="53" y="1716"/>
                    <a:pt x="0" y="1746"/>
                    <a:pt x="13" y="1863"/>
                  </a:cubicBezTo>
                  <a:cubicBezTo>
                    <a:pt x="67" y="2168"/>
                    <a:pt x="121" y="2473"/>
                    <a:pt x="175" y="2778"/>
                  </a:cubicBezTo>
                  <a:cubicBezTo>
                    <a:pt x="286" y="3484"/>
                    <a:pt x="584" y="3748"/>
                    <a:pt x="987" y="3748"/>
                  </a:cubicBezTo>
                  <a:cubicBezTo>
                    <a:pt x="1300" y="3748"/>
                    <a:pt x="1677" y="3588"/>
                    <a:pt x="2077" y="3352"/>
                  </a:cubicBezTo>
                  <a:cubicBezTo>
                    <a:pt x="2795" y="2958"/>
                    <a:pt x="1970" y="1809"/>
                    <a:pt x="2203" y="1037"/>
                  </a:cubicBezTo>
                  <a:cubicBezTo>
                    <a:pt x="2085" y="932"/>
                    <a:pt x="1083" y="1"/>
                    <a:pt x="5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49" name="Google Shape;1149;p81"/>
            <p:cNvSpPr/>
            <p:nvPr/>
          </p:nvSpPr>
          <p:spPr>
            <a:xfrm>
              <a:off x="1828200" y="2818275"/>
              <a:ext cx="228075" cy="104450"/>
            </a:xfrm>
            <a:custGeom>
              <a:rect b="b" l="l" r="r" t="t"/>
              <a:pathLst>
                <a:path extrusionOk="0" h="4178" w="9123">
                  <a:moveTo>
                    <a:pt x="3027" y="1"/>
                  </a:moveTo>
                  <a:cubicBezTo>
                    <a:pt x="2179" y="1"/>
                    <a:pt x="737" y="194"/>
                    <a:pt x="400" y="716"/>
                  </a:cubicBezTo>
                  <a:cubicBezTo>
                    <a:pt x="1" y="1305"/>
                    <a:pt x="586" y="1517"/>
                    <a:pt x="1304" y="1517"/>
                  </a:cubicBezTo>
                  <a:cubicBezTo>
                    <a:pt x="1942" y="1517"/>
                    <a:pt x="2685" y="1349"/>
                    <a:pt x="2930" y="1129"/>
                  </a:cubicBezTo>
                  <a:cubicBezTo>
                    <a:pt x="3558" y="1937"/>
                    <a:pt x="5371" y="1524"/>
                    <a:pt x="5892" y="2834"/>
                  </a:cubicBezTo>
                  <a:cubicBezTo>
                    <a:pt x="5784" y="3121"/>
                    <a:pt x="5712" y="3427"/>
                    <a:pt x="5694" y="3732"/>
                  </a:cubicBezTo>
                  <a:cubicBezTo>
                    <a:pt x="5730" y="4073"/>
                    <a:pt x="6107" y="4019"/>
                    <a:pt x="6394" y="4109"/>
                  </a:cubicBezTo>
                  <a:cubicBezTo>
                    <a:pt x="6599" y="4156"/>
                    <a:pt x="6773" y="4178"/>
                    <a:pt x="6932" y="4178"/>
                  </a:cubicBezTo>
                  <a:cubicBezTo>
                    <a:pt x="7429" y="4178"/>
                    <a:pt x="7770" y="3968"/>
                    <a:pt x="8368" y="3696"/>
                  </a:cubicBezTo>
                  <a:lnTo>
                    <a:pt x="9122" y="2942"/>
                  </a:lnTo>
                  <a:cubicBezTo>
                    <a:pt x="7310" y="2009"/>
                    <a:pt x="5407" y="250"/>
                    <a:pt x="3397" y="17"/>
                  </a:cubicBezTo>
                  <a:cubicBezTo>
                    <a:pt x="3296" y="6"/>
                    <a:pt x="3170" y="1"/>
                    <a:pt x="3027"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0" name="Google Shape;1150;p81"/>
            <p:cNvSpPr/>
            <p:nvPr/>
          </p:nvSpPr>
          <p:spPr>
            <a:xfrm>
              <a:off x="1971900" y="2770675"/>
              <a:ext cx="50275" cy="72700"/>
            </a:xfrm>
            <a:custGeom>
              <a:rect b="b" l="l" r="r" t="t"/>
              <a:pathLst>
                <a:path extrusionOk="0" h="2908" w="2011">
                  <a:moveTo>
                    <a:pt x="36" y="0"/>
                  </a:moveTo>
                  <a:cubicBezTo>
                    <a:pt x="36" y="377"/>
                    <a:pt x="18" y="736"/>
                    <a:pt x="0" y="1095"/>
                  </a:cubicBezTo>
                  <a:cubicBezTo>
                    <a:pt x="610" y="1579"/>
                    <a:pt x="880" y="2244"/>
                    <a:pt x="1346" y="2908"/>
                  </a:cubicBezTo>
                  <a:cubicBezTo>
                    <a:pt x="2010" y="2333"/>
                    <a:pt x="1759" y="1974"/>
                    <a:pt x="1490" y="1256"/>
                  </a:cubicBezTo>
                  <a:lnTo>
                    <a:pt x="1490" y="1256"/>
                  </a:lnTo>
                  <a:cubicBezTo>
                    <a:pt x="1338" y="1362"/>
                    <a:pt x="1110" y="1417"/>
                    <a:pt x="946" y="1540"/>
                  </a:cubicBezTo>
                  <a:lnTo>
                    <a:pt x="946" y="1540"/>
                  </a:lnTo>
                  <a:cubicBezTo>
                    <a:pt x="1571" y="914"/>
                    <a:pt x="812" y="35"/>
                    <a:pt x="3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1" name="Google Shape;1151;p81"/>
            <p:cNvSpPr/>
            <p:nvPr/>
          </p:nvSpPr>
          <p:spPr>
            <a:xfrm>
              <a:off x="2028875" y="2816050"/>
              <a:ext cx="40450" cy="38100"/>
            </a:xfrm>
            <a:custGeom>
              <a:rect b="b" l="l" r="r" t="t"/>
              <a:pathLst>
                <a:path extrusionOk="0" h="1524" w="1618">
                  <a:moveTo>
                    <a:pt x="235" y="1"/>
                  </a:moveTo>
                  <a:cubicBezTo>
                    <a:pt x="160" y="1"/>
                    <a:pt x="82" y="6"/>
                    <a:pt x="0" y="16"/>
                  </a:cubicBezTo>
                  <a:cubicBezTo>
                    <a:pt x="0" y="644"/>
                    <a:pt x="359" y="1039"/>
                    <a:pt x="700" y="1523"/>
                  </a:cubicBezTo>
                  <a:cubicBezTo>
                    <a:pt x="1618" y="840"/>
                    <a:pt x="1218" y="1"/>
                    <a:pt x="23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2" name="Google Shape;1152;p81"/>
            <p:cNvSpPr/>
            <p:nvPr/>
          </p:nvSpPr>
          <p:spPr>
            <a:xfrm>
              <a:off x="1984450" y="2723825"/>
              <a:ext cx="66425" cy="89500"/>
            </a:xfrm>
            <a:custGeom>
              <a:rect b="b" l="l" r="r" t="t"/>
              <a:pathLst>
                <a:path extrusionOk="0" h="3580" w="2657">
                  <a:moveTo>
                    <a:pt x="831" y="0"/>
                  </a:moveTo>
                  <a:cubicBezTo>
                    <a:pt x="503" y="0"/>
                    <a:pt x="225" y="234"/>
                    <a:pt x="1" y="600"/>
                  </a:cubicBezTo>
                  <a:cubicBezTo>
                    <a:pt x="980" y="652"/>
                    <a:pt x="477" y="1625"/>
                    <a:pt x="1413" y="1625"/>
                  </a:cubicBezTo>
                  <a:cubicBezTo>
                    <a:pt x="1438" y="1625"/>
                    <a:pt x="1464" y="1624"/>
                    <a:pt x="1490" y="1623"/>
                  </a:cubicBezTo>
                  <a:lnTo>
                    <a:pt x="1490" y="1623"/>
                  </a:lnTo>
                  <a:cubicBezTo>
                    <a:pt x="754" y="1802"/>
                    <a:pt x="1095" y="2305"/>
                    <a:pt x="1203" y="2897"/>
                  </a:cubicBezTo>
                  <a:cubicBezTo>
                    <a:pt x="1275" y="3238"/>
                    <a:pt x="2244" y="3453"/>
                    <a:pt x="2549" y="3579"/>
                  </a:cubicBezTo>
                  <a:cubicBezTo>
                    <a:pt x="2657" y="2915"/>
                    <a:pt x="2029" y="1856"/>
                    <a:pt x="1598" y="1569"/>
                  </a:cubicBezTo>
                  <a:cubicBezTo>
                    <a:pt x="1831" y="959"/>
                    <a:pt x="2280" y="438"/>
                    <a:pt x="1383" y="205"/>
                  </a:cubicBezTo>
                  <a:cubicBezTo>
                    <a:pt x="1186" y="64"/>
                    <a:pt x="1002" y="0"/>
                    <a:pt x="83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3" name="Google Shape;1153;p81"/>
            <p:cNvSpPr/>
            <p:nvPr/>
          </p:nvSpPr>
          <p:spPr>
            <a:xfrm>
              <a:off x="1944650" y="2932700"/>
              <a:ext cx="60475" cy="33075"/>
            </a:xfrm>
            <a:custGeom>
              <a:rect b="b" l="l" r="r" t="t"/>
              <a:pathLst>
                <a:path extrusionOk="0" h="1323" w="2419">
                  <a:moveTo>
                    <a:pt x="734" y="0"/>
                  </a:moveTo>
                  <a:cubicBezTo>
                    <a:pt x="302" y="0"/>
                    <a:pt x="1" y="199"/>
                    <a:pt x="139" y="806"/>
                  </a:cubicBezTo>
                  <a:cubicBezTo>
                    <a:pt x="651" y="1127"/>
                    <a:pt x="1017" y="1323"/>
                    <a:pt x="1347" y="1323"/>
                  </a:cubicBezTo>
                  <a:cubicBezTo>
                    <a:pt x="1699" y="1323"/>
                    <a:pt x="2011" y="1101"/>
                    <a:pt x="2418" y="573"/>
                  </a:cubicBezTo>
                  <a:cubicBezTo>
                    <a:pt x="2120" y="357"/>
                    <a:pt x="1311" y="0"/>
                    <a:pt x="73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4" name="Google Shape;1154;p81"/>
            <p:cNvSpPr/>
            <p:nvPr/>
          </p:nvSpPr>
          <p:spPr>
            <a:xfrm>
              <a:off x="1624400" y="3371025"/>
              <a:ext cx="52725" cy="55550"/>
            </a:xfrm>
            <a:custGeom>
              <a:rect b="b" l="l" r="r" t="t"/>
              <a:pathLst>
                <a:path extrusionOk="0" h="2222" w="2109">
                  <a:moveTo>
                    <a:pt x="870" y="0"/>
                  </a:moveTo>
                  <a:lnTo>
                    <a:pt x="870" y="0"/>
                  </a:lnTo>
                  <a:cubicBezTo>
                    <a:pt x="803" y="235"/>
                    <a:pt x="1" y="2222"/>
                    <a:pt x="595" y="2222"/>
                  </a:cubicBezTo>
                  <a:cubicBezTo>
                    <a:pt x="638" y="2222"/>
                    <a:pt x="687" y="2211"/>
                    <a:pt x="744" y="2190"/>
                  </a:cubicBezTo>
                  <a:cubicBezTo>
                    <a:pt x="1947" y="1705"/>
                    <a:pt x="2108" y="664"/>
                    <a:pt x="87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5" name="Google Shape;1155;p81"/>
            <p:cNvSpPr/>
            <p:nvPr/>
          </p:nvSpPr>
          <p:spPr>
            <a:xfrm>
              <a:off x="1649725" y="1080950"/>
              <a:ext cx="218550" cy="157875"/>
            </a:xfrm>
            <a:custGeom>
              <a:rect b="b" l="l" r="r" t="t"/>
              <a:pathLst>
                <a:path extrusionOk="0" h="6315" w="8742">
                  <a:moveTo>
                    <a:pt x="3829" y="0"/>
                  </a:moveTo>
                  <a:cubicBezTo>
                    <a:pt x="3654" y="0"/>
                    <a:pt x="3437" y="22"/>
                    <a:pt x="3141" y="51"/>
                  </a:cubicBezTo>
                  <a:cubicBezTo>
                    <a:pt x="2172" y="141"/>
                    <a:pt x="2423" y="338"/>
                    <a:pt x="2477" y="1307"/>
                  </a:cubicBezTo>
                  <a:cubicBezTo>
                    <a:pt x="2513" y="1756"/>
                    <a:pt x="1436" y="2546"/>
                    <a:pt x="1131" y="2851"/>
                  </a:cubicBezTo>
                  <a:cubicBezTo>
                    <a:pt x="952" y="3030"/>
                    <a:pt x="0" y="3784"/>
                    <a:pt x="72" y="4053"/>
                  </a:cubicBezTo>
                  <a:cubicBezTo>
                    <a:pt x="306" y="4807"/>
                    <a:pt x="521" y="5561"/>
                    <a:pt x="754" y="6315"/>
                  </a:cubicBezTo>
                  <a:cubicBezTo>
                    <a:pt x="1311" y="6153"/>
                    <a:pt x="2298" y="6100"/>
                    <a:pt x="2764" y="5759"/>
                  </a:cubicBezTo>
                  <a:cubicBezTo>
                    <a:pt x="3321" y="5382"/>
                    <a:pt x="3357" y="4412"/>
                    <a:pt x="4039" y="4179"/>
                  </a:cubicBezTo>
                  <a:cubicBezTo>
                    <a:pt x="5546" y="3587"/>
                    <a:pt x="7126" y="3264"/>
                    <a:pt x="8741" y="3192"/>
                  </a:cubicBezTo>
                  <a:lnTo>
                    <a:pt x="7467" y="1792"/>
                  </a:lnTo>
                  <a:cubicBezTo>
                    <a:pt x="7046" y="1340"/>
                    <a:pt x="6901" y="1094"/>
                    <a:pt x="6689" y="1094"/>
                  </a:cubicBezTo>
                  <a:cubicBezTo>
                    <a:pt x="6531" y="1094"/>
                    <a:pt x="6335" y="1231"/>
                    <a:pt x="5959" y="1523"/>
                  </a:cubicBezTo>
                  <a:cubicBezTo>
                    <a:pt x="5868" y="1593"/>
                    <a:pt x="5788" y="1622"/>
                    <a:pt x="5716" y="1622"/>
                  </a:cubicBezTo>
                  <a:cubicBezTo>
                    <a:pt x="5363" y="1622"/>
                    <a:pt x="5217" y="906"/>
                    <a:pt x="5008" y="697"/>
                  </a:cubicBezTo>
                  <a:cubicBezTo>
                    <a:pt x="4461" y="150"/>
                    <a:pt x="4292" y="0"/>
                    <a:pt x="382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6" name="Google Shape;1156;p81"/>
            <p:cNvSpPr/>
            <p:nvPr/>
          </p:nvSpPr>
          <p:spPr>
            <a:xfrm>
              <a:off x="1773125" y="974450"/>
              <a:ext cx="165125" cy="76075"/>
            </a:xfrm>
            <a:custGeom>
              <a:rect b="b" l="l" r="r" t="t"/>
              <a:pathLst>
                <a:path extrusionOk="0" h="3043" w="6605">
                  <a:moveTo>
                    <a:pt x="3995" y="1"/>
                  </a:moveTo>
                  <a:cubicBezTo>
                    <a:pt x="3859" y="1"/>
                    <a:pt x="3718" y="163"/>
                    <a:pt x="3267" y="614"/>
                  </a:cubicBezTo>
                  <a:cubicBezTo>
                    <a:pt x="3112" y="777"/>
                    <a:pt x="2738" y="821"/>
                    <a:pt x="2329" y="821"/>
                  </a:cubicBezTo>
                  <a:cubicBezTo>
                    <a:pt x="1838" y="821"/>
                    <a:pt x="1297" y="757"/>
                    <a:pt x="1023" y="757"/>
                  </a:cubicBezTo>
                  <a:cubicBezTo>
                    <a:pt x="449" y="775"/>
                    <a:pt x="269" y="1565"/>
                    <a:pt x="0" y="2032"/>
                  </a:cubicBezTo>
                  <a:lnTo>
                    <a:pt x="2549" y="2983"/>
                  </a:lnTo>
                  <a:cubicBezTo>
                    <a:pt x="2665" y="3024"/>
                    <a:pt x="2766" y="3042"/>
                    <a:pt x="2855" y="3042"/>
                  </a:cubicBezTo>
                  <a:cubicBezTo>
                    <a:pt x="3355" y="3042"/>
                    <a:pt x="3475" y="2457"/>
                    <a:pt x="3841" y="1924"/>
                  </a:cubicBezTo>
                  <a:cubicBezTo>
                    <a:pt x="3891" y="2540"/>
                    <a:pt x="4097" y="2769"/>
                    <a:pt x="4378" y="2769"/>
                  </a:cubicBezTo>
                  <a:cubicBezTo>
                    <a:pt x="5102" y="2769"/>
                    <a:pt x="6320" y="1237"/>
                    <a:pt x="6605" y="901"/>
                  </a:cubicBezTo>
                  <a:cubicBezTo>
                    <a:pt x="6013" y="739"/>
                    <a:pt x="5349" y="632"/>
                    <a:pt x="4792" y="398"/>
                  </a:cubicBezTo>
                  <a:cubicBezTo>
                    <a:pt x="4282" y="185"/>
                    <a:pt x="4141" y="1"/>
                    <a:pt x="39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7" name="Google Shape;1157;p81"/>
            <p:cNvSpPr/>
            <p:nvPr/>
          </p:nvSpPr>
          <p:spPr>
            <a:xfrm>
              <a:off x="1849400" y="1040625"/>
              <a:ext cx="199250" cy="125525"/>
            </a:xfrm>
            <a:custGeom>
              <a:rect b="b" l="l" r="r" t="t"/>
              <a:pathLst>
                <a:path extrusionOk="0" h="5021" w="7970">
                  <a:moveTo>
                    <a:pt x="2409" y="0"/>
                  </a:moveTo>
                  <a:cubicBezTo>
                    <a:pt x="1927" y="0"/>
                    <a:pt x="520" y="818"/>
                    <a:pt x="180" y="964"/>
                  </a:cubicBezTo>
                  <a:cubicBezTo>
                    <a:pt x="0" y="2418"/>
                    <a:pt x="1490" y="2436"/>
                    <a:pt x="2657" y="2885"/>
                  </a:cubicBezTo>
                  <a:cubicBezTo>
                    <a:pt x="1831" y="3351"/>
                    <a:pt x="2387" y="3979"/>
                    <a:pt x="2692" y="4625"/>
                  </a:cubicBezTo>
                  <a:cubicBezTo>
                    <a:pt x="3249" y="4374"/>
                    <a:pt x="4039" y="3818"/>
                    <a:pt x="4631" y="3818"/>
                  </a:cubicBezTo>
                  <a:cubicBezTo>
                    <a:pt x="5887" y="3818"/>
                    <a:pt x="5851" y="3961"/>
                    <a:pt x="6515" y="5020"/>
                  </a:cubicBezTo>
                  <a:cubicBezTo>
                    <a:pt x="7700" y="3818"/>
                    <a:pt x="7969" y="3800"/>
                    <a:pt x="7574" y="2167"/>
                  </a:cubicBezTo>
                  <a:lnTo>
                    <a:pt x="7574" y="2167"/>
                  </a:lnTo>
                  <a:cubicBezTo>
                    <a:pt x="7287" y="2328"/>
                    <a:pt x="6946" y="2346"/>
                    <a:pt x="6677" y="2490"/>
                  </a:cubicBezTo>
                  <a:cubicBezTo>
                    <a:pt x="6569" y="1521"/>
                    <a:pt x="6695" y="1305"/>
                    <a:pt x="7197" y="462"/>
                  </a:cubicBezTo>
                  <a:cubicBezTo>
                    <a:pt x="7080" y="444"/>
                    <a:pt x="6969" y="436"/>
                    <a:pt x="6863" y="436"/>
                  </a:cubicBezTo>
                  <a:cubicBezTo>
                    <a:pt x="6191" y="436"/>
                    <a:pt x="5725" y="763"/>
                    <a:pt x="5151" y="1197"/>
                  </a:cubicBezTo>
                  <a:cubicBezTo>
                    <a:pt x="4828" y="1449"/>
                    <a:pt x="5438" y="1987"/>
                    <a:pt x="5241" y="2220"/>
                  </a:cubicBezTo>
                  <a:cubicBezTo>
                    <a:pt x="5128" y="2379"/>
                    <a:pt x="4800" y="2530"/>
                    <a:pt x="4560" y="2530"/>
                  </a:cubicBezTo>
                  <a:cubicBezTo>
                    <a:pt x="4420" y="2530"/>
                    <a:pt x="4310" y="2479"/>
                    <a:pt x="4290" y="2346"/>
                  </a:cubicBezTo>
                  <a:cubicBezTo>
                    <a:pt x="4092" y="1072"/>
                    <a:pt x="3536" y="838"/>
                    <a:pt x="2531" y="31"/>
                  </a:cubicBezTo>
                  <a:cubicBezTo>
                    <a:pt x="2503" y="10"/>
                    <a:pt x="2462" y="0"/>
                    <a:pt x="240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8" name="Google Shape;1158;p81"/>
            <p:cNvSpPr/>
            <p:nvPr/>
          </p:nvSpPr>
          <p:spPr>
            <a:xfrm>
              <a:off x="1966500" y="959450"/>
              <a:ext cx="91125" cy="67825"/>
            </a:xfrm>
            <a:custGeom>
              <a:rect b="b" l="l" r="r" t="t"/>
              <a:pathLst>
                <a:path extrusionOk="0" h="2713" w="3645">
                  <a:moveTo>
                    <a:pt x="1795" y="1"/>
                  </a:moveTo>
                  <a:cubicBezTo>
                    <a:pt x="1543" y="1"/>
                    <a:pt x="1275" y="50"/>
                    <a:pt x="1024" y="137"/>
                  </a:cubicBezTo>
                  <a:cubicBezTo>
                    <a:pt x="90" y="478"/>
                    <a:pt x="288" y="1178"/>
                    <a:pt x="1" y="2147"/>
                  </a:cubicBezTo>
                  <a:cubicBezTo>
                    <a:pt x="704" y="2494"/>
                    <a:pt x="1048" y="2713"/>
                    <a:pt x="1434" y="2713"/>
                  </a:cubicBezTo>
                  <a:cubicBezTo>
                    <a:pt x="1729" y="2713"/>
                    <a:pt x="2047" y="2586"/>
                    <a:pt x="2567" y="2291"/>
                  </a:cubicBezTo>
                  <a:cubicBezTo>
                    <a:pt x="3644" y="1663"/>
                    <a:pt x="1006" y="1250"/>
                    <a:pt x="844" y="1214"/>
                  </a:cubicBezTo>
                  <a:lnTo>
                    <a:pt x="2908" y="1088"/>
                  </a:lnTo>
                  <a:cubicBezTo>
                    <a:pt x="2960" y="307"/>
                    <a:pt x="2425" y="1"/>
                    <a:pt x="17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59" name="Google Shape;1159;p81"/>
            <p:cNvSpPr/>
            <p:nvPr/>
          </p:nvSpPr>
          <p:spPr>
            <a:xfrm>
              <a:off x="2097975" y="985550"/>
              <a:ext cx="92050" cy="78400"/>
            </a:xfrm>
            <a:custGeom>
              <a:rect b="b" l="l" r="r" t="t"/>
              <a:pathLst>
                <a:path extrusionOk="0" h="3136" w="3682">
                  <a:moveTo>
                    <a:pt x="1593" y="1"/>
                  </a:moveTo>
                  <a:cubicBezTo>
                    <a:pt x="1125" y="1"/>
                    <a:pt x="509" y="112"/>
                    <a:pt x="485" y="278"/>
                  </a:cubicBezTo>
                  <a:cubicBezTo>
                    <a:pt x="341" y="995"/>
                    <a:pt x="0" y="1390"/>
                    <a:pt x="90" y="2198"/>
                  </a:cubicBezTo>
                  <a:cubicBezTo>
                    <a:pt x="498" y="2123"/>
                    <a:pt x="799" y="2082"/>
                    <a:pt x="1044" y="2082"/>
                  </a:cubicBezTo>
                  <a:cubicBezTo>
                    <a:pt x="1685" y="2082"/>
                    <a:pt x="1952" y="2364"/>
                    <a:pt x="2782" y="3077"/>
                  </a:cubicBezTo>
                  <a:cubicBezTo>
                    <a:pt x="2909" y="3117"/>
                    <a:pt x="3014" y="3135"/>
                    <a:pt x="3101" y="3135"/>
                  </a:cubicBezTo>
                  <a:cubicBezTo>
                    <a:pt x="3682" y="3135"/>
                    <a:pt x="3464" y="2329"/>
                    <a:pt x="3464" y="1767"/>
                  </a:cubicBezTo>
                  <a:cubicBezTo>
                    <a:pt x="3464" y="1283"/>
                    <a:pt x="2405" y="475"/>
                    <a:pt x="2100" y="98"/>
                  </a:cubicBezTo>
                  <a:cubicBezTo>
                    <a:pt x="2039" y="31"/>
                    <a:pt x="1836" y="1"/>
                    <a:pt x="159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0" name="Google Shape;1160;p81"/>
            <p:cNvSpPr/>
            <p:nvPr/>
          </p:nvSpPr>
          <p:spPr>
            <a:xfrm>
              <a:off x="2190850" y="1020950"/>
              <a:ext cx="68225" cy="71600"/>
            </a:xfrm>
            <a:custGeom>
              <a:rect b="b" l="l" r="r" t="t"/>
              <a:pathLst>
                <a:path extrusionOk="0" h="2864" w="2729">
                  <a:moveTo>
                    <a:pt x="1068" y="0"/>
                  </a:moveTo>
                  <a:cubicBezTo>
                    <a:pt x="716" y="0"/>
                    <a:pt x="343" y="66"/>
                    <a:pt x="1" y="118"/>
                  </a:cubicBezTo>
                  <a:cubicBezTo>
                    <a:pt x="521" y="710"/>
                    <a:pt x="916" y="943"/>
                    <a:pt x="252" y="1661"/>
                  </a:cubicBezTo>
                  <a:cubicBezTo>
                    <a:pt x="396" y="2074"/>
                    <a:pt x="539" y="2469"/>
                    <a:pt x="683" y="2864"/>
                  </a:cubicBezTo>
                  <a:cubicBezTo>
                    <a:pt x="1472" y="2415"/>
                    <a:pt x="2729" y="2182"/>
                    <a:pt x="2460" y="1069"/>
                  </a:cubicBezTo>
                  <a:cubicBezTo>
                    <a:pt x="2253" y="208"/>
                    <a:pt x="1693" y="0"/>
                    <a:pt x="106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1" name="Google Shape;1161;p81"/>
            <p:cNvSpPr/>
            <p:nvPr/>
          </p:nvSpPr>
          <p:spPr>
            <a:xfrm>
              <a:off x="2244175" y="941500"/>
              <a:ext cx="151300" cy="150125"/>
            </a:xfrm>
            <a:custGeom>
              <a:rect b="b" l="l" r="r" t="t"/>
              <a:pathLst>
                <a:path extrusionOk="0" h="6005" w="6052">
                  <a:moveTo>
                    <a:pt x="2661" y="1"/>
                  </a:moveTo>
                  <a:cubicBezTo>
                    <a:pt x="2648" y="1"/>
                    <a:pt x="2635" y="4"/>
                    <a:pt x="2624" y="11"/>
                  </a:cubicBezTo>
                  <a:cubicBezTo>
                    <a:pt x="2050" y="388"/>
                    <a:pt x="1296" y="568"/>
                    <a:pt x="1547" y="1357"/>
                  </a:cubicBezTo>
                  <a:cubicBezTo>
                    <a:pt x="1297" y="1199"/>
                    <a:pt x="1062" y="1127"/>
                    <a:pt x="856" y="1127"/>
                  </a:cubicBezTo>
                  <a:cubicBezTo>
                    <a:pt x="339" y="1127"/>
                    <a:pt x="1" y="1585"/>
                    <a:pt x="39" y="2291"/>
                  </a:cubicBezTo>
                  <a:cubicBezTo>
                    <a:pt x="94" y="3081"/>
                    <a:pt x="370" y="3238"/>
                    <a:pt x="844" y="3238"/>
                  </a:cubicBezTo>
                  <a:cubicBezTo>
                    <a:pt x="1157" y="3238"/>
                    <a:pt x="1555" y="3170"/>
                    <a:pt x="2032" y="3170"/>
                  </a:cubicBezTo>
                  <a:cubicBezTo>
                    <a:pt x="3037" y="3888"/>
                    <a:pt x="991" y="3816"/>
                    <a:pt x="524" y="3888"/>
                  </a:cubicBezTo>
                  <a:cubicBezTo>
                    <a:pt x="1350" y="5001"/>
                    <a:pt x="1601" y="5737"/>
                    <a:pt x="2965" y="5970"/>
                  </a:cubicBezTo>
                  <a:cubicBezTo>
                    <a:pt x="3097" y="5994"/>
                    <a:pt x="3228" y="6004"/>
                    <a:pt x="3356" y="6004"/>
                  </a:cubicBezTo>
                  <a:cubicBezTo>
                    <a:pt x="4305" y="6004"/>
                    <a:pt x="5151" y="5414"/>
                    <a:pt x="6052" y="5019"/>
                  </a:cubicBezTo>
                  <a:cubicBezTo>
                    <a:pt x="5190" y="3709"/>
                    <a:pt x="4329" y="2398"/>
                    <a:pt x="3449" y="1088"/>
                  </a:cubicBezTo>
                  <a:cubicBezTo>
                    <a:pt x="3348" y="919"/>
                    <a:pt x="2880" y="1"/>
                    <a:pt x="266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2" name="Google Shape;1162;p81"/>
            <p:cNvSpPr/>
            <p:nvPr/>
          </p:nvSpPr>
          <p:spPr>
            <a:xfrm>
              <a:off x="1742600" y="1174725"/>
              <a:ext cx="271050" cy="244400"/>
            </a:xfrm>
            <a:custGeom>
              <a:rect b="b" l="l" r="r" t="t"/>
              <a:pathLst>
                <a:path extrusionOk="0" h="9776" w="10842">
                  <a:moveTo>
                    <a:pt x="4478" y="0"/>
                  </a:moveTo>
                  <a:cubicBezTo>
                    <a:pt x="3760" y="0"/>
                    <a:pt x="2357" y="476"/>
                    <a:pt x="1993" y="679"/>
                  </a:cubicBezTo>
                  <a:cubicBezTo>
                    <a:pt x="862" y="1290"/>
                    <a:pt x="378" y="1918"/>
                    <a:pt x="485" y="3084"/>
                  </a:cubicBezTo>
                  <a:cubicBezTo>
                    <a:pt x="593" y="4251"/>
                    <a:pt x="2101" y="4215"/>
                    <a:pt x="3142" y="4520"/>
                  </a:cubicBezTo>
                  <a:lnTo>
                    <a:pt x="2729" y="5454"/>
                  </a:lnTo>
                  <a:lnTo>
                    <a:pt x="790" y="4233"/>
                  </a:lnTo>
                  <a:cubicBezTo>
                    <a:pt x="665" y="4484"/>
                    <a:pt x="1" y="5364"/>
                    <a:pt x="72" y="5615"/>
                  </a:cubicBezTo>
                  <a:cubicBezTo>
                    <a:pt x="162" y="6028"/>
                    <a:pt x="1419" y="6153"/>
                    <a:pt x="1401" y="6638"/>
                  </a:cubicBezTo>
                  <a:cubicBezTo>
                    <a:pt x="1383" y="7123"/>
                    <a:pt x="1078" y="7930"/>
                    <a:pt x="1598" y="8074"/>
                  </a:cubicBezTo>
                  <a:lnTo>
                    <a:pt x="3465" y="8612"/>
                  </a:lnTo>
                  <a:cubicBezTo>
                    <a:pt x="3510" y="8610"/>
                    <a:pt x="3557" y="8610"/>
                    <a:pt x="3607" y="8610"/>
                  </a:cubicBezTo>
                  <a:cubicBezTo>
                    <a:pt x="3906" y="8610"/>
                    <a:pt x="4288" y="8639"/>
                    <a:pt x="4670" y="8639"/>
                  </a:cubicBezTo>
                  <a:cubicBezTo>
                    <a:pt x="5403" y="8639"/>
                    <a:pt x="6137" y="8530"/>
                    <a:pt x="6282" y="7894"/>
                  </a:cubicBezTo>
                  <a:cubicBezTo>
                    <a:pt x="6641" y="8289"/>
                    <a:pt x="7431" y="9617"/>
                    <a:pt x="7934" y="9725"/>
                  </a:cubicBezTo>
                  <a:cubicBezTo>
                    <a:pt x="8067" y="9760"/>
                    <a:pt x="8190" y="9775"/>
                    <a:pt x="8303" y="9775"/>
                  </a:cubicBezTo>
                  <a:cubicBezTo>
                    <a:pt x="9189" y="9775"/>
                    <a:pt x="9455" y="8792"/>
                    <a:pt x="9567" y="8092"/>
                  </a:cubicBezTo>
                  <a:lnTo>
                    <a:pt x="10464" y="8720"/>
                  </a:lnTo>
                  <a:cubicBezTo>
                    <a:pt x="10500" y="8343"/>
                    <a:pt x="10841" y="6997"/>
                    <a:pt x="10536" y="6800"/>
                  </a:cubicBezTo>
                  <a:cubicBezTo>
                    <a:pt x="9585" y="6207"/>
                    <a:pt x="9549" y="6279"/>
                    <a:pt x="9567" y="5202"/>
                  </a:cubicBezTo>
                  <a:cubicBezTo>
                    <a:pt x="9585" y="4251"/>
                    <a:pt x="9603" y="3282"/>
                    <a:pt x="9621" y="2331"/>
                  </a:cubicBezTo>
                  <a:cubicBezTo>
                    <a:pt x="9621" y="1649"/>
                    <a:pt x="8939" y="1397"/>
                    <a:pt x="8436" y="984"/>
                  </a:cubicBezTo>
                  <a:lnTo>
                    <a:pt x="7431" y="2331"/>
                  </a:lnTo>
                  <a:lnTo>
                    <a:pt x="4847" y="87"/>
                  </a:lnTo>
                  <a:cubicBezTo>
                    <a:pt x="4775" y="26"/>
                    <a:pt x="4645" y="0"/>
                    <a:pt x="447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3" name="Google Shape;1163;p81"/>
            <p:cNvSpPr/>
            <p:nvPr/>
          </p:nvSpPr>
          <p:spPr>
            <a:xfrm>
              <a:off x="2023500" y="1219975"/>
              <a:ext cx="108600" cy="121600"/>
            </a:xfrm>
            <a:custGeom>
              <a:rect b="b" l="l" r="r" t="t"/>
              <a:pathLst>
                <a:path extrusionOk="0" h="4864" w="4344">
                  <a:moveTo>
                    <a:pt x="2638" y="0"/>
                  </a:moveTo>
                  <a:cubicBezTo>
                    <a:pt x="1723" y="0"/>
                    <a:pt x="1831" y="251"/>
                    <a:pt x="1490" y="1095"/>
                  </a:cubicBezTo>
                  <a:cubicBezTo>
                    <a:pt x="1211" y="883"/>
                    <a:pt x="1009" y="794"/>
                    <a:pt x="843" y="794"/>
                  </a:cubicBezTo>
                  <a:cubicBezTo>
                    <a:pt x="516" y="794"/>
                    <a:pt x="333" y="1139"/>
                    <a:pt x="0" y="1580"/>
                  </a:cubicBezTo>
                  <a:cubicBezTo>
                    <a:pt x="808" y="2854"/>
                    <a:pt x="1005" y="3374"/>
                    <a:pt x="1077" y="4864"/>
                  </a:cubicBezTo>
                  <a:cubicBezTo>
                    <a:pt x="1633" y="4523"/>
                    <a:pt x="3195" y="3967"/>
                    <a:pt x="3482" y="3410"/>
                  </a:cubicBezTo>
                  <a:cubicBezTo>
                    <a:pt x="3679" y="3051"/>
                    <a:pt x="3482" y="2118"/>
                    <a:pt x="3482" y="1705"/>
                  </a:cubicBezTo>
                  <a:cubicBezTo>
                    <a:pt x="3482" y="1400"/>
                    <a:pt x="4110" y="969"/>
                    <a:pt x="4343" y="736"/>
                  </a:cubicBezTo>
                  <a:cubicBezTo>
                    <a:pt x="3679" y="251"/>
                    <a:pt x="3446" y="0"/>
                    <a:pt x="263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4" name="Google Shape;1164;p81"/>
            <p:cNvSpPr/>
            <p:nvPr/>
          </p:nvSpPr>
          <p:spPr>
            <a:xfrm>
              <a:off x="2125800" y="1233000"/>
              <a:ext cx="131475" cy="76575"/>
            </a:xfrm>
            <a:custGeom>
              <a:rect b="b" l="l" r="r" t="t"/>
              <a:pathLst>
                <a:path extrusionOk="0" h="3063" w="5259">
                  <a:moveTo>
                    <a:pt x="1954" y="1"/>
                  </a:moveTo>
                  <a:cubicBezTo>
                    <a:pt x="1884" y="1"/>
                    <a:pt x="1819" y="6"/>
                    <a:pt x="1759" y="18"/>
                  </a:cubicBezTo>
                  <a:cubicBezTo>
                    <a:pt x="1310" y="107"/>
                    <a:pt x="592" y="969"/>
                    <a:pt x="234" y="1274"/>
                  </a:cubicBezTo>
                  <a:cubicBezTo>
                    <a:pt x="0" y="1453"/>
                    <a:pt x="503" y="2746"/>
                    <a:pt x="575" y="3033"/>
                  </a:cubicBezTo>
                  <a:cubicBezTo>
                    <a:pt x="805" y="3033"/>
                    <a:pt x="1039" y="3062"/>
                    <a:pt x="1253" y="3062"/>
                  </a:cubicBezTo>
                  <a:cubicBezTo>
                    <a:pt x="1640" y="3062"/>
                    <a:pt x="1960" y="2966"/>
                    <a:pt x="2064" y="2423"/>
                  </a:cubicBezTo>
                  <a:cubicBezTo>
                    <a:pt x="2266" y="2766"/>
                    <a:pt x="2520" y="2901"/>
                    <a:pt x="2799" y="2901"/>
                  </a:cubicBezTo>
                  <a:cubicBezTo>
                    <a:pt x="3656" y="2901"/>
                    <a:pt x="4744" y="1618"/>
                    <a:pt x="5259" y="1184"/>
                  </a:cubicBezTo>
                  <a:cubicBezTo>
                    <a:pt x="4476" y="917"/>
                    <a:pt x="2856" y="1"/>
                    <a:pt x="195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5" name="Google Shape;1165;p81"/>
            <p:cNvSpPr/>
            <p:nvPr/>
          </p:nvSpPr>
          <p:spPr>
            <a:xfrm>
              <a:off x="2151825" y="1104050"/>
              <a:ext cx="279550" cy="177450"/>
            </a:xfrm>
            <a:custGeom>
              <a:rect b="b" l="l" r="r" t="t"/>
              <a:pathLst>
                <a:path extrusionOk="0" h="7098" w="11182">
                  <a:moveTo>
                    <a:pt x="1861" y="0"/>
                  </a:moveTo>
                  <a:cubicBezTo>
                    <a:pt x="1607" y="0"/>
                    <a:pt x="1399" y="76"/>
                    <a:pt x="1275" y="258"/>
                  </a:cubicBezTo>
                  <a:cubicBezTo>
                    <a:pt x="682" y="1101"/>
                    <a:pt x="1957" y="1927"/>
                    <a:pt x="2441" y="2250"/>
                  </a:cubicBezTo>
                  <a:cubicBezTo>
                    <a:pt x="3141" y="2717"/>
                    <a:pt x="2567" y="3094"/>
                    <a:pt x="2477" y="3668"/>
                  </a:cubicBezTo>
                  <a:lnTo>
                    <a:pt x="826" y="3022"/>
                  </a:lnTo>
                  <a:cubicBezTo>
                    <a:pt x="757" y="2994"/>
                    <a:pt x="696" y="2982"/>
                    <a:pt x="642" y="2982"/>
                  </a:cubicBezTo>
                  <a:cubicBezTo>
                    <a:pt x="271" y="2982"/>
                    <a:pt x="204" y="3566"/>
                    <a:pt x="0" y="3973"/>
                  </a:cubicBezTo>
                  <a:cubicBezTo>
                    <a:pt x="736" y="4241"/>
                    <a:pt x="1156" y="4503"/>
                    <a:pt x="1513" y="4503"/>
                  </a:cubicBezTo>
                  <a:cubicBezTo>
                    <a:pt x="1827" y="4503"/>
                    <a:pt x="2091" y="4301"/>
                    <a:pt x="2477" y="3722"/>
                  </a:cubicBezTo>
                  <a:cubicBezTo>
                    <a:pt x="2621" y="4745"/>
                    <a:pt x="2477" y="4906"/>
                    <a:pt x="3410" y="5211"/>
                  </a:cubicBezTo>
                  <a:lnTo>
                    <a:pt x="6910" y="6342"/>
                  </a:lnTo>
                  <a:cubicBezTo>
                    <a:pt x="7646" y="6575"/>
                    <a:pt x="8364" y="6809"/>
                    <a:pt x="9100" y="7060"/>
                  </a:cubicBezTo>
                  <a:cubicBezTo>
                    <a:pt x="9177" y="7086"/>
                    <a:pt x="9254" y="7098"/>
                    <a:pt x="9330" y="7098"/>
                  </a:cubicBezTo>
                  <a:cubicBezTo>
                    <a:pt x="10006" y="7098"/>
                    <a:pt x="10666" y="6183"/>
                    <a:pt x="11182" y="5732"/>
                  </a:cubicBezTo>
                  <a:lnTo>
                    <a:pt x="9279" y="4206"/>
                  </a:lnTo>
                  <a:cubicBezTo>
                    <a:pt x="9229" y="4165"/>
                    <a:pt x="9160" y="4148"/>
                    <a:pt x="9078" y="4148"/>
                  </a:cubicBezTo>
                  <a:cubicBezTo>
                    <a:pt x="8669" y="4148"/>
                    <a:pt x="7931" y="4567"/>
                    <a:pt x="7557" y="4567"/>
                  </a:cubicBezTo>
                  <a:cubicBezTo>
                    <a:pt x="7544" y="4567"/>
                    <a:pt x="7532" y="4566"/>
                    <a:pt x="7520" y="4565"/>
                  </a:cubicBezTo>
                  <a:cubicBezTo>
                    <a:pt x="5151" y="4350"/>
                    <a:pt x="4900" y="4045"/>
                    <a:pt x="4685" y="1694"/>
                  </a:cubicBezTo>
                  <a:cubicBezTo>
                    <a:pt x="4656" y="1233"/>
                    <a:pt x="2886" y="0"/>
                    <a:pt x="186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6" name="Google Shape;1166;p81"/>
            <p:cNvSpPr/>
            <p:nvPr/>
          </p:nvSpPr>
          <p:spPr>
            <a:xfrm>
              <a:off x="2074200" y="1114850"/>
              <a:ext cx="101125" cy="79775"/>
            </a:xfrm>
            <a:custGeom>
              <a:rect b="b" l="l" r="r" t="t"/>
              <a:pathLst>
                <a:path extrusionOk="0" h="3191" w="4045">
                  <a:moveTo>
                    <a:pt x="2288" y="0"/>
                  </a:moveTo>
                  <a:cubicBezTo>
                    <a:pt x="1524" y="0"/>
                    <a:pt x="759" y="656"/>
                    <a:pt x="0" y="1369"/>
                  </a:cubicBezTo>
                  <a:lnTo>
                    <a:pt x="1813" y="1441"/>
                  </a:lnTo>
                  <a:cubicBezTo>
                    <a:pt x="1687" y="1800"/>
                    <a:pt x="1562" y="2141"/>
                    <a:pt x="1418" y="2482"/>
                  </a:cubicBezTo>
                  <a:cubicBezTo>
                    <a:pt x="1586" y="2991"/>
                    <a:pt x="1840" y="3190"/>
                    <a:pt x="2118" y="3190"/>
                  </a:cubicBezTo>
                  <a:cubicBezTo>
                    <a:pt x="2967" y="3190"/>
                    <a:pt x="4045" y="1336"/>
                    <a:pt x="3626" y="795"/>
                  </a:cubicBezTo>
                  <a:cubicBezTo>
                    <a:pt x="3182" y="225"/>
                    <a:pt x="2735" y="0"/>
                    <a:pt x="228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7" name="Google Shape;1167;p81"/>
            <p:cNvSpPr/>
            <p:nvPr/>
          </p:nvSpPr>
          <p:spPr>
            <a:xfrm>
              <a:off x="2202525" y="1277200"/>
              <a:ext cx="419100" cy="510275"/>
            </a:xfrm>
            <a:custGeom>
              <a:rect b="b" l="l" r="r" t="t"/>
              <a:pathLst>
                <a:path extrusionOk="0" h="20411" w="16764">
                  <a:moveTo>
                    <a:pt x="3590" y="1"/>
                  </a:moveTo>
                  <a:cubicBezTo>
                    <a:pt x="2388" y="1"/>
                    <a:pt x="1383" y="296"/>
                    <a:pt x="539" y="1462"/>
                  </a:cubicBezTo>
                  <a:cubicBezTo>
                    <a:pt x="54" y="2126"/>
                    <a:pt x="0" y="5770"/>
                    <a:pt x="646" y="5806"/>
                  </a:cubicBezTo>
                  <a:cubicBezTo>
                    <a:pt x="2854" y="5913"/>
                    <a:pt x="3913" y="6165"/>
                    <a:pt x="5905" y="7152"/>
                  </a:cubicBezTo>
                  <a:cubicBezTo>
                    <a:pt x="6515" y="7439"/>
                    <a:pt x="6946" y="8193"/>
                    <a:pt x="7377" y="8695"/>
                  </a:cubicBezTo>
                  <a:cubicBezTo>
                    <a:pt x="7979" y="9379"/>
                    <a:pt x="8153" y="9511"/>
                    <a:pt x="8742" y="9511"/>
                  </a:cubicBezTo>
                  <a:cubicBezTo>
                    <a:pt x="8926" y="9511"/>
                    <a:pt x="9151" y="9498"/>
                    <a:pt x="9441" y="9485"/>
                  </a:cubicBezTo>
                  <a:lnTo>
                    <a:pt x="9441" y="9485"/>
                  </a:lnTo>
                  <a:cubicBezTo>
                    <a:pt x="9173" y="10879"/>
                    <a:pt x="7955" y="14130"/>
                    <a:pt x="6290" y="14130"/>
                  </a:cubicBezTo>
                  <a:cubicBezTo>
                    <a:pt x="5833" y="14130"/>
                    <a:pt x="5342" y="13885"/>
                    <a:pt x="4828" y="13290"/>
                  </a:cubicBezTo>
                  <a:cubicBezTo>
                    <a:pt x="3967" y="14439"/>
                    <a:pt x="3769" y="14510"/>
                    <a:pt x="4200" y="15874"/>
                  </a:cubicBezTo>
                  <a:cubicBezTo>
                    <a:pt x="4262" y="16075"/>
                    <a:pt x="4453" y="16151"/>
                    <a:pt x="4707" y="16151"/>
                  </a:cubicBezTo>
                  <a:cubicBezTo>
                    <a:pt x="5404" y="16151"/>
                    <a:pt x="6575" y="15575"/>
                    <a:pt x="6839" y="15444"/>
                  </a:cubicBezTo>
                  <a:cubicBezTo>
                    <a:pt x="7126" y="16215"/>
                    <a:pt x="7449" y="18064"/>
                    <a:pt x="8149" y="18513"/>
                  </a:cubicBezTo>
                  <a:cubicBezTo>
                    <a:pt x="8574" y="18791"/>
                    <a:pt x="10639" y="20410"/>
                    <a:pt x="11233" y="20410"/>
                  </a:cubicBezTo>
                  <a:cubicBezTo>
                    <a:pt x="11290" y="20410"/>
                    <a:pt x="11334" y="20395"/>
                    <a:pt x="11361" y="20361"/>
                  </a:cubicBezTo>
                  <a:cubicBezTo>
                    <a:pt x="11738" y="19877"/>
                    <a:pt x="13713" y="17938"/>
                    <a:pt x="13407" y="17436"/>
                  </a:cubicBezTo>
                  <a:lnTo>
                    <a:pt x="12169" y="15408"/>
                  </a:lnTo>
                  <a:cubicBezTo>
                    <a:pt x="11684" y="14618"/>
                    <a:pt x="11864" y="14672"/>
                    <a:pt x="12492" y="13954"/>
                  </a:cubicBezTo>
                  <a:lnTo>
                    <a:pt x="13892" y="16287"/>
                  </a:lnTo>
                  <a:lnTo>
                    <a:pt x="16710" y="13828"/>
                  </a:lnTo>
                  <a:cubicBezTo>
                    <a:pt x="16764" y="13774"/>
                    <a:pt x="16261" y="12518"/>
                    <a:pt x="16136" y="12464"/>
                  </a:cubicBezTo>
                  <a:cubicBezTo>
                    <a:pt x="16104" y="12448"/>
                    <a:pt x="16062" y="12441"/>
                    <a:pt x="16013" y="12441"/>
                  </a:cubicBezTo>
                  <a:cubicBezTo>
                    <a:pt x="15613" y="12441"/>
                    <a:pt x="14700" y="12905"/>
                    <a:pt x="14413" y="12985"/>
                  </a:cubicBezTo>
                  <a:cubicBezTo>
                    <a:pt x="14072" y="12051"/>
                    <a:pt x="13731" y="11118"/>
                    <a:pt x="13390" y="10167"/>
                  </a:cubicBezTo>
                  <a:cubicBezTo>
                    <a:pt x="13174" y="9593"/>
                    <a:pt x="14125" y="8570"/>
                    <a:pt x="14431" y="8067"/>
                  </a:cubicBezTo>
                  <a:cubicBezTo>
                    <a:pt x="14574" y="7852"/>
                    <a:pt x="12905" y="6326"/>
                    <a:pt x="12690" y="6111"/>
                  </a:cubicBezTo>
                  <a:cubicBezTo>
                    <a:pt x="12279" y="5668"/>
                    <a:pt x="12064" y="5480"/>
                    <a:pt x="11847" y="5480"/>
                  </a:cubicBezTo>
                  <a:cubicBezTo>
                    <a:pt x="11589" y="5480"/>
                    <a:pt x="11328" y="5745"/>
                    <a:pt x="10733" y="6165"/>
                  </a:cubicBezTo>
                  <a:lnTo>
                    <a:pt x="9782" y="4065"/>
                  </a:lnTo>
                  <a:cubicBezTo>
                    <a:pt x="9620" y="3716"/>
                    <a:pt x="9391" y="3613"/>
                    <a:pt x="9115" y="3613"/>
                  </a:cubicBezTo>
                  <a:cubicBezTo>
                    <a:pt x="8781" y="3613"/>
                    <a:pt x="8376" y="3764"/>
                    <a:pt x="7933" y="3813"/>
                  </a:cubicBezTo>
                  <a:cubicBezTo>
                    <a:pt x="7616" y="3858"/>
                    <a:pt x="7415" y="3902"/>
                    <a:pt x="7281" y="3902"/>
                  </a:cubicBezTo>
                  <a:cubicBezTo>
                    <a:pt x="7034" y="3902"/>
                    <a:pt x="7008" y="3754"/>
                    <a:pt x="6892" y="3185"/>
                  </a:cubicBezTo>
                  <a:cubicBezTo>
                    <a:pt x="6713" y="2324"/>
                    <a:pt x="6533" y="1480"/>
                    <a:pt x="6354" y="637"/>
                  </a:cubicBezTo>
                  <a:lnTo>
                    <a:pt x="3985" y="2270"/>
                  </a:lnTo>
                  <a:cubicBezTo>
                    <a:pt x="3427" y="2652"/>
                    <a:pt x="4213" y="4066"/>
                    <a:pt x="3406" y="4066"/>
                  </a:cubicBezTo>
                  <a:cubicBezTo>
                    <a:pt x="3303" y="4066"/>
                    <a:pt x="3175" y="4043"/>
                    <a:pt x="3016" y="3993"/>
                  </a:cubicBezTo>
                  <a:cubicBezTo>
                    <a:pt x="3141" y="2360"/>
                    <a:pt x="3967" y="1444"/>
                    <a:pt x="4882" y="80"/>
                  </a:cubicBezTo>
                  <a:cubicBezTo>
                    <a:pt x="4428" y="35"/>
                    <a:pt x="3997" y="1"/>
                    <a:pt x="359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8" name="Google Shape;1168;p81"/>
            <p:cNvSpPr/>
            <p:nvPr/>
          </p:nvSpPr>
          <p:spPr>
            <a:xfrm>
              <a:off x="2371225" y="1311150"/>
              <a:ext cx="87525" cy="50175"/>
            </a:xfrm>
            <a:custGeom>
              <a:rect b="b" l="l" r="r" t="t"/>
              <a:pathLst>
                <a:path extrusionOk="0" h="2007" w="3501">
                  <a:moveTo>
                    <a:pt x="1170" y="1"/>
                  </a:moveTo>
                  <a:cubicBezTo>
                    <a:pt x="821" y="1"/>
                    <a:pt x="440" y="180"/>
                    <a:pt x="1" y="625"/>
                  </a:cubicBezTo>
                  <a:cubicBezTo>
                    <a:pt x="862" y="2007"/>
                    <a:pt x="1903" y="1755"/>
                    <a:pt x="3501" y="1953"/>
                  </a:cubicBezTo>
                  <a:cubicBezTo>
                    <a:pt x="2674" y="1062"/>
                    <a:pt x="2018" y="1"/>
                    <a:pt x="117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69" name="Google Shape;1169;p81"/>
            <p:cNvSpPr/>
            <p:nvPr/>
          </p:nvSpPr>
          <p:spPr>
            <a:xfrm>
              <a:off x="2292250" y="939550"/>
              <a:ext cx="472975" cy="274300"/>
            </a:xfrm>
            <a:custGeom>
              <a:rect b="b" l="l" r="r" t="t"/>
              <a:pathLst>
                <a:path extrusionOk="0" h="10972" w="18919">
                  <a:moveTo>
                    <a:pt x="6175" y="1"/>
                  </a:moveTo>
                  <a:cubicBezTo>
                    <a:pt x="5574" y="1"/>
                    <a:pt x="5685" y="214"/>
                    <a:pt x="5547" y="1041"/>
                  </a:cubicBezTo>
                  <a:cubicBezTo>
                    <a:pt x="4908" y="459"/>
                    <a:pt x="4583" y="242"/>
                    <a:pt x="4182" y="242"/>
                  </a:cubicBezTo>
                  <a:cubicBezTo>
                    <a:pt x="3828" y="242"/>
                    <a:pt x="3415" y="410"/>
                    <a:pt x="2675" y="646"/>
                  </a:cubicBezTo>
                  <a:cubicBezTo>
                    <a:pt x="3178" y="2064"/>
                    <a:pt x="3770" y="1884"/>
                    <a:pt x="5206" y="2189"/>
                  </a:cubicBezTo>
                  <a:cubicBezTo>
                    <a:pt x="5041" y="3527"/>
                    <a:pt x="5695" y="3906"/>
                    <a:pt x="6585" y="3906"/>
                  </a:cubicBezTo>
                  <a:cubicBezTo>
                    <a:pt x="7438" y="3906"/>
                    <a:pt x="8507" y="3558"/>
                    <a:pt x="9280" y="3374"/>
                  </a:cubicBezTo>
                  <a:lnTo>
                    <a:pt x="9280" y="3374"/>
                  </a:lnTo>
                  <a:cubicBezTo>
                    <a:pt x="9502" y="4072"/>
                    <a:pt x="7900" y="5023"/>
                    <a:pt x="7253" y="5023"/>
                  </a:cubicBezTo>
                  <a:cubicBezTo>
                    <a:pt x="7169" y="5023"/>
                    <a:pt x="7100" y="5007"/>
                    <a:pt x="7054" y="4971"/>
                  </a:cubicBezTo>
                  <a:cubicBezTo>
                    <a:pt x="6122" y="4233"/>
                    <a:pt x="5750" y="4009"/>
                    <a:pt x="5001" y="4009"/>
                  </a:cubicBezTo>
                  <a:cubicBezTo>
                    <a:pt x="4712" y="4009"/>
                    <a:pt x="4368" y="4042"/>
                    <a:pt x="3914" y="4092"/>
                  </a:cubicBezTo>
                  <a:lnTo>
                    <a:pt x="5331" y="6084"/>
                  </a:lnTo>
                  <a:cubicBezTo>
                    <a:pt x="5211" y="6146"/>
                    <a:pt x="5114" y="6173"/>
                    <a:pt x="5030" y="6173"/>
                  </a:cubicBezTo>
                  <a:cubicBezTo>
                    <a:pt x="4776" y="6173"/>
                    <a:pt x="4641" y="5927"/>
                    <a:pt x="4344" y="5671"/>
                  </a:cubicBezTo>
                  <a:cubicBezTo>
                    <a:pt x="4170" y="5520"/>
                    <a:pt x="4033" y="5459"/>
                    <a:pt x="3908" y="5459"/>
                  </a:cubicBezTo>
                  <a:cubicBezTo>
                    <a:pt x="3648" y="5459"/>
                    <a:pt x="3440" y="5722"/>
                    <a:pt x="3052" y="5976"/>
                  </a:cubicBezTo>
                  <a:cubicBezTo>
                    <a:pt x="2819" y="6138"/>
                    <a:pt x="3483" y="7089"/>
                    <a:pt x="3608" y="7322"/>
                  </a:cubicBezTo>
                  <a:cubicBezTo>
                    <a:pt x="3759" y="7613"/>
                    <a:pt x="3955" y="7671"/>
                    <a:pt x="4204" y="7671"/>
                  </a:cubicBezTo>
                  <a:cubicBezTo>
                    <a:pt x="4370" y="7671"/>
                    <a:pt x="4560" y="7645"/>
                    <a:pt x="4775" y="7645"/>
                  </a:cubicBezTo>
                  <a:cubicBezTo>
                    <a:pt x="4810" y="8200"/>
                    <a:pt x="4689" y="8402"/>
                    <a:pt x="4489" y="8402"/>
                  </a:cubicBezTo>
                  <a:cubicBezTo>
                    <a:pt x="3964" y="8402"/>
                    <a:pt x="2896" y="7010"/>
                    <a:pt x="2675" y="6945"/>
                  </a:cubicBezTo>
                  <a:cubicBezTo>
                    <a:pt x="2555" y="6906"/>
                    <a:pt x="2438" y="6887"/>
                    <a:pt x="2328" y="6887"/>
                  </a:cubicBezTo>
                  <a:cubicBezTo>
                    <a:pt x="1894" y="6887"/>
                    <a:pt x="1562" y="7176"/>
                    <a:pt x="1562" y="7592"/>
                  </a:cubicBezTo>
                  <a:cubicBezTo>
                    <a:pt x="1562" y="7951"/>
                    <a:pt x="324" y="8040"/>
                    <a:pt x="1" y="8112"/>
                  </a:cubicBezTo>
                  <a:cubicBezTo>
                    <a:pt x="898" y="9584"/>
                    <a:pt x="2209" y="9799"/>
                    <a:pt x="3860" y="9979"/>
                  </a:cubicBezTo>
                  <a:cubicBezTo>
                    <a:pt x="4524" y="10033"/>
                    <a:pt x="5026" y="10571"/>
                    <a:pt x="5565" y="10948"/>
                  </a:cubicBezTo>
                  <a:cubicBezTo>
                    <a:pt x="5588" y="10964"/>
                    <a:pt x="5619" y="10972"/>
                    <a:pt x="5657" y="10972"/>
                  </a:cubicBezTo>
                  <a:cubicBezTo>
                    <a:pt x="6036" y="10972"/>
                    <a:pt x="7082" y="10233"/>
                    <a:pt x="7360" y="10086"/>
                  </a:cubicBezTo>
                  <a:lnTo>
                    <a:pt x="6570" y="9315"/>
                  </a:lnTo>
                  <a:lnTo>
                    <a:pt x="6570" y="9315"/>
                  </a:lnTo>
                  <a:cubicBezTo>
                    <a:pt x="6711" y="9357"/>
                    <a:pt x="6833" y="9376"/>
                    <a:pt x="6940" y="9376"/>
                  </a:cubicBezTo>
                  <a:cubicBezTo>
                    <a:pt x="7340" y="9376"/>
                    <a:pt x="7547" y="9112"/>
                    <a:pt x="7844" y="8758"/>
                  </a:cubicBezTo>
                  <a:cubicBezTo>
                    <a:pt x="8257" y="8256"/>
                    <a:pt x="8957" y="8310"/>
                    <a:pt x="9603" y="8220"/>
                  </a:cubicBezTo>
                  <a:cubicBezTo>
                    <a:pt x="10979" y="7999"/>
                    <a:pt x="8544" y="6427"/>
                    <a:pt x="9224" y="6427"/>
                  </a:cubicBezTo>
                  <a:cubicBezTo>
                    <a:pt x="9262" y="6427"/>
                    <a:pt x="9310" y="6432"/>
                    <a:pt x="9370" y="6443"/>
                  </a:cubicBezTo>
                  <a:cubicBezTo>
                    <a:pt x="10138" y="6567"/>
                    <a:pt x="10771" y="6741"/>
                    <a:pt x="11417" y="6741"/>
                  </a:cubicBezTo>
                  <a:cubicBezTo>
                    <a:pt x="11797" y="6741"/>
                    <a:pt x="12181" y="6681"/>
                    <a:pt x="12600" y="6515"/>
                  </a:cubicBezTo>
                  <a:lnTo>
                    <a:pt x="16603" y="4971"/>
                  </a:lnTo>
                  <a:lnTo>
                    <a:pt x="14754" y="4451"/>
                  </a:lnTo>
                  <a:cubicBezTo>
                    <a:pt x="14965" y="4257"/>
                    <a:pt x="15318" y="4206"/>
                    <a:pt x="15696" y="4206"/>
                  </a:cubicBezTo>
                  <a:cubicBezTo>
                    <a:pt x="16124" y="4206"/>
                    <a:pt x="16584" y="4271"/>
                    <a:pt x="16908" y="4271"/>
                  </a:cubicBezTo>
                  <a:cubicBezTo>
                    <a:pt x="18075" y="4271"/>
                    <a:pt x="18128" y="4253"/>
                    <a:pt x="18918" y="3374"/>
                  </a:cubicBezTo>
                  <a:cubicBezTo>
                    <a:pt x="16441" y="2494"/>
                    <a:pt x="13947" y="1597"/>
                    <a:pt x="11452" y="718"/>
                  </a:cubicBezTo>
                  <a:cubicBezTo>
                    <a:pt x="11030" y="561"/>
                    <a:pt x="10812" y="441"/>
                    <a:pt x="10596" y="441"/>
                  </a:cubicBezTo>
                  <a:cubicBezTo>
                    <a:pt x="10416" y="441"/>
                    <a:pt x="10237" y="524"/>
                    <a:pt x="9944" y="736"/>
                  </a:cubicBezTo>
                  <a:cubicBezTo>
                    <a:pt x="9448" y="1086"/>
                    <a:pt x="9213" y="1412"/>
                    <a:pt x="8899" y="1412"/>
                  </a:cubicBezTo>
                  <a:cubicBezTo>
                    <a:pt x="8746" y="1412"/>
                    <a:pt x="8575" y="1336"/>
                    <a:pt x="8347" y="1148"/>
                  </a:cubicBezTo>
                  <a:cubicBezTo>
                    <a:pt x="7772" y="682"/>
                    <a:pt x="7306" y="54"/>
                    <a:pt x="6552" y="18"/>
                  </a:cubicBezTo>
                  <a:cubicBezTo>
                    <a:pt x="6402" y="7"/>
                    <a:pt x="6278" y="1"/>
                    <a:pt x="617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0" name="Google Shape;1170;p81"/>
            <p:cNvSpPr/>
            <p:nvPr/>
          </p:nvSpPr>
          <p:spPr>
            <a:xfrm>
              <a:off x="2147775" y="1580275"/>
              <a:ext cx="122075" cy="105025"/>
            </a:xfrm>
            <a:custGeom>
              <a:rect b="b" l="l" r="r" t="t"/>
              <a:pathLst>
                <a:path extrusionOk="0" h="4201" w="4883">
                  <a:moveTo>
                    <a:pt x="1580" y="0"/>
                  </a:moveTo>
                  <a:lnTo>
                    <a:pt x="108" y="1867"/>
                  </a:lnTo>
                  <a:lnTo>
                    <a:pt x="1" y="4057"/>
                  </a:lnTo>
                  <a:cubicBezTo>
                    <a:pt x="597" y="3693"/>
                    <a:pt x="1334" y="3106"/>
                    <a:pt x="2099" y="3106"/>
                  </a:cubicBezTo>
                  <a:cubicBezTo>
                    <a:pt x="2278" y="3106"/>
                    <a:pt x="2458" y="3138"/>
                    <a:pt x="2639" y="3213"/>
                  </a:cubicBezTo>
                  <a:cubicBezTo>
                    <a:pt x="2962" y="3339"/>
                    <a:pt x="3303" y="4182"/>
                    <a:pt x="3662" y="4200"/>
                  </a:cubicBezTo>
                  <a:cubicBezTo>
                    <a:pt x="3665" y="4200"/>
                    <a:pt x="3668" y="4200"/>
                    <a:pt x="3671" y="4200"/>
                  </a:cubicBezTo>
                  <a:cubicBezTo>
                    <a:pt x="3929" y="4200"/>
                    <a:pt x="4652" y="3408"/>
                    <a:pt x="4883" y="3231"/>
                  </a:cubicBezTo>
                  <a:lnTo>
                    <a:pt x="1580"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1" name="Google Shape;1171;p81"/>
            <p:cNvSpPr/>
            <p:nvPr/>
          </p:nvSpPr>
          <p:spPr>
            <a:xfrm>
              <a:off x="2486100" y="2104800"/>
              <a:ext cx="148150" cy="144875"/>
            </a:xfrm>
            <a:custGeom>
              <a:rect b="b" l="l" r="r" t="t"/>
              <a:pathLst>
                <a:path extrusionOk="0" h="5795" w="5926">
                  <a:moveTo>
                    <a:pt x="3734" y="0"/>
                  </a:moveTo>
                  <a:lnTo>
                    <a:pt x="1975" y="1670"/>
                  </a:lnTo>
                  <a:cubicBezTo>
                    <a:pt x="1652" y="1975"/>
                    <a:pt x="288" y="2908"/>
                    <a:pt x="216" y="3357"/>
                  </a:cubicBezTo>
                  <a:cubicBezTo>
                    <a:pt x="0" y="4775"/>
                    <a:pt x="3770" y="5457"/>
                    <a:pt x="4649" y="5780"/>
                  </a:cubicBezTo>
                  <a:cubicBezTo>
                    <a:pt x="4677" y="5790"/>
                    <a:pt x="4705" y="5795"/>
                    <a:pt x="4733" y="5795"/>
                  </a:cubicBezTo>
                  <a:cubicBezTo>
                    <a:pt x="5414" y="5795"/>
                    <a:pt x="5926" y="2796"/>
                    <a:pt x="4848" y="2796"/>
                  </a:cubicBezTo>
                  <a:cubicBezTo>
                    <a:pt x="4824" y="2796"/>
                    <a:pt x="4800" y="2797"/>
                    <a:pt x="4775" y="2800"/>
                  </a:cubicBezTo>
                  <a:cubicBezTo>
                    <a:pt x="4675" y="2814"/>
                    <a:pt x="4494" y="2827"/>
                    <a:pt x="4291" y="2827"/>
                  </a:cubicBezTo>
                  <a:cubicBezTo>
                    <a:pt x="3692" y="2827"/>
                    <a:pt x="2906" y="2708"/>
                    <a:pt x="3482" y="2118"/>
                  </a:cubicBezTo>
                  <a:cubicBezTo>
                    <a:pt x="4470" y="1131"/>
                    <a:pt x="4452" y="1221"/>
                    <a:pt x="373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2" name="Google Shape;1172;p81"/>
            <p:cNvSpPr/>
            <p:nvPr/>
          </p:nvSpPr>
          <p:spPr>
            <a:xfrm>
              <a:off x="1157500" y="1788625"/>
              <a:ext cx="53875" cy="101725"/>
            </a:xfrm>
            <a:custGeom>
              <a:rect b="b" l="l" r="r" t="t"/>
              <a:pathLst>
                <a:path extrusionOk="0" h="4069" w="2155">
                  <a:moveTo>
                    <a:pt x="1156" y="1"/>
                  </a:moveTo>
                  <a:cubicBezTo>
                    <a:pt x="431" y="1"/>
                    <a:pt x="142" y="1600"/>
                    <a:pt x="880" y="2040"/>
                  </a:cubicBezTo>
                  <a:cubicBezTo>
                    <a:pt x="0" y="2238"/>
                    <a:pt x="575" y="3691"/>
                    <a:pt x="1185" y="4068"/>
                  </a:cubicBezTo>
                  <a:cubicBezTo>
                    <a:pt x="1957" y="3620"/>
                    <a:pt x="1616" y="3153"/>
                    <a:pt x="1364" y="2507"/>
                  </a:cubicBezTo>
                  <a:cubicBezTo>
                    <a:pt x="1149" y="1968"/>
                    <a:pt x="1867" y="1250"/>
                    <a:pt x="2154" y="874"/>
                  </a:cubicBezTo>
                  <a:cubicBezTo>
                    <a:pt x="1779" y="239"/>
                    <a:pt x="1435" y="1"/>
                    <a:pt x="115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3" name="Google Shape;1173;p81"/>
            <p:cNvSpPr/>
            <p:nvPr/>
          </p:nvSpPr>
          <p:spPr>
            <a:xfrm>
              <a:off x="2291800" y="4703200"/>
              <a:ext cx="146750" cy="94400"/>
            </a:xfrm>
            <a:custGeom>
              <a:rect b="b" l="l" r="r" t="t"/>
              <a:pathLst>
                <a:path extrusionOk="0" h="3776" w="5870">
                  <a:moveTo>
                    <a:pt x="1544" y="1"/>
                  </a:moveTo>
                  <a:lnTo>
                    <a:pt x="1" y="3411"/>
                  </a:lnTo>
                  <a:cubicBezTo>
                    <a:pt x="764" y="3494"/>
                    <a:pt x="1909" y="3776"/>
                    <a:pt x="2617" y="3776"/>
                  </a:cubicBezTo>
                  <a:cubicBezTo>
                    <a:pt x="2676" y="3776"/>
                    <a:pt x="2731" y="3774"/>
                    <a:pt x="2783" y="3770"/>
                  </a:cubicBezTo>
                  <a:cubicBezTo>
                    <a:pt x="4183" y="3644"/>
                    <a:pt x="4685" y="3357"/>
                    <a:pt x="5870" y="2585"/>
                  </a:cubicBezTo>
                  <a:cubicBezTo>
                    <a:pt x="4847" y="2388"/>
                    <a:pt x="3555" y="2388"/>
                    <a:pt x="2801" y="1580"/>
                  </a:cubicBezTo>
                  <a:cubicBezTo>
                    <a:pt x="2478" y="1024"/>
                    <a:pt x="1975" y="521"/>
                    <a:pt x="154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4" name="Google Shape;1174;p81"/>
            <p:cNvSpPr/>
            <p:nvPr/>
          </p:nvSpPr>
          <p:spPr>
            <a:xfrm>
              <a:off x="2132975" y="4410200"/>
              <a:ext cx="41750" cy="57900"/>
            </a:xfrm>
            <a:custGeom>
              <a:rect b="b" l="l" r="r" t="t"/>
              <a:pathLst>
                <a:path extrusionOk="0" h="2316" w="1670">
                  <a:moveTo>
                    <a:pt x="1023" y="1"/>
                  </a:moveTo>
                  <a:cubicBezTo>
                    <a:pt x="718" y="449"/>
                    <a:pt x="0" y="1598"/>
                    <a:pt x="682" y="2137"/>
                  </a:cubicBezTo>
                  <a:cubicBezTo>
                    <a:pt x="840" y="2262"/>
                    <a:pt x="972" y="2315"/>
                    <a:pt x="1081" y="2315"/>
                  </a:cubicBezTo>
                  <a:cubicBezTo>
                    <a:pt x="1630" y="2315"/>
                    <a:pt x="1625" y="967"/>
                    <a:pt x="1670" y="593"/>
                  </a:cubicBezTo>
                  <a:cubicBezTo>
                    <a:pt x="1472" y="378"/>
                    <a:pt x="1257" y="180"/>
                    <a:pt x="102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5" name="Google Shape;1175;p81"/>
            <p:cNvSpPr/>
            <p:nvPr/>
          </p:nvSpPr>
          <p:spPr>
            <a:xfrm>
              <a:off x="584500" y="1012250"/>
              <a:ext cx="2294675" cy="3756950"/>
            </a:xfrm>
            <a:custGeom>
              <a:rect b="b" l="l" r="r" t="t"/>
              <a:pathLst>
                <a:path extrusionOk="0" h="150278" w="91787">
                  <a:moveTo>
                    <a:pt x="27282" y="29488"/>
                  </a:moveTo>
                  <a:lnTo>
                    <a:pt x="27282" y="29488"/>
                  </a:lnTo>
                  <a:cubicBezTo>
                    <a:pt x="27228" y="29559"/>
                    <a:pt x="27156" y="29631"/>
                    <a:pt x="27084" y="29667"/>
                  </a:cubicBezTo>
                  <a:lnTo>
                    <a:pt x="27282" y="29488"/>
                  </a:lnTo>
                  <a:close/>
                  <a:moveTo>
                    <a:pt x="63842" y="49841"/>
                  </a:moveTo>
                  <a:lnTo>
                    <a:pt x="63842" y="49841"/>
                  </a:lnTo>
                  <a:cubicBezTo>
                    <a:pt x="63662" y="49984"/>
                    <a:pt x="63214" y="50271"/>
                    <a:pt x="62944" y="50451"/>
                  </a:cubicBezTo>
                  <a:lnTo>
                    <a:pt x="63842" y="49841"/>
                  </a:lnTo>
                  <a:close/>
                  <a:moveTo>
                    <a:pt x="22532" y="1"/>
                  </a:moveTo>
                  <a:cubicBezTo>
                    <a:pt x="22421" y="1"/>
                    <a:pt x="22305" y="12"/>
                    <a:pt x="22185" y="35"/>
                  </a:cubicBezTo>
                  <a:lnTo>
                    <a:pt x="15436" y="1327"/>
                  </a:lnTo>
                  <a:lnTo>
                    <a:pt x="13390" y="1740"/>
                  </a:lnTo>
                  <a:cubicBezTo>
                    <a:pt x="13103" y="1794"/>
                    <a:pt x="13031" y="3768"/>
                    <a:pt x="12995" y="4091"/>
                  </a:cubicBezTo>
                  <a:cubicBezTo>
                    <a:pt x="12852" y="5132"/>
                    <a:pt x="13121" y="5043"/>
                    <a:pt x="14054" y="5599"/>
                  </a:cubicBezTo>
                  <a:cubicBezTo>
                    <a:pt x="15149" y="6263"/>
                    <a:pt x="14754" y="6425"/>
                    <a:pt x="14287" y="7609"/>
                  </a:cubicBezTo>
                  <a:cubicBezTo>
                    <a:pt x="13869" y="7278"/>
                    <a:pt x="12266" y="5558"/>
                    <a:pt x="11730" y="5558"/>
                  </a:cubicBezTo>
                  <a:cubicBezTo>
                    <a:pt x="11714" y="5558"/>
                    <a:pt x="11699" y="5560"/>
                    <a:pt x="11685" y="5563"/>
                  </a:cubicBezTo>
                  <a:lnTo>
                    <a:pt x="9441" y="6102"/>
                  </a:lnTo>
                  <a:cubicBezTo>
                    <a:pt x="8742" y="6263"/>
                    <a:pt x="8939" y="6353"/>
                    <a:pt x="9065" y="7053"/>
                  </a:cubicBezTo>
                  <a:lnTo>
                    <a:pt x="9459" y="9171"/>
                  </a:lnTo>
                  <a:cubicBezTo>
                    <a:pt x="9549" y="9637"/>
                    <a:pt x="10285" y="9619"/>
                    <a:pt x="10698" y="9745"/>
                  </a:cubicBezTo>
                  <a:cubicBezTo>
                    <a:pt x="12241" y="10158"/>
                    <a:pt x="12905" y="10283"/>
                    <a:pt x="11093" y="10858"/>
                  </a:cubicBezTo>
                  <a:cubicBezTo>
                    <a:pt x="10249" y="11127"/>
                    <a:pt x="8634" y="11253"/>
                    <a:pt x="8149" y="12042"/>
                  </a:cubicBezTo>
                  <a:cubicBezTo>
                    <a:pt x="7557" y="12994"/>
                    <a:pt x="6085" y="14609"/>
                    <a:pt x="5942" y="15686"/>
                  </a:cubicBezTo>
                  <a:cubicBezTo>
                    <a:pt x="5780" y="16852"/>
                    <a:pt x="6534" y="18593"/>
                    <a:pt x="6749" y="19742"/>
                  </a:cubicBezTo>
                  <a:cubicBezTo>
                    <a:pt x="6857" y="20191"/>
                    <a:pt x="7683" y="20514"/>
                    <a:pt x="8042" y="20765"/>
                  </a:cubicBezTo>
                  <a:cubicBezTo>
                    <a:pt x="8152" y="20838"/>
                    <a:pt x="8252" y="20870"/>
                    <a:pt x="8345" y="20870"/>
                  </a:cubicBezTo>
                  <a:cubicBezTo>
                    <a:pt x="8710" y="20870"/>
                    <a:pt x="8973" y="20393"/>
                    <a:pt x="9316" y="20065"/>
                  </a:cubicBezTo>
                  <a:lnTo>
                    <a:pt x="9316" y="20065"/>
                  </a:lnTo>
                  <a:cubicBezTo>
                    <a:pt x="9639" y="21770"/>
                    <a:pt x="5224" y="23062"/>
                    <a:pt x="4165" y="23547"/>
                  </a:cubicBezTo>
                  <a:cubicBezTo>
                    <a:pt x="3321" y="23906"/>
                    <a:pt x="2460" y="24157"/>
                    <a:pt x="1562" y="24337"/>
                  </a:cubicBezTo>
                  <a:cubicBezTo>
                    <a:pt x="1" y="24713"/>
                    <a:pt x="126" y="24642"/>
                    <a:pt x="19" y="26275"/>
                  </a:cubicBezTo>
                  <a:cubicBezTo>
                    <a:pt x="2908" y="25431"/>
                    <a:pt x="5798" y="24570"/>
                    <a:pt x="8706" y="23762"/>
                  </a:cubicBezTo>
                  <a:cubicBezTo>
                    <a:pt x="10716" y="23206"/>
                    <a:pt x="11039" y="22703"/>
                    <a:pt x="12367" y="21070"/>
                  </a:cubicBezTo>
                  <a:cubicBezTo>
                    <a:pt x="13372" y="19850"/>
                    <a:pt x="14341" y="19186"/>
                    <a:pt x="15687" y="18288"/>
                  </a:cubicBezTo>
                  <a:lnTo>
                    <a:pt x="15687" y="18288"/>
                  </a:lnTo>
                  <a:lnTo>
                    <a:pt x="14413" y="20442"/>
                  </a:lnTo>
                  <a:cubicBezTo>
                    <a:pt x="14838" y="20484"/>
                    <a:pt x="15631" y="20739"/>
                    <a:pt x="16185" y="20739"/>
                  </a:cubicBezTo>
                  <a:cubicBezTo>
                    <a:pt x="16333" y="20739"/>
                    <a:pt x="16464" y="20721"/>
                    <a:pt x="16567" y="20675"/>
                  </a:cubicBezTo>
                  <a:lnTo>
                    <a:pt x="19259" y="19509"/>
                  </a:lnTo>
                  <a:cubicBezTo>
                    <a:pt x="19690" y="21196"/>
                    <a:pt x="19492" y="21429"/>
                    <a:pt x="21179" y="21824"/>
                  </a:cubicBezTo>
                  <a:cubicBezTo>
                    <a:pt x="22077" y="22021"/>
                    <a:pt x="23441" y="23062"/>
                    <a:pt x="23854" y="23906"/>
                  </a:cubicBezTo>
                  <a:cubicBezTo>
                    <a:pt x="24302" y="24821"/>
                    <a:pt x="23118" y="26634"/>
                    <a:pt x="24105" y="27388"/>
                  </a:cubicBezTo>
                  <a:cubicBezTo>
                    <a:pt x="24283" y="27522"/>
                    <a:pt x="24429" y="27581"/>
                    <a:pt x="24549" y="27581"/>
                  </a:cubicBezTo>
                  <a:cubicBezTo>
                    <a:pt x="25282" y="27581"/>
                    <a:pt x="25059" y="25409"/>
                    <a:pt x="25074" y="24839"/>
                  </a:cubicBezTo>
                  <a:lnTo>
                    <a:pt x="25272" y="24839"/>
                  </a:lnTo>
                  <a:cubicBezTo>
                    <a:pt x="25308" y="26490"/>
                    <a:pt x="25343" y="28321"/>
                    <a:pt x="25397" y="30044"/>
                  </a:cubicBezTo>
                  <a:cubicBezTo>
                    <a:pt x="25397" y="30475"/>
                    <a:pt x="25343" y="30870"/>
                    <a:pt x="25397" y="31247"/>
                  </a:cubicBezTo>
                  <a:cubicBezTo>
                    <a:pt x="25433" y="31552"/>
                    <a:pt x="25397" y="32036"/>
                    <a:pt x="25523" y="32305"/>
                  </a:cubicBezTo>
                  <a:cubicBezTo>
                    <a:pt x="25702" y="32664"/>
                    <a:pt x="26241" y="32808"/>
                    <a:pt x="26313" y="33239"/>
                  </a:cubicBezTo>
                  <a:cubicBezTo>
                    <a:pt x="26474" y="34423"/>
                    <a:pt x="25343" y="36110"/>
                    <a:pt x="26402" y="37062"/>
                  </a:cubicBezTo>
                  <a:cubicBezTo>
                    <a:pt x="27802" y="38336"/>
                    <a:pt x="28664" y="39018"/>
                    <a:pt x="28161" y="41010"/>
                  </a:cubicBezTo>
                  <a:cubicBezTo>
                    <a:pt x="27874" y="40867"/>
                    <a:pt x="27605" y="40687"/>
                    <a:pt x="27372" y="40472"/>
                  </a:cubicBezTo>
                  <a:lnTo>
                    <a:pt x="27372" y="40472"/>
                  </a:lnTo>
                  <a:cubicBezTo>
                    <a:pt x="27450" y="40481"/>
                    <a:pt x="27520" y="40485"/>
                    <a:pt x="27582" y="40485"/>
                  </a:cubicBezTo>
                  <a:cubicBezTo>
                    <a:pt x="28155" y="40485"/>
                    <a:pt x="28125" y="40126"/>
                    <a:pt x="28125" y="39592"/>
                  </a:cubicBezTo>
                  <a:cubicBezTo>
                    <a:pt x="28125" y="38731"/>
                    <a:pt x="28000" y="38767"/>
                    <a:pt x="27282" y="38318"/>
                  </a:cubicBezTo>
                  <a:cubicBezTo>
                    <a:pt x="26489" y="37822"/>
                    <a:pt x="26299" y="36913"/>
                    <a:pt x="25620" y="36913"/>
                  </a:cubicBezTo>
                  <a:cubicBezTo>
                    <a:pt x="25438" y="36913"/>
                    <a:pt x="25221" y="36978"/>
                    <a:pt x="24949" y="37133"/>
                  </a:cubicBezTo>
                  <a:cubicBezTo>
                    <a:pt x="25900" y="38246"/>
                    <a:pt x="26043" y="39359"/>
                    <a:pt x="27031" y="40418"/>
                  </a:cubicBezTo>
                  <a:cubicBezTo>
                    <a:pt x="27011" y="40414"/>
                    <a:pt x="26992" y="40412"/>
                    <a:pt x="26973" y="40412"/>
                  </a:cubicBezTo>
                  <a:cubicBezTo>
                    <a:pt x="26344" y="40412"/>
                    <a:pt x="25980" y="42377"/>
                    <a:pt x="25666" y="43074"/>
                  </a:cubicBezTo>
                  <a:lnTo>
                    <a:pt x="23118" y="48800"/>
                  </a:lnTo>
                  <a:cubicBezTo>
                    <a:pt x="21933" y="51474"/>
                    <a:pt x="23064" y="54597"/>
                    <a:pt x="23441" y="57433"/>
                  </a:cubicBezTo>
                  <a:cubicBezTo>
                    <a:pt x="23531" y="58025"/>
                    <a:pt x="24410" y="57845"/>
                    <a:pt x="24679" y="58276"/>
                  </a:cubicBezTo>
                  <a:cubicBezTo>
                    <a:pt x="24967" y="58725"/>
                    <a:pt x="24787" y="59856"/>
                    <a:pt x="24877" y="60322"/>
                  </a:cubicBezTo>
                  <a:cubicBezTo>
                    <a:pt x="25182" y="61866"/>
                    <a:pt x="25864" y="63409"/>
                    <a:pt x="26331" y="64899"/>
                  </a:cubicBezTo>
                  <a:cubicBezTo>
                    <a:pt x="26420" y="65150"/>
                    <a:pt x="26115" y="65186"/>
                    <a:pt x="25900" y="65312"/>
                  </a:cubicBezTo>
                  <a:cubicBezTo>
                    <a:pt x="25613" y="65473"/>
                    <a:pt x="25756" y="65832"/>
                    <a:pt x="25774" y="66137"/>
                  </a:cubicBezTo>
                  <a:cubicBezTo>
                    <a:pt x="25828" y="66891"/>
                    <a:pt x="27066" y="67053"/>
                    <a:pt x="27066" y="67627"/>
                  </a:cubicBezTo>
                  <a:cubicBezTo>
                    <a:pt x="27066" y="68183"/>
                    <a:pt x="26851" y="69135"/>
                    <a:pt x="27264" y="69529"/>
                  </a:cubicBezTo>
                  <a:lnTo>
                    <a:pt x="29184" y="71360"/>
                  </a:lnTo>
                  <a:cubicBezTo>
                    <a:pt x="28843" y="69135"/>
                    <a:pt x="28610" y="66909"/>
                    <a:pt x="27964" y="64755"/>
                  </a:cubicBezTo>
                  <a:cubicBezTo>
                    <a:pt x="27587" y="63517"/>
                    <a:pt x="27551" y="62889"/>
                    <a:pt x="27695" y="61579"/>
                  </a:cubicBezTo>
                  <a:cubicBezTo>
                    <a:pt x="27711" y="61462"/>
                    <a:pt x="27754" y="61416"/>
                    <a:pt x="27811" y="61416"/>
                  </a:cubicBezTo>
                  <a:cubicBezTo>
                    <a:pt x="27998" y="61416"/>
                    <a:pt x="28335" y="61917"/>
                    <a:pt x="28377" y="62027"/>
                  </a:cubicBezTo>
                  <a:cubicBezTo>
                    <a:pt x="28556" y="62530"/>
                    <a:pt x="28018" y="63284"/>
                    <a:pt x="28107" y="63804"/>
                  </a:cubicBezTo>
                  <a:cubicBezTo>
                    <a:pt x="28233" y="64576"/>
                    <a:pt x="29005" y="65545"/>
                    <a:pt x="29364" y="66245"/>
                  </a:cubicBezTo>
                  <a:lnTo>
                    <a:pt x="31607" y="70570"/>
                  </a:lnTo>
                  <a:cubicBezTo>
                    <a:pt x="32056" y="71432"/>
                    <a:pt x="32110" y="71737"/>
                    <a:pt x="32110" y="72724"/>
                  </a:cubicBezTo>
                  <a:cubicBezTo>
                    <a:pt x="32110" y="74214"/>
                    <a:pt x="32146" y="74357"/>
                    <a:pt x="33097" y="75470"/>
                  </a:cubicBezTo>
                  <a:cubicBezTo>
                    <a:pt x="33761" y="76296"/>
                    <a:pt x="34479" y="77498"/>
                    <a:pt x="35340" y="78144"/>
                  </a:cubicBezTo>
                  <a:cubicBezTo>
                    <a:pt x="36292" y="78844"/>
                    <a:pt x="37710" y="79221"/>
                    <a:pt x="38769" y="79724"/>
                  </a:cubicBezTo>
                  <a:cubicBezTo>
                    <a:pt x="38893" y="79781"/>
                    <a:pt x="39003" y="79805"/>
                    <a:pt x="39104" y="79805"/>
                  </a:cubicBezTo>
                  <a:cubicBezTo>
                    <a:pt x="39598" y="79805"/>
                    <a:pt x="39852" y="79226"/>
                    <a:pt x="40334" y="79226"/>
                  </a:cubicBezTo>
                  <a:cubicBezTo>
                    <a:pt x="40518" y="79226"/>
                    <a:pt x="40735" y="79311"/>
                    <a:pt x="41012" y="79544"/>
                  </a:cubicBezTo>
                  <a:cubicBezTo>
                    <a:pt x="41909" y="80280"/>
                    <a:pt x="42717" y="80926"/>
                    <a:pt x="43650" y="81608"/>
                  </a:cubicBezTo>
                  <a:cubicBezTo>
                    <a:pt x="45284" y="82811"/>
                    <a:pt x="47204" y="82883"/>
                    <a:pt x="47204" y="85288"/>
                  </a:cubicBezTo>
                  <a:cubicBezTo>
                    <a:pt x="47204" y="85916"/>
                    <a:pt x="48784" y="86903"/>
                    <a:pt x="49322" y="87280"/>
                  </a:cubicBezTo>
                  <a:cubicBezTo>
                    <a:pt x="49914" y="87711"/>
                    <a:pt x="50524" y="87836"/>
                    <a:pt x="51350" y="88016"/>
                  </a:cubicBezTo>
                  <a:cubicBezTo>
                    <a:pt x="51727" y="88106"/>
                    <a:pt x="52104" y="88159"/>
                    <a:pt x="52463" y="88231"/>
                  </a:cubicBezTo>
                  <a:cubicBezTo>
                    <a:pt x="52557" y="87612"/>
                    <a:pt x="52833" y="86661"/>
                    <a:pt x="53425" y="86661"/>
                  </a:cubicBezTo>
                  <a:cubicBezTo>
                    <a:pt x="53624" y="86661"/>
                    <a:pt x="53858" y="86768"/>
                    <a:pt x="54132" y="87029"/>
                  </a:cubicBezTo>
                  <a:cubicBezTo>
                    <a:pt x="54832" y="87675"/>
                    <a:pt x="54617" y="89380"/>
                    <a:pt x="54688" y="90223"/>
                  </a:cubicBezTo>
                  <a:cubicBezTo>
                    <a:pt x="54778" y="91067"/>
                    <a:pt x="53773" y="92575"/>
                    <a:pt x="53450" y="93346"/>
                  </a:cubicBezTo>
                  <a:cubicBezTo>
                    <a:pt x="53109" y="94208"/>
                    <a:pt x="51691" y="94244"/>
                    <a:pt x="51619" y="95123"/>
                  </a:cubicBezTo>
                  <a:cubicBezTo>
                    <a:pt x="51583" y="95715"/>
                    <a:pt x="51601" y="96074"/>
                    <a:pt x="51278" y="96541"/>
                  </a:cubicBezTo>
                  <a:cubicBezTo>
                    <a:pt x="51009" y="96954"/>
                    <a:pt x="52050" y="97169"/>
                    <a:pt x="52068" y="97528"/>
                  </a:cubicBezTo>
                  <a:cubicBezTo>
                    <a:pt x="52104" y="98192"/>
                    <a:pt x="50273" y="98497"/>
                    <a:pt x="50973" y="99772"/>
                  </a:cubicBezTo>
                  <a:lnTo>
                    <a:pt x="54688" y="106538"/>
                  </a:lnTo>
                  <a:lnTo>
                    <a:pt x="56106" y="109140"/>
                  </a:lnTo>
                  <a:cubicBezTo>
                    <a:pt x="56447" y="109787"/>
                    <a:pt x="57919" y="110361"/>
                    <a:pt x="58511" y="110738"/>
                  </a:cubicBezTo>
                  <a:cubicBezTo>
                    <a:pt x="60019" y="111707"/>
                    <a:pt x="61527" y="111994"/>
                    <a:pt x="61616" y="113771"/>
                  </a:cubicBezTo>
                  <a:lnTo>
                    <a:pt x="62388" y="131306"/>
                  </a:lnTo>
                  <a:cubicBezTo>
                    <a:pt x="62424" y="132168"/>
                    <a:pt x="62047" y="135201"/>
                    <a:pt x="62873" y="135667"/>
                  </a:cubicBezTo>
                  <a:cubicBezTo>
                    <a:pt x="64291" y="136475"/>
                    <a:pt x="64075" y="136547"/>
                    <a:pt x="64003" y="138198"/>
                  </a:cubicBezTo>
                  <a:lnTo>
                    <a:pt x="63914" y="140226"/>
                  </a:lnTo>
                  <a:cubicBezTo>
                    <a:pt x="63896" y="140765"/>
                    <a:pt x="63016" y="140388"/>
                    <a:pt x="62909" y="140854"/>
                  </a:cubicBezTo>
                  <a:cubicBezTo>
                    <a:pt x="62568" y="142488"/>
                    <a:pt x="64398" y="141931"/>
                    <a:pt x="64452" y="142829"/>
                  </a:cubicBezTo>
                  <a:cubicBezTo>
                    <a:pt x="64488" y="143349"/>
                    <a:pt x="64614" y="143726"/>
                    <a:pt x="64291" y="144139"/>
                  </a:cubicBezTo>
                  <a:cubicBezTo>
                    <a:pt x="63698" y="144911"/>
                    <a:pt x="63591" y="144857"/>
                    <a:pt x="64093" y="145700"/>
                  </a:cubicBezTo>
                  <a:cubicBezTo>
                    <a:pt x="64667" y="146723"/>
                    <a:pt x="65403" y="147675"/>
                    <a:pt x="66085" y="148644"/>
                  </a:cubicBezTo>
                  <a:cubicBezTo>
                    <a:pt x="66642" y="149451"/>
                    <a:pt x="67719" y="149810"/>
                    <a:pt x="68562" y="150277"/>
                  </a:cubicBezTo>
                  <a:cubicBezTo>
                    <a:pt x="68706" y="148787"/>
                    <a:pt x="69101" y="148375"/>
                    <a:pt x="70016" y="147316"/>
                  </a:cubicBezTo>
                  <a:cubicBezTo>
                    <a:pt x="69711" y="147280"/>
                    <a:pt x="69101" y="146257"/>
                    <a:pt x="69119" y="145898"/>
                  </a:cubicBezTo>
                  <a:cubicBezTo>
                    <a:pt x="69172" y="145270"/>
                    <a:pt x="70106" y="144444"/>
                    <a:pt x="70411" y="143870"/>
                  </a:cubicBezTo>
                  <a:cubicBezTo>
                    <a:pt x="70590" y="143511"/>
                    <a:pt x="71362" y="142129"/>
                    <a:pt x="71254" y="141770"/>
                  </a:cubicBezTo>
                  <a:cubicBezTo>
                    <a:pt x="71111" y="141267"/>
                    <a:pt x="69657" y="140998"/>
                    <a:pt x="69854" y="140406"/>
                  </a:cubicBezTo>
                  <a:cubicBezTo>
                    <a:pt x="70357" y="138772"/>
                    <a:pt x="71093" y="137426"/>
                    <a:pt x="70626" y="135775"/>
                  </a:cubicBezTo>
                  <a:cubicBezTo>
                    <a:pt x="70411" y="135021"/>
                    <a:pt x="71739" y="134932"/>
                    <a:pt x="72367" y="134698"/>
                  </a:cubicBezTo>
                  <a:cubicBezTo>
                    <a:pt x="72600" y="134609"/>
                    <a:pt x="72170" y="133011"/>
                    <a:pt x="72116" y="132724"/>
                  </a:cubicBezTo>
                  <a:cubicBezTo>
                    <a:pt x="73821" y="132724"/>
                    <a:pt x="74323" y="132311"/>
                    <a:pt x="75149" y="130893"/>
                  </a:cubicBezTo>
                  <a:cubicBezTo>
                    <a:pt x="75382" y="130498"/>
                    <a:pt x="76100" y="129763"/>
                    <a:pt x="75759" y="129350"/>
                  </a:cubicBezTo>
                  <a:lnTo>
                    <a:pt x="74323" y="127627"/>
                  </a:lnTo>
                  <a:lnTo>
                    <a:pt x="74323" y="127627"/>
                  </a:lnTo>
                  <a:cubicBezTo>
                    <a:pt x="74952" y="127811"/>
                    <a:pt x="75411" y="128068"/>
                    <a:pt x="75850" y="128068"/>
                  </a:cubicBezTo>
                  <a:cubicBezTo>
                    <a:pt x="76137" y="128068"/>
                    <a:pt x="76416" y="127957"/>
                    <a:pt x="76729" y="127645"/>
                  </a:cubicBezTo>
                  <a:cubicBezTo>
                    <a:pt x="77428" y="126945"/>
                    <a:pt x="78398" y="126227"/>
                    <a:pt x="78972" y="125401"/>
                  </a:cubicBezTo>
                  <a:cubicBezTo>
                    <a:pt x="80121" y="123714"/>
                    <a:pt x="80875" y="121812"/>
                    <a:pt x="80910" y="119748"/>
                  </a:cubicBezTo>
                  <a:cubicBezTo>
                    <a:pt x="80946" y="118330"/>
                    <a:pt x="81251" y="118402"/>
                    <a:pt x="82472" y="117594"/>
                  </a:cubicBezTo>
                  <a:cubicBezTo>
                    <a:pt x="83549" y="116876"/>
                    <a:pt x="84069" y="116356"/>
                    <a:pt x="85344" y="116356"/>
                  </a:cubicBezTo>
                  <a:cubicBezTo>
                    <a:pt x="87533" y="116356"/>
                    <a:pt x="88018" y="113484"/>
                    <a:pt x="88126" y="111653"/>
                  </a:cubicBezTo>
                  <a:cubicBezTo>
                    <a:pt x="88161" y="110846"/>
                    <a:pt x="88610" y="109140"/>
                    <a:pt x="88251" y="108387"/>
                  </a:cubicBezTo>
                  <a:cubicBezTo>
                    <a:pt x="87623" y="107041"/>
                    <a:pt x="87749" y="107202"/>
                    <a:pt x="88843" y="106197"/>
                  </a:cubicBezTo>
                  <a:cubicBezTo>
                    <a:pt x="89490" y="105605"/>
                    <a:pt x="91033" y="104689"/>
                    <a:pt x="91392" y="103864"/>
                  </a:cubicBezTo>
                  <a:cubicBezTo>
                    <a:pt x="91787" y="102984"/>
                    <a:pt x="91500" y="101261"/>
                    <a:pt x="91536" y="100274"/>
                  </a:cubicBezTo>
                  <a:cubicBezTo>
                    <a:pt x="91572" y="99161"/>
                    <a:pt x="87390" y="97833"/>
                    <a:pt x="86349" y="97331"/>
                  </a:cubicBezTo>
                  <a:cubicBezTo>
                    <a:pt x="84464" y="96415"/>
                    <a:pt x="82131" y="96003"/>
                    <a:pt x="80121" y="95392"/>
                  </a:cubicBezTo>
                  <a:lnTo>
                    <a:pt x="77500" y="95123"/>
                  </a:lnTo>
                  <a:cubicBezTo>
                    <a:pt x="78111" y="93849"/>
                    <a:pt x="78146" y="93382"/>
                    <a:pt x="78021" y="91964"/>
                  </a:cubicBezTo>
                  <a:cubicBezTo>
                    <a:pt x="77913" y="90708"/>
                    <a:pt x="77231" y="90852"/>
                    <a:pt x="76208" y="90205"/>
                  </a:cubicBezTo>
                  <a:cubicBezTo>
                    <a:pt x="75533" y="89785"/>
                    <a:pt x="75046" y="89240"/>
                    <a:pt x="74328" y="89240"/>
                  </a:cubicBezTo>
                  <a:cubicBezTo>
                    <a:pt x="74187" y="89240"/>
                    <a:pt x="74037" y="89261"/>
                    <a:pt x="73875" y="89308"/>
                  </a:cubicBezTo>
                  <a:cubicBezTo>
                    <a:pt x="73421" y="89434"/>
                    <a:pt x="73286" y="89754"/>
                    <a:pt x="73047" y="89754"/>
                  </a:cubicBezTo>
                  <a:cubicBezTo>
                    <a:pt x="72946" y="89754"/>
                    <a:pt x="72826" y="89697"/>
                    <a:pt x="72654" y="89541"/>
                  </a:cubicBezTo>
                  <a:cubicBezTo>
                    <a:pt x="72367" y="89272"/>
                    <a:pt x="72224" y="89236"/>
                    <a:pt x="71901" y="88949"/>
                  </a:cubicBezTo>
                  <a:cubicBezTo>
                    <a:pt x="71093" y="88231"/>
                    <a:pt x="70285" y="87441"/>
                    <a:pt x="69460" y="86921"/>
                  </a:cubicBezTo>
                  <a:cubicBezTo>
                    <a:pt x="68724" y="86472"/>
                    <a:pt x="67988" y="84911"/>
                    <a:pt x="67342" y="84713"/>
                  </a:cubicBezTo>
                  <a:cubicBezTo>
                    <a:pt x="67209" y="84675"/>
                    <a:pt x="67070" y="84659"/>
                    <a:pt x="66924" y="84659"/>
                  </a:cubicBezTo>
                  <a:cubicBezTo>
                    <a:pt x="66287" y="84659"/>
                    <a:pt x="65541" y="84962"/>
                    <a:pt x="64818" y="84962"/>
                  </a:cubicBezTo>
                  <a:cubicBezTo>
                    <a:pt x="64634" y="84962"/>
                    <a:pt x="64452" y="84942"/>
                    <a:pt x="64273" y="84893"/>
                  </a:cubicBezTo>
                  <a:cubicBezTo>
                    <a:pt x="62962" y="84534"/>
                    <a:pt x="62711" y="84247"/>
                    <a:pt x="61814" y="83188"/>
                  </a:cubicBezTo>
                  <a:cubicBezTo>
                    <a:pt x="60880" y="84139"/>
                    <a:pt x="60575" y="84444"/>
                    <a:pt x="60360" y="85754"/>
                  </a:cubicBezTo>
                  <a:cubicBezTo>
                    <a:pt x="58529" y="85700"/>
                    <a:pt x="60414" y="83421"/>
                    <a:pt x="60791" y="82901"/>
                  </a:cubicBezTo>
                  <a:cubicBezTo>
                    <a:pt x="60692" y="82890"/>
                    <a:pt x="60595" y="82885"/>
                    <a:pt x="60500" y="82885"/>
                  </a:cubicBezTo>
                  <a:cubicBezTo>
                    <a:pt x="58934" y="82885"/>
                    <a:pt x="57969" y="84236"/>
                    <a:pt x="56717" y="85252"/>
                  </a:cubicBezTo>
                  <a:cubicBezTo>
                    <a:pt x="56499" y="85436"/>
                    <a:pt x="55829" y="86198"/>
                    <a:pt x="55492" y="86198"/>
                  </a:cubicBezTo>
                  <a:cubicBezTo>
                    <a:pt x="55467" y="86198"/>
                    <a:pt x="55445" y="86194"/>
                    <a:pt x="55424" y="86185"/>
                  </a:cubicBezTo>
                  <a:cubicBezTo>
                    <a:pt x="55123" y="86051"/>
                    <a:pt x="53745" y="85293"/>
                    <a:pt x="53400" y="85293"/>
                  </a:cubicBezTo>
                  <a:cubicBezTo>
                    <a:pt x="53375" y="85293"/>
                    <a:pt x="53356" y="85297"/>
                    <a:pt x="53342" y="85306"/>
                  </a:cubicBezTo>
                  <a:cubicBezTo>
                    <a:pt x="52689" y="85752"/>
                    <a:pt x="51999" y="86162"/>
                    <a:pt x="51343" y="86162"/>
                  </a:cubicBezTo>
                  <a:cubicBezTo>
                    <a:pt x="50864" y="86162"/>
                    <a:pt x="50403" y="85943"/>
                    <a:pt x="49986" y="85359"/>
                  </a:cubicBezTo>
                  <a:cubicBezTo>
                    <a:pt x="49412" y="84552"/>
                    <a:pt x="49753" y="84085"/>
                    <a:pt x="50058" y="83224"/>
                  </a:cubicBezTo>
                  <a:cubicBezTo>
                    <a:pt x="50345" y="82362"/>
                    <a:pt x="50381" y="81824"/>
                    <a:pt x="50363" y="80908"/>
                  </a:cubicBezTo>
                  <a:lnTo>
                    <a:pt x="50363" y="80908"/>
                  </a:lnTo>
                  <a:lnTo>
                    <a:pt x="50596" y="80962"/>
                  </a:lnTo>
                  <a:cubicBezTo>
                    <a:pt x="50051" y="80294"/>
                    <a:pt x="49678" y="79436"/>
                    <a:pt x="48818" y="79436"/>
                  </a:cubicBezTo>
                  <a:cubicBezTo>
                    <a:pt x="48801" y="79436"/>
                    <a:pt x="48783" y="79436"/>
                    <a:pt x="48766" y="79437"/>
                  </a:cubicBezTo>
                  <a:cubicBezTo>
                    <a:pt x="48271" y="79454"/>
                    <a:pt x="47723" y="79552"/>
                    <a:pt x="47225" y="79552"/>
                  </a:cubicBezTo>
                  <a:cubicBezTo>
                    <a:pt x="46675" y="79552"/>
                    <a:pt x="46186" y="79432"/>
                    <a:pt x="45894" y="78952"/>
                  </a:cubicBezTo>
                  <a:cubicBezTo>
                    <a:pt x="46522" y="77857"/>
                    <a:pt x="47096" y="76834"/>
                    <a:pt x="47707" y="75757"/>
                  </a:cubicBezTo>
                  <a:cubicBezTo>
                    <a:pt x="48066" y="75111"/>
                    <a:pt x="48712" y="74591"/>
                    <a:pt x="48137" y="74052"/>
                  </a:cubicBezTo>
                  <a:cubicBezTo>
                    <a:pt x="47736" y="73680"/>
                    <a:pt x="47532" y="73554"/>
                    <a:pt x="47266" y="73554"/>
                  </a:cubicBezTo>
                  <a:cubicBezTo>
                    <a:pt x="47045" y="73554"/>
                    <a:pt x="46781" y="73641"/>
                    <a:pt x="46325" y="73747"/>
                  </a:cubicBezTo>
                  <a:cubicBezTo>
                    <a:pt x="46002" y="73819"/>
                    <a:pt x="44422" y="73981"/>
                    <a:pt x="44314" y="74286"/>
                  </a:cubicBezTo>
                  <a:cubicBezTo>
                    <a:pt x="44189" y="74645"/>
                    <a:pt x="43902" y="76134"/>
                    <a:pt x="43543" y="76206"/>
                  </a:cubicBezTo>
                  <a:cubicBezTo>
                    <a:pt x="43168" y="76271"/>
                    <a:pt x="42704" y="76331"/>
                    <a:pt x="42236" y="76331"/>
                  </a:cubicBezTo>
                  <a:cubicBezTo>
                    <a:pt x="41292" y="76331"/>
                    <a:pt x="40331" y="76089"/>
                    <a:pt x="40043" y="75165"/>
                  </a:cubicBezTo>
                  <a:cubicBezTo>
                    <a:pt x="39451" y="73316"/>
                    <a:pt x="39379" y="72634"/>
                    <a:pt x="39738" y="70732"/>
                  </a:cubicBezTo>
                  <a:cubicBezTo>
                    <a:pt x="39971" y="69494"/>
                    <a:pt x="40312" y="68183"/>
                    <a:pt x="41191" y="67178"/>
                  </a:cubicBezTo>
                  <a:cubicBezTo>
                    <a:pt x="41486" y="66832"/>
                    <a:pt x="43856" y="64945"/>
                    <a:pt x="44326" y="64945"/>
                  </a:cubicBezTo>
                  <a:cubicBezTo>
                    <a:pt x="44342" y="64945"/>
                    <a:pt x="44357" y="64948"/>
                    <a:pt x="44368" y="64953"/>
                  </a:cubicBezTo>
                  <a:cubicBezTo>
                    <a:pt x="45625" y="65599"/>
                    <a:pt x="46989" y="65976"/>
                    <a:pt x="48407" y="66048"/>
                  </a:cubicBezTo>
                  <a:cubicBezTo>
                    <a:pt x="48442" y="65378"/>
                    <a:pt x="48218" y="64916"/>
                    <a:pt x="48905" y="64916"/>
                  </a:cubicBezTo>
                  <a:cubicBezTo>
                    <a:pt x="48918" y="64916"/>
                    <a:pt x="48931" y="64916"/>
                    <a:pt x="48945" y="64917"/>
                  </a:cubicBezTo>
                  <a:lnTo>
                    <a:pt x="51906" y="64971"/>
                  </a:lnTo>
                  <a:cubicBezTo>
                    <a:pt x="53594" y="65007"/>
                    <a:pt x="52176" y="68165"/>
                    <a:pt x="52319" y="68650"/>
                  </a:cubicBezTo>
                  <a:cubicBezTo>
                    <a:pt x="52409" y="68955"/>
                    <a:pt x="52696" y="70624"/>
                    <a:pt x="52983" y="70624"/>
                  </a:cubicBezTo>
                  <a:cubicBezTo>
                    <a:pt x="53220" y="70624"/>
                    <a:pt x="53410" y="70630"/>
                    <a:pt x="53570" y="70630"/>
                  </a:cubicBezTo>
                  <a:cubicBezTo>
                    <a:pt x="54174" y="70630"/>
                    <a:pt x="54331" y="70551"/>
                    <a:pt x="54814" y="69799"/>
                  </a:cubicBezTo>
                  <a:cubicBezTo>
                    <a:pt x="55532" y="68686"/>
                    <a:pt x="55496" y="68883"/>
                    <a:pt x="55047" y="67735"/>
                  </a:cubicBezTo>
                  <a:cubicBezTo>
                    <a:pt x="54832" y="67160"/>
                    <a:pt x="54527" y="66281"/>
                    <a:pt x="54724" y="65689"/>
                  </a:cubicBezTo>
                  <a:cubicBezTo>
                    <a:pt x="55352" y="63804"/>
                    <a:pt x="56232" y="63212"/>
                    <a:pt x="57757" y="61902"/>
                  </a:cubicBezTo>
                  <a:cubicBezTo>
                    <a:pt x="58332" y="61399"/>
                    <a:pt x="58763" y="61309"/>
                    <a:pt x="59516" y="61094"/>
                  </a:cubicBezTo>
                  <a:cubicBezTo>
                    <a:pt x="60665" y="60753"/>
                    <a:pt x="60791" y="60950"/>
                    <a:pt x="60629" y="59766"/>
                  </a:cubicBezTo>
                  <a:cubicBezTo>
                    <a:pt x="60539" y="59156"/>
                    <a:pt x="60270" y="58617"/>
                    <a:pt x="60701" y="58150"/>
                  </a:cubicBezTo>
                  <a:cubicBezTo>
                    <a:pt x="61437" y="57361"/>
                    <a:pt x="62173" y="56553"/>
                    <a:pt x="62909" y="55763"/>
                  </a:cubicBezTo>
                  <a:cubicBezTo>
                    <a:pt x="63968" y="54633"/>
                    <a:pt x="65475" y="54740"/>
                    <a:pt x="66983" y="54507"/>
                  </a:cubicBezTo>
                  <a:cubicBezTo>
                    <a:pt x="66534" y="52802"/>
                    <a:pt x="66211" y="52766"/>
                    <a:pt x="67719" y="51905"/>
                  </a:cubicBezTo>
                  <a:cubicBezTo>
                    <a:pt x="68760" y="51312"/>
                    <a:pt x="69657" y="50774"/>
                    <a:pt x="70788" y="50415"/>
                  </a:cubicBezTo>
                  <a:lnTo>
                    <a:pt x="70788" y="50415"/>
                  </a:lnTo>
                  <a:cubicBezTo>
                    <a:pt x="70052" y="51133"/>
                    <a:pt x="69729" y="51187"/>
                    <a:pt x="70052" y="52156"/>
                  </a:cubicBezTo>
                  <a:cubicBezTo>
                    <a:pt x="70178" y="52541"/>
                    <a:pt x="70430" y="52689"/>
                    <a:pt x="70715" y="52689"/>
                  </a:cubicBezTo>
                  <a:cubicBezTo>
                    <a:pt x="71160" y="52689"/>
                    <a:pt x="71685" y="52330"/>
                    <a:pt x="71936" y="51958"/>
                  </a:cubicBezTo>
                  <a:cubicBezTo>
                    <a:pt x="72240" y="51511"/>
                    <a:pt x="72534" y="51419"/>
                    <a:pt x="72842" y="51419"/>
                  </a:cubicBezTo>
                  <a:cubicBezTo>
                    <a:pt x="73056" y="51419"/>
                    <a:pt x="73277" y="51463"/>
                    <a:pt x="73514" y="51463"/>
                  </a:cubicBezTo>
                  <a:cubicBezTo>
                    <a:pt x="73743" y="51463"/>
                    <a:pt x="73986" y="51422"/>
                    <a:pt x="74252" y="51258"/>
                  </a:cubicBezTo>
                  <a:cubicBezTo>
                    <a:pt x="74736" y="50971"/>
                    <a:pt x="75185" y="49535"/>
                    <a:pt x="75454" y="49015"/>
                  </a:cubicBezTo>
                  <a:cubicBezTo>
                    <a:pt x="75301" y="49015"/>
                    <a:pt x="75036" y="48974"/>
                    <a:pt x="74797" y="48974"/>
                  </a:cubicBezTo>
                  <a:cubicBezTo>
                    <a:pt x="74588" y="48974"/>
                    <a:pt x="74399" y="49005"/>
                    <a:pt x="74323" y="49123"/>
                  </a:cubicBezTo>
                  <a:cubicBezTo>
                    <a:pt x="73982" y="49643"/>
                    <a:pt x="73965" y="49733"/>
                    <a:pt x="73372" y="49876"/>
                  </a:cubicBezTo>
                  <a:cubicBezTo>
                    <a:pt x="73295" y="49896"/>
                    <a:pt x="73223" y="49905"/>
                    <a:pt x="73157" y="49905"/>
                  </a:cubicBezTo>
                  <a:cubicBezTo>
                    <a:pt x="72372" y="49905"/>
                    <a:pt x="72301" y="48626"/>
                    <a:pt x="72367" y="48064"/>
                  </a:cubicBezTo>
                  <a:cubicBezTo>
                    <a:pt x="72457" y="47364"/>
                    <a:pt x="73444" y="46125"/>
                    <a:pt x="72385" y="45677"/>
                  </a:cubicBezTo>
                  <a:cubicBezTo>
                    <a:pt x="72308" y="45641"/>
                    <a:pt x="72204" y="45625"/>
                    <a:pt x="72082" y="45625"/>
                  </a:cubicBezTo>
                  <a:cubicBezTo>
                    <a:pt x="71410" y="45625"/>
                    <a:pt x="70174" y="46096"/>
                    <a:pt x="69657" y="46233"/>
                  </a:cubicBezTo>
                  <a:cubicBezTo>
                    <a:pt x="70256" y="45757"/>
                    <a:pt x="71011" y="44832"/>
                    <a:pt x="71785" y="44832"/>
                  </a:cubicBezTo>
                  <a:cubicBezTo>
                    <a:pt x="71800" y="44832"/>
                    <a:pt x="71814" y="44832"/>
                    <a:pt x="71829" y="44833"/>
                  </a:cubicBezTo>
                  <a:cubicBezTo>
                    <a:pt x="72852" y="44905"/>
                    <a:pt x="73857" y="45066"/>
                    <a:pt x="74826" y="45336"/>
                  </a:cubicBezTo>
                  <a:cubicBezTo>
                    <a:pt x="75177" y="45411"/>
                    <a:pt x="75440" y="45450"/>
                    <a:pt x="75652" y="45450"/>
                  </a:cubicBezTo>
                  <a:cubicBezTo>
                    <a:pt x="76299" y="45450"/>
                    <a:pt x="76479" y="45087"/>
                    <a:pt x="77249" y="44277"/>
                  </a:cubicBezTo>
                  <a:cubicBezTo>
                    <a:pt x="77895" y="43577"/>
                    <a:pt x="79475" y="43523"/>
                    <a:pt x="80372" y="43308"/>
                  </a:cubicBezTo>
                  <a:cubicBezTo>
                    <a:pt x="80803" y="43182"/>
                    <a:pt x="80695" y="41531"/>
                    <a:pt x="80408" y="41190"/>
                  </a:cubicBezTo>
                  <a:lnTo>
                    <a:pt x="77913" y="38174"/>
                  </a:lnTo>
                  <a:cubicBezTo>
                    <a:pt x="77482" y="37654"/>
                    <a:pt x="77536" y="36433"/>
                    <a:pt x="77446" y="35805"/>
                  </a:cubicBezTo>
                  <a:cubicBezTo>
                    <a:pt x="77267" y="34657"/>
                    <a:pt x="77087" y="33508"/>
                    <a:pt x="76908" y="32359"/>
                  </a:cubicBezTo>
                  <a:lnTo>
                    <a:pt x="73982" y="34352"/>
                  </a:lnTo>
                  <a:cubicBezTo>
                    <a:pt x="73937" y="34381"/>
                    <a:pt x="73876" y="34393"/>
                    <a:pt x="73805" y="34393"/>
                  </a:cubicBezTo>
                  <a:cubicBezTo>
                    <a:pt x="73481" y="34393"/>
                    <a:pt x="72955" y="34127"/>
                    <a:pt x="72852" y="33921"/>
                  </a:cubicBezTo>
                  <a:cubicBezTo>
                    <a:pt x="72726" y="33616"/>
                    <a:pt x="73336" y="32377"/>
                    <a:pt x="73426" y="32054"/>
                  </a:cubicBezTo>
                  <a:cubicBezTo>
                    <a:pt x="73659" y="31336"/>
                    <a:pt x="72295" y="30062"/>
                    <a:pt x="71865" y="29488"/>
                  </a:cubicBezTo>
                  <a:cubicBezTo>
                    <a:pt x="71434" y="28895"/>
                    <a:pt x="69352" y="28554"/>
                    <a:pt x="68616" y="28303"/>
                  </a:cubicBezTo>
                  <a:cubicBezTo>
                    <a:pt x="68614" y="28302"/>
                    <a:pt x="68611" y="28302"/>
                    <a:pt x="68608" y="28302"/>
                  </a:cubicBezTo>
                  <a:cubicBezTo>
                    <a:pt x="68322" y="28302"/>
                    <a:pt x="66067" y="32995"/>
                    <a:pt x="66014" y="33777"/>
                  </a:cubicBezTo>
                  <a:cubicBezTo>
                    <a:pt x="65942" y="35177"/>
                    <a:pt x="65870" y="35913"/>
                    <a:pt x="65224" y="37151"/>
                  </a:cubicBezTo>
                  <a:cubicBezTo>
                    <a:pt x="65071" y="37451"/>
                    <a:pt x="64796" y="37520"/>
                    <a:pt x="64492" y="37520"/>
                  </a:cubicBezTo>
                  <a:cubicBezTo>
                    <a:pt x="64233" y="37520"/>
                    <a:pt x="63952" y="37469"/>
                    <a:pt x="63711" y="37469"/>
                  </a:cubicBezTo>
                  <a:cubicBezTo>
                    <a:pt x="63372" y="37469"/>
                    <a:pt x="63109" y="37569"/>
                    <a:pt x="63088" y="38049"/>
                  </a:cubicBezTo>
                  <a:cubicBezTo>
                    <a:pt x="63034" y="39162"/>
                    <a:pt x="63232" y="40346"/>
                    <a:pt x="62532" y="41261"/>
                  </a:cubicBezTo>
                  <a:cubicBezTo>
                    <a:pt x="62202" y="41696"/>
                    <a:pt x="61908" y="41892"/>
                    <a:pt x="61690" y="41892"/>
                  </a:cubicBezTo>
                  <a:cubicBezTo>
                    <a:pt x="61348" y="41892"/>
                    <a:pt x="61190" y="41414"/>
                    <a:pt x="61365" y="40615"/>
                  </a:cubicBezTo>
                  <a:cubicBezTo>
                    <a:pt x="61509" y="39987"/>
                    <a:pt x="62406" y="37708"/>
                    <a:pt x="62119" y="37169"/>
                  </a:cubicBezTo>
                  <a:cubicBezTo>
                    <a:pt x="61778" y="36559"/>
                    <a:pt x="59355" y="35967"/>
                    <a:pt x="58691" y="35662"/>
                  </a:cubicBezTo>
                  <a:cubicBezTo>
                    <a:pt x="57883" y="35321"/>
                    <a:pt x="57165" y="34226"/>
                    <a:pt x="56537" y="33598"/>
                  </a:cubicBezTo>
                  <a:cubicBezTo>
                    <a:pt x="56250" y="33311"/>
                    <a:pt x="56160" y="32880"/>
                    <a:pt x="56017" y="32485"/>
                  </a:cubicBezTo>
                  <a:cubicBezTo>
                    <a:pt x="55711" y="31731"/>
                    <a:pt x="55460" y="31749"/>
                    <a:pt x="54670" y="31444"/>
                  </a:cubicBezTo>
                  <a:cubicBezTo>
                    <a:pt x="53414" y="30959"/>
                    <a:pt x="57255" y="27119"/>
                    <a:pt x="58116" y="26472"/>
                  </a:cubicBezTo>
                  <a:cubicBezTo>
                    <a:pt x="59229" y="25593"/>
                    <a:pt x="59768" y="25378"/>
                    <a:pt x="61168" y="25055"/>
                  </a:cubicBezTo>
                  <a:cubicBezTo>
                    <a:pt x="62209" y="24821"/>
                    <a:pt x="62855" y="23690"/>
                    <a:pt x="62370" y="22685"/>
                  </a:cubicBezTo>
                  <a:cubicBezTo>
                    <a:pt x="63003" y="22548"/>
                    <a:pt x="63911" y="22167"/>
                    <a:pt x="64647" y="22167"/>
                  </a:cubicBezTo>
                  <a:cubicBezTo>
                    <a:pt x="64871" y="22167"/>
                    <a:pt x="65080" y="22203"/>
                    <a:pt x="65260" y="22291"/>
                  </a:cubicBezTo>
                  <a:cubicBezTo>
                    <a:pt x="65858" y="22579"/>
                    <a:pt x="66234" y="22708"/>
                    <a:pt x="66564" y="22708"/>
                  </a:cubicBezTo>
                  <a:cubicBezTo>
                    <a:pt x="67056" y="22708"/>
                    <a:pt x="67448" y="22422"/>
                    <a:pt x="68329" y="21950"/>
                  </a:cubicBezTo>
                  <a:cubicBezTo>
                    <a:pt x="68813" y="21680"/>
                    <a:pt x="68957" y="19347"/>
                    <a:pt x="69083" y="18791"/>
                  </a:cubicBezTo>
                  <a:cubicBezTo>
                    <a:pt x="69208" y="18180"/>
                    <a:pt x="67629" y="17014"/>
                    <a:pt x="67198" y="16547"/>
                  </a:cubicBezTo>
                  <a:cubicBezTo>
                    <a:pt x="66731" y="17301"/>
                    <a:pt x="66247" y="18037"/>
                    <a:pt x="65762" y="18773"/>
                  </a:cubicBezTo>
                  <a:cubicBezTo>
                    <a:pt x="65382" y="19355"/>
                    <a:pt x="65288" y="19634"/>
                    <a:pt x="64906" y="19634"/>
                  </a:cubicBezTo>
                  <a:cubicBezTo>
                    <a:pt x="64747" y="19634"/>
                    <a:pt x="64538" y="19586"/>
                    <a:pt x="64237" y="19491"/>
                  </a:cubicBezTo>
                  <a:cubicBezTo>
                    <a:pt x="64398" y="19186"/>
                    <a:pt x="65385" y="17804"/>
                    <a:pt x="65134" y="17660"/>
                  </a:cubicBezTo>
                  <a:cubicBezTo>
                    <a:pt x="64678" y="17380"/>
                    <a:pt x="64418" y="17249"/>
                    <a:pt x="64204" y="17249"/>
                  </a:cubicBezTo>
                  <a:cubicBezTo>
                    <a:pt x="63896" y="17249"/>
                    <a:pt x="63685" y="17521"/>
                    <a:pt x="63124" y="18019"/>
                  </a:cubicBezTo>
                  <a:cubicBezTo>
                    <a:pt x="63070" y="16547"/>
                    <a:pt x="63034" y="15093"/>
                    <a:pt x="62998" y="13622"/>
                  </a:cubicBezTo>
                  <a:cubicBezTo>
                    <a:pt x="62972" y="12768"/>
                    <a:pt x="62601" y="12493"/>
                    <a:pt x="62113" y="12493"/>
                  </a:cubicBezTo>
                  <a:cubicBezTo>
                    <a:pt x="61605" y="12493"/>
                    <a:pt x="60971" y="12791"/>
                    <a:pt x="60468" y="13047"/>
                  </a:cubicBezTo>
                  <a:cubicBezTo>
                    <a:pt x="58816" y="13873"/>
                    <a:pt x="60486" y="14788"/>
                    <a:pt x="60432" y="15829"/>
                  </a:cubicBezTo>
                  <a:cubicBezTo>
                    <a:pt x="60414" y="16404"/>
                    <a:pt x="60539" y="17014"/>
                    <a:pt x="60109" y="17391"/>
                  </a:cubicBezTo>
                  <a:cubicBezTo>
                    <a:pt x="59570" y="17875"/>
                    <a:pt x="58996" y="18288"/>
                    <a:pt x="58673" y="18952"/>
                  </a:cubicBezTo>
                  <a:cubicBezTo>
                    <a:pt x="58511" y="18198"/>
                    <a:pt x="59193" y="17463"/>
                    <a:pt x="59570" y="16834"/>
                  </a:cubicBezTo>
                  <a:cubicBezTo>
                    <a:pt x="59965" y="16116"/>
                    <a:pt x="59534" y="15578"/>
                    <a:pt x="59247" y="14806"/>
                  </a:cubicBezTo>
                  <a:cubicBezTo>
                    <a:pt x="57901" y="15650"/>
                    <a:pt x="57596" y="15632"/>
                    <a:pt x="57506" y="17211"/>
                  </a:cubicBezTo>
                  <a:cubicBezTo>
                    <a:pt x="57479" y="17820"/>
                    <a:pt x="57149" y="18022"/>
                    <a:pt x="56714" y="18022"/>
                  </a:cubicBezTo>
                  <a:cubicBezTo>
                    <a:pt x="56009" y="18022"/>
                    <a:pt x="55028" y="17490"/>
                    <a:pt x="54617" y="17301"/>
                  </a:cubicBezTo>
                  <a:cubicBezTo>
                    <a:pt x="53935" y="16978"/>
                    <a:pt x="53719" y="16906"/>
                    <a:pt x="53342" y="16332"/>
                  </a:cubicBezTo>
                  <a:cubicBezTo>
                    <a:pt x="53064" y="15906"/>
                    <a:pt x="52890" y="15255"/>
                    <a:pt x="52397" y="15255"/>
                  </a:cubicBezTo>
                  <a:cubicBezTo>
                    <a:pt x="52350" y="15255"/>
                    <a:pt x="52300" y="15260"/>
                    <a:pt x="52247" y="15273"/>
                  </a:cubicBezTo>
                  <a:cubicBezTo>
                    <a:pt x="50524" y="15722"/>
                    <a:pt x="50830" y="16081"/>
                    <a:pt x="50650" y="17857"/>
                  </a:cubicBezTo>
                  <a:cubicBezTo>
                    <a:pt x="49824" y="17857"/>
                    <a:pt x="50094" y="16996"/>
                    <a:pt x="50058" y="16350"/>
                  </a:cubicBezTo>
                  <a:cubicBezTo>
                    <a:pt x="50040" y="16063"/>
                    <a:pt x="48389" y="15901"/>
                    <a:pt x="48101" y="15847"/>
                  </a:cubicBezTo>
                  <a:cubicBezTo>
                    <a:pt x="46199" y="15470"/>
                    <a:pt x="46235" y="15506"/>
                    <a:pt x="47276" y="13837"/>
                  </a:cubicBezTo>
                  <a:cubicBezTo>
                    <a:pt x="46163" y="13155"/>
                    <a:pt x="45284" y="12652"/>
                    <a:pt x="44440" y="11683"/>
                  </a:cubicBezTo>
                  <a:cubicBezTo>
                    <a:pt x="43291" y="10319"/>
                    <a:pt x="43130" y="9565"/>
                    <a:pt x="41156" y="9440"/>
                  </a:cubicBezTo>
                  <a:lnTo>
                    <a:pt x="41156" y="10499"/>
                  </a:lnTo>
                  <a:cubicBezTo>
                    <a:pt x="41156" y="10606"/>
                    <a:pt x="41021" y="10651"/>
                    <a:pt x="40884" y="10651"/>
                  </a:cubicBezTo>
                  <a:cubicBezTo>
                    <a:pt x="40747" y="10651"/>
                    <a:pt x="40608" y="10606"/>
                    <a:pt x="40599" y="10535"/>
                  </a:cubicBezTo>
                  <a:cubicBezTo>
                    <a:pt x="40492" y="9691"/>
                    <a:pt x="40438" y="8830"/>
                    <a:pt x="40330" y="7968"/>
                  </a:cubicBezTo>
                  <a:cubicBezTo>
                    <a:pt x="39257" y="8410"/>
                    <a:pt x="38317" y="8781"/>
                    <a:pt x="37261" y="8781"/>
                  </a:cubicBezTo>
                  <a:cubicBezTo>
                    <a:pt x="36815" y="8781"/>
                    <a:pt x="36349" y="8715"/>
                    <a:pt x="35843" y="8560"/>
                  </a:cubicBezTo>
                  <a:cubicBezTo>
                    <a:pt x="35263" y="8382"/>
                    <a:pt x="35052" y="8213"/>
                    <a:pt x="34868" y="8213"/>
                  </a:cubicBezTo>
                  <a:cubicBezTo>
                    <a:pt x="34683" y="8213"/>
                    <a:pt x="34527" y="8387"/>
                    <a:pt x="34048" y="8901"/>
                  </a:cubicBezTo>
                  <a:cubicBezTo>
                    <a:pt x="33854" y="9116"/>
                    <a:pt x="33643" y="9206"/>
                    <a:pt x="33437" y="9206"/>
                  </a:cubicBezTo>
                  <a:cubicBezTo>
                    <a:pt x="32937" y="9206"/>
                    <a:pt x="32465" y="8681"/>
                    <a:pt x="32325" y="8148"/>
                  </a:cubicBezTo>
                  <a:cubicBezTo>
                    <a:pt x="32056" y="7035"/>
                    <a:pt x="31356" y="6514"/>
                    <a:pt x="30530" y="5868"/>
                  </a:cubicBezTo>
                  <a:lnTo>
                    <a:pt x="25002" y="1543"/>
                  </a:lnTo>
                  <a:cubicBezTo>
                    <a:pt x="24163" y="881"/>
                    <a:pt x="23526" y="1"/>
                    <a:pt x="2253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6" name="Google Shape;1176;p81"/>
            <p:cNvSpPr/>
            <p:nvPr/>
          </p:nvSpPr>
          <p:spPr>
            <a:xfrm>
              <a:off x="4230225" y="2555600"/>
              <a:ext cx="76275" cy="42675"/>
            </a:xfrm>
            <a:custGeom>
              <a:rect b="b" l="l" r="r" t="t"/>
              <a:pathLst>
                <a:path extrusionOk="0" h="1707" w="3051">
                  <a:moveTo>
                    <a:pt x="2321" y="1"/>
                  </a:moveTo>
                  <a:cubicBezTo>
                    <a:pt x="1808" y="1"/>
                    <a:pt x="1254" y="389"/>
                    <a:pt x="627" y="437"/>
                  </a:cubicBezTo>
                  <a:cubicBezTo>
                    <a:pt x="0" y="471"/>
                    <a:pt x="606" y="1706"/>
                    <a:pt x="1493" y="1706"/>
                  </a:cubicBezTo>
                  <a:cubicBezTo>
                    <a:pt x="1544" y="1706"/>
                    <a:pt x="1597" y="1702"/>
                    <a:pt x="1651" y="1693"/>
                  </a:cubicBezTo>
                  <a:lnTo>
                    <a:pt x="3050" y="365"/>
                  </a:lnTo>
                  <a:cubicBezTo>
                    <a:pt x="2815" y="94"/>
                    <a:pt x="2573" y="1"/>
                    <a:pt x="232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7" name="Google Shape;1177;p81"/>
            <p:cNvSpPr/>
            <p:nvPr/>
          </p:nvSpPr>
          <p:spPr>
            <a:xfrm>
              <a:off x="3389825" y="1930225"/>
              <a:ext cx="287150" cy="271325"/>
            </a:xfrm>
            <a:custGeom>
              <a:rect b="b" l="l" r="r" t="t"/>
              <a:pathLst>
                <a:path extrusionOk="0" h="10853" w="11486">
                  <a:moveTo>
                    <a:pt x="6143" y="1"/>
                  </a:moveTo>
                  <a:cubicBezTo>
                    <a:pt x="5913" y="1"/>
                    <a:pt x="4772" y="903"/>
                    <a:pt x="4701" y="1114"/>
                  </a:cubicBezTo>
                  <a:lnTo>
                    <a:pt x="3947" y="3645"/>
                  </a:lnTo>
                  <a:cubicBezTo>
                    <a:pt x="4199" y="3645"/>
                    <a:pt x="4450" y="3627"/>
                    <a:pt x="4683" y="3573"/>
                  </a:cubicBezTo>
                  <a:lnTo>
                    <a:pt x="4683" y="3573"/>
                  </a:lnTo>
                  <a:cubicBezTo>
                    <a:pt x="4665" y="3932"/>
                    <a:pt x="4647" y="4291"/>
                    <a:pt x="4647" y="4650"/>
                  </a:cubicBezTo>
                  <a:cubicBezTo>
                    <a:pt x="4504" y="4303"/>
                    <a:pt x="4019" y="4171"/>
                    <a:pt x="3567" y="4171"/>
                  </a:cubicBezTo>
                  <a:cubicBezTo>
                    <a:pt x="3225" y="4171"/>
                    <a:pt x="2902" y="4247"/>
                    <a:pt x="2763" y="4363"/>
                  </a:cubicBezTo>
                  <a:cubicBezTo>
                    <a:pt x="2274" y="4747"/>
                    <a:pt x="2685" y="5352"/>
                    <a:pt x="1998" y="5352"/>
                  </a:cubicBezTo>
                  <a:cubicBezTo>
                    <a:pt x="1979" y="5352"/>
                    <a:pt x="1958" y="5351"/>
                    <a:pt x="1937" y="5350"/>
                  </a:cubicBezTo>
                  <a:cubicBezTo>
                    <a:pt x="1756" y="5338"/>
                    <a:pt x="1620" y="5328"/>
                    <a:pt x="1517" y="5328"/>
                  </a:cubicBezTo>
                  <a:cubicBezTo>
                    <a:pt x="1151" y="5328"/>
                    <a:pt x="1207" y="5456"/>
                    <a:pt x="1165" y="6086"/>
                  </a:cubicBezTo>
                  <a:cubicBezTo>
                    <a:pt x="1237" y="6427"/>
                    <a:pt x="1309" y="6750"/>
                    <a:pt x="1417" y="7073"/>
                  </a:cubicBezTo>
                  <a:cubicBezTo>
                    <a:pt x="1273" y="7414"/>
                    <a:pt x="358" y="7468"/>
                    <a:pt x="250" y="7827"/>
                  </a:cubicBezTo>
                  <a:cubicBezTo>
                    <a:pt x="1" y="8531"/>
                    <a:pt x="831" y="8972"/>
                    <a:pt x="1495" y="8972"/>
                  </a:cubicBezTo>
                  <a:cubicBezTo>
                    <a:pt x="1643" y="8972"/>
                    <a:pt x="1783" y="8950"/>
                    <a:pt x="1901" y="8904"/>
                  </a:cubicBezTo>
                  <a:cubicBezTo>
                    <a:pt x="2296" y="8760"/>
                    <a:pt x="4396" y="8240"/>
                    <a:pt x="4450" y="7863"/>
                  </a:cubicBezTo>
                  <a:cubicBezTo>
                    <a:pt x="4522" y="7306"/>
                    <a:pt x="4450" y="5548"/>
                    <a:pt x="5042" y="5171"/>
                  </a:cubicBezTo>
                  <a:cubicBezTo>
                    <a:pt x="5170" y="5094"/>
                    <a:pt x="5296" y="5060"/>
                    <a:pt x="5415" y="5060"/>
                  </a:cubicBezTo>
                  <a:cubicBezTo>
                    <a:pt x="6212" y="5060"/>
                    <a:pt x="6715" y="6569"/>
                    <a:pt x="5778" y="6678"/>
                  </a:cubicBezTo>
                  <a:cubicBezTo>
                    <a:pt x="5293" y="6732"/>
                    <a:pt x="4719" y="8455"/>
                    <a:pt x="4306" y="9065"/>
                  </a:cubicBezTo>
                  <a:lnTo>
                    <a:pt x="5652" y="9191"/>
                  </a:lnTo>
                  <a:lnTo>
                    <a:pt x="3445" y="10465"/>
                  </a:lnTo>
                  <a:cubicBezTo>
                    <a:pt x="3993" y="10739"/>
                    <a:pt x="4401" y="10853"/>
                    <a:pt x="4769" y="10853"/>
                  </a:cubicBezTo>
                  <a:cubicBezTo>
                    <a:pt x="5437" y="10853"/>
                    <a:pt x="5974" y="10479"/>
                    <a:pt x="6980" y="10017"/>
                  </a:cubicBezTo>
                  <a:cubicBezTo>
                    <a:pt x="7232" y="9903"/>
                    <a:pt x="7473" y="9869"/>
                    <a:pt x="7707" y="9869"/>
                  </a:cubicBezTo>
                  <a:cubicBezTo>
                    <a:pt x="8054" y="9869"/>
                    <a:pt x="8382" y="9944"/>
                    <a:pt x="8696" y="9944"/>
                  </a:cubicBezTo>
                  <a:cubicBezTo>
                    <a:pt x="9137" y="9944"/>
                    <a:pt x="9549" y="9796"/>
                    <a:pt x="9942" y="9083"/>
                  </a:cubicBezTo>
                  <a:lnTo>
                    <a:pt x="9475" y="8850"/>
                  </a:lnTo>
                  <a:cubicBezTo>
                    <a:pt x="11485" y="8096"/>
                    <a:pt x="8865" y="6696"/>
                    <a:pt x="8614" y="6122"/>
                  </a:cubicBezTo>
                  <a:cubicBezTo>
                    <a:pt x="8309" y="5404"/>
                    <a:pt x="7968" y="4740"/>
                    <a:pt x="7609" y="4040"/>
                  </a:cubicBezTo>
                  <a:cubicBezTo>
                    <a:pt x="7178" y="3214"/>
                    <a:pt x="7591" y="2802"/>
                    <a:pt x="7591" y="2030"/>
                  </a:cubicBezTo>
                  <a:cubicBezTo>
                    <a:pt x="7591" y="1670"/>
                    <a:pt x="7473" y="1572"/>
                    <a:pt x="7305" y="1572"/>
                  </a:cubicBezTo>
                  <a:cubicBezTo>
                    <a:pt x="7102" y="1572"/>
                    <a:pt x="6827" y="1713"/>
                    <a:pt x="6591" y="1713"/>
                  </a:cubicBezTo>
                  <a:cubicBezTo>
                    <a:pt x="6464" y="1713"/>
                    <a:pt x="6348" y="1672"/>
                    <a:pt x="6263" y="1545"/>
                  </a:cubicBezTo>
                  <a:cubicBezTo>
                    <a:pt x="6119" y="1348"/>
                    <a:pt x="7429" y="127"/>
                    <a:pt x="6155" y="2"/>
                  </a:cubicBezTo>
                  <a:cubicBezTo>
                    <a:pt x="6151" y="1"/>
                    <a:pt x="6147" y="1"/>
                    <a:pt x="614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8" name="Google Shape;1178;p81"/>
            <p:cNvSpPr/>
            <p:nvPr/>
          </p:nvSpPr>
          <p:spPr>
            <a:xfrm>
              <a:off x="3986600" y="1929600"/>
              <a:ext cx="36775" cy="25575"/>
            </a:xfrm>
            <a:custGeom>
              <a:rect b="b" l="l" r="r" t="t"/>
              <a:pathLst>
                <a:path extrusionOk="0" h="1023" w="1471">
                  <a:moveTo>
                    <a:pt x="610" y="1"/>
                  </a:moveTo>
                  <a:cubicBezTo>
                    <a:pt x="317" y="1"/>
                    <a:pt x="59" y="138"/>
                    <a:pt x="34" y="475"/>
                  </a:cubicBezTo>
                  <a:cubicBezTo>
                    <a:pt x="1" y="860"/>
                    <a:pt x="264" y="1023"/>
                    <a:pt x="577" y="1023"/>
                  </a:cubicBezTo>
                  <a:cubicBezTo>
                    <a:pt x="934" y="1023"/>
                    <a:pt x="1355" y="810"/>
                    <a:pt x="1470" y="475"/>
                  </a:cubicBezTo>
                  <a:cubicBezTo>
                    <a:pt x="1354" y="193"/>
                    <a:pt x="957" y="1"/>
                    <a:pt x="61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79" name="Google Shape;1179;p81"/>
            <p:cNvSpPr/>
            <p:nvPr/>
          </p:nvSpPr>
          <p:spPr>
            <a:xfrm>
              <a:off x="3648250" y="2459325"/>
              <a:ext cx="42175" cy="27225"/>
            </a:xfrm>
            <a:custGeom>
              <a:rect b="b" l="l" r="r" t="t"/>
              <a:pathLst>
                <a:path extrusionOk="0" h="1089" w="1687">
                  <a:moveTo>
                    <a:pt x="539" y="0"/>
                  </a:moveTo>
                  <a:cubicBezTo>
                    <a:pt x="208" y="0"/>
                    <a:pt x="1" y="190"/>
                    <a:pt x="143" y="788"/>
                  </a:cubicBezTo>
                  <a:cubicBezTo>
                    <a:pt x="193" y="1004"/>
                    <a:pt x="341" y="1089"/>
                    <a:pt x="527" y="1089"/>
                  </a:cubicBezTo>
                  <a:cubicBezTo>
                    <a:pt x="943" y="1089"/>
                    <a:pt x="1550" y="667"/>
                    <a:pt x="1687" y="357"/>
                  </a:cubicBezTo>
                  <a:cubicBezTo>
                    <a:pt x="1335" y="195"/>
                    <a:pt x="874" y="0"/>
                    <a:pt x="53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80" name="Google Shape;1180;p81"/>
            <p:cNvSpPr/>
            <p:nvPr/>
          </p:nvSpPr>
          <p:spPr>
            <a:xfrm>
              <a:off x="3760400" y="2428700"/>
              <a:ext cx="48500" cy="62475"/>
            </a:xfrm>
            <a:custGeom>
              <a:rect b="b" l="l" r="r" t="t"/>
              <a:pathLst>
                <a:path extrusionOk="0" h="2499" w="1940">
                  <a:moveTo>
                    <a:pt x="1341" y="0"/>
                  </a:moveTo>
                  <a:cubicBezTo>
                    <a:pt x="973" y="0"/>
                    <a:pt x="564" y="301"/>
                    <a:pt x="288" y="451"/>
                  </a:cubicBezTo>
                  <a:cubicBezTo>
                    <a:pt x="1" y="595"/>
                    <a:pt x="306" y="2013"/>
                    <a:pt x="342" y="2372"/>
                  </a:cubicBezTo>
                  <a:cubicBezTo>
                    <a:pt x="577" y="2456"/>
                    <a:pt x="755" y="2498"/>
                    <a:pt x="906" y="2498"/>
                  </a:cubicBezTo>
                  <a:cubicBezTo>
                    <a:pt x="1203" y="2498"/>
                    <a:pt x="1390" y="2335"/>
                    <a:pt x="1688" y="2013"/>
                  </a:cubicBezTo>
                  <a:cubicBezTo>
                    <a:pt x="1849" y="1833"/>
                    <a:pt x="1939" y="380"/>
                    <a:pt x="1778" y="200"/>
                  </a:cubicBezTo>
                  <a:cubicBezTo>
                    <a:pt x="1649" y="55"/>
                    <a:pt x="1499" y="0"/>
                    <a:pt x="134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81" name="Google Shape;1181;p81"/>
            <p:cNvSpPr/>
            <p:nvPr/>
          </p:nvSpPr>
          <p:spPr>
            <a:xfrm>
              <a:off x="3763550" y="2374475"/>
              <a:ext cx="39675" cy="53250"/>
            </a:xfrm>
            <a:custGeom>
              <a:rect b="b" l="l" r="r" t="t"/>
              <a:pathLst>
                <a:path extrusionOk="0" h="2130" w="1587">
                  <a:moveTo>
                    <a:pt x="1311" y="0"/>
                  </a:moveTo>
                  <a:cubicBezTo>
                    <a:pt x="970" y="359"/>
                    <a:pt x="0" y="1023"/>
                    <a:pt x="323" y="1669"/>
                  </a:cubicBezTo>
                  <a:cubicBezTo>
                    <a:pt x="485" y="1999"/>
                    <a:pt x="677" y="2129"/>
                    <a:pt x="859" y="2129"/>
                  </a:cubicBezTo>
                  <a:cubicBezTo>
                    <a:pt x="1244" y="2129"/>
                    <a:pt x="1587" y="1552"/>
                    <a:pt x="1526" y="1041"/>
                  </a:cubicBezTo>
                  <a:cubicBezTo>
                    <a:pt x="1454" y="700"/>
                    <a:pt x="1382" y="359"/>
                    <a:pt x="131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82" name="Google Shape;1182;p81"/>
            <p:cNvSpPr/>
            <p:nvPr/>
          </p:nvSpPr>
          <p:spPr>
            <a:xfrm>
              <a:off x="3926425" y="1945950"/>
              <a:ext cx="36375" cy="48950"/>
            </a:xfrm>
            <a:custGeom>
              <a:rect b="b" l="l" r="r" t="t"/>
              <a:pathLst>
                <a:path extrusionOk="0" h="1958" w="1455">
                  <a:moveTo>
                    <a:pt x="1041" y="1"/>
                  </a:moveTo>
                  <a:lnTo>
                    <a:pt x="1041" y="1"/>
                  </a:lnTo>
                  <a:cubicBezTo>
                    <a:pt x="1" y="826"/>
                    <a:pt x="18" y="755"/>
                    <a:pt x="557" y="1957"/>
                  </a:cubicBezTo>
                  <a:cubicBezTo>
                    <a:pt x="1436" y="1114"/>
                    <a:pt x="1454" y="1149"/>
                    <a:pt x="104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83" name="Google Shape;1183;p81"/>
            <p:cNvSpPr/>
            <p:nvPr/>
          </p:nvSpPr>
          <p:spPr>
            <a:xfrm>
              <a:off x="3838025" y="2494275"/>
              <a:ext cx="79900" cy="53000"/>
            </a:xfrm>
            <a:custGeom>
              <a:rect b="b" l="l" r="r" t="t"/>
              <a:pathLst>
                <a:path extrusionOk="0" h="2120" w="3196">
                  <a:moveTo>
                    <a:pt x="2244" y="54"/>
                  </a:moveTo>
                  <a:cubicBezTo>
                    <a:pt x="1580" y="162"/>
                    <a:pt x="1" y="0"/>
                    <a:pt x="557" y="1041"/>
                  </a:cubicBezTo>
                  <a:cubicBezTo>
                    <a:pt x="715" y="1357"/>
                    <a:pt x="2383" y="2119"/>
                    <a:pt x="2843" y="2119"/>
                  </a:cubicBezTo>
                  <a:cubicBezTo>
                    <a:pt x="2854" y="2119"/>
                    <a:pt x="2863" y="2119"/>
                    <a:pt x="2872" y="2118"/>
                  </a:cubicBezTo>
                  <a:cubicBezTo>
                    <a:pt x="2872" y="1382"/>
                    <a:pt x="3196" y="233"/>
                    <a:pt x="2244" y="54"/>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84" name="Google Shape;1184;p81"/>
            <p:cNvSpPr/>
            <p:nvPr/>
          </p:nvSpPr>
          <p:spPr>
            <a:xfrm>
              <a:off x="3884450" y="2556375"/>
              <a:ext cx="29200" cy="33425"/>
            </a:xfrm>
            <a:custGeom>
              <a:rect b="b" l="l" r="r" t="t"/>
              <a:pathLst>
                <a:path extrusionOk="0" h="1337" w="1168">
                  <a:moveTo>
                    <a:pt x="812" y="0"/>
                  </a:moveTo>
                  <a:cubicBezTo>
                    <a:pt x="497" y="0"/>
                    <a:pt x="1" y="538"/>
                    <a:pt x="136" y="1106"/>
                  </a:cubicBezTo>
                  <a:cubicBezTo>
                    <a:pt x="384" y="1268"/>
                    <a:pt x="575" y="1336"/>
                    <a:pt x="720" y="1336"/>
                  </a:cubicBezTo>
                  <a:cubicBezTo>
                    <a:pt x="1151" y="1336"/>
                    <a:pt x="1168" y="728"/>
                    <a:pt x="1033" y="190"/>
                  </a:cubicBezTo>
                  <a:cubicBezTo>
                    <a:pt x="998" y="58"/>
                    <a:pt x="915" y="0"/>
                    <a:pt x="81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85" name="Google Shape;1185;p81"/>
            <p:cNvSpPr/>
            <p:nvPr/>
          </p:nvSpPr>
          <p:spPr>
            <a:xfrm>
              <a:off x="4076300" y="2559850"/>
              <a:ext cx="71350" cy="29250"/>
            </a:xfrm>
            <a:custGeom>
              <a:rect b="b" l="l" r="r" t="t"/>
              <a:pathLst>
                <a:path extrusionOk="0" h="1170" w="2854">
                  <a:moveTo>
                    <a:pt x="554" y="1"/>
                  </a:moveTo>
                  <a:cubicBezTo>
                    <a:pt x="328" y="1"/>
                    <a:pt x="132" y="135"/>
                    <a:pt x="0" y="572"/>
                  </a:cubicBezTo>
                  <a:cubicBezTo>
                    <a:pt x="781" y="1093"/>
                    <a:pt x="1053" y="1169"/>
                    <a:pt x="1863" y="1169"/>
                  </a:cubicBezTo>
                  <a:cubicBezTo>
                    <a:pt x="2002" y="1169"/>
                    <a:pt x="2157" y="1167"/>
                    <a:pt x="2333" y="1164"/>
                  </a:cubicBezTo>
                  <a:cubicBezTo>
                    <a:pt x="2782" y="841"/>
                    <a:pt x="2854" y="572"/>
                    <a:pt x="2531" y="213"/>
                  </a:cubicBezTo>
                  <a:cubicBezTo>
                    <a:pt x="2482" y="156"/>
                    <a:pt x="2426" y="134"/>
                    <a:pt x="2365" y="134"/>
                  </a:cubicBezTo>
                  <a:cubicBezTo>
                    <a:pt x="2177" y="134"/>
                    <a:pt x="1940" y="339"/>
                    <a:pt x="1723" y="339"/>
                  </a:cubicBezTo>
                  <a:cubicBezTo>
                    <a:pt x="1349" y="339"/>
                    <a:pt x="914" y="1"/>
                    <a:pt x="55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1186" name="Google Shape;1186;p81"/>
            <p:cNvSpPr/>
            <p:nvPr/>
          </p:nvSpPr>
          <p:spPr>
            <a:xfrm>
              <a:off x="3781950" y="2019150"/>
              <a:ext cx="53150" cy="34975"/>
            </a:xfrm>
            <a:custGeom>
              <a:rect b="b" l="l" r="r" t="t"/>
              <a:pathLst>
                <a:path extrusionOk="0" h="1399" w="2126">
                  <a:moveTo>
                    <a:pt x="1455" y="0"/>
                  </a:moveTo>
                  <a:cubicBezTo>
                    <a:pt x="1340" y="0"/>
                    <a:pt x="1207" y="58"/>
                    <a:pt x="1059" y="196"/>
                  </a:cubicBezTo>
                  <a:cubicBezTo>
                    <a:pt x="0" y="1165"/>
                    <a:pt x="1131" y="1362"/>
                    <a:pt x="2010" y="1398"/>
                  </a:cubicBezTo>
                  <a:cubicBezTo>
                    <a:pt x="2126" y="966"/>
                    <a:pt x="1928" y="0"/>
                    <a:pt x="1455"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grpSp>
      <p:sp>
        <p:nvSpPr>
          <p:cNvPr id="1187" name="Google Shape;1187;p81"/>
          <p:cNvSpPr/>
          <p:nvPr/>
        </p:nvSpPr>
        <p:spPr>
          <a:xfrm>
            <a:off x="4207647" y="2392764"/>
            <a:ext cx="851100" cy="3309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US</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53%</a:t>
            </a:r>
            <a:endParaRPr b="1" sz="1200">
              <a:solidFill>
                <a:srgbClr val="0B5394"/>
              </a:solidFill>
              <a:latin typeface="Roboto"/>
              <a:ea typeface="Roboto"/>
              <a:cs typeface="Roboto"/>
              <a:sym typeface="Roboto"/>
            </a:endParaRPr>
          </a:p>
        </p:txBody>
      </p:sp>
      <p:sp>
        <p:nvSpPr>
          <p:cNvPr id="1188" name="Google Shape;1188;p81"/>
          <p:cNvSpPr/>
          <p:nvPr/>
        </p:nvSpPr>
        <p:spPr>
          <a:xfrm>
            <a:off x="4167379" y="999224"/>
            <a:ext cx="992100" cy="352200"/>
          </a:xfrm>
          <a:prstGeom prst="rect">
            <a:avLst/>
          </a:prstGeom>
          <a:solidFill>
            <a:srgbClr val="FFFFFF"/>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Canada</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5%</a:t>
            </a:r>
            <a:endParaRPr b="1" sz="1200">
              <a:solidFill>
                <a:srgbClr val="0B5394"/>
              </a:solidFill>
              <a:latin typeface="Roboto"/>
              <a:ea typeface="Roboto"/>
              <a:cs typeface="Roboto"/>
              <a:sym typeface="Roboto"/>
            </a:endParaRPr>
          </a:p>
        </p:txBody>
      </p:sp>
      <p:sp>
        <p:nvSpPr>
          <p:cNvPr id="1189" name="Google Shape;1189;p81"/>
          <p:cNvSpPr/>
          <p:nvPr/>
        </p:nvSpPr>
        <p:spPr>
          <a:xfrm>
            <a:off x="5615676" y="971924"/>
            <a:ext cx="862200" cy="3522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UK</a:t>
            </a:r>
            <a:endParaRPr b="1" sz="12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10%</a:t>
            </a:r>
            <a:endParaRPr b="1" sz="1200">
              <a:solidFill>
                <a:srgbClr val="0B5394"/>
              </a:solidFill>
              <a:latin typeface="Roboto"/>
              <a:ea typeface="Roboto"/>
              <a:cs typeface="Roboto"/>
              <a:sym typeface="Roboto"/>
            </a:endParaRPr>
          </a:p>
        </p:txBody>
      </p:sp>
      <p:sp>
        <p:nvSpPr>
          <p:cNvPr id="1190" name="Google Shape;1190;p81"/>
          <p:cNvSpPr/>
          <p:nvPr/>
        </p:nvSpPr>
        <p:spPr>
          <a:xfrm>
            <a:off x="4746392" y="1648237"/>
            <a:ext cx="780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1" name="Google Shape;1191;p81"/>
          <p:cNvSpPr/>
          <p:nvPr/>
        </p:nvSpPr>
        <p:spPr>
          <a:xfrm>
            <a:off x="4790183" y="2001506"/>
            <a:ext cx="708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2" name="Google Shape;1192;p81"/>
          <p:cNvSpPr/>
          <p:nvPr/>
        </p:nvSpPr>
        <p:spPr>
          <a:xfrm>
            <a:off x="6280083" y="1926407"/>
            <a:ext cx="708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3" name="Google Shape;1193;p81"/>
          <p:cNvSpPr/>
          <p:nvPr/>
        </p:nvSpPr>
        <p:spPr>
          <a:xfrm>
            <a:off x="4776460" y="1351304"/>
            <a:ext cx="17400" cy="3309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4" name="Google Shape;1194;p81"/>
          <p:cNvSpPr/>
          <p:nvPr/>
        </p:nvSpPr>
        <p:spPr>
          <a:xfrm>
            <a:off x="4816719" y="2040443"/>
            <a:ext cx="17400" cy="352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5" name="Google Shape;1195;p81"/>
          <p:cNvSpPr/>
          <p:nvPr/>
        </p:nvSpPr>
        <p:spPr>
          <a:xfrm>
            <a:off x="6307466" y="1608472"/>
            <a:ext cx="17400" cy="352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6" name="Google Shape;1196;p81"/>
          <p:cNvSpPr/>
          <p:nvPr/>
        </p:nvSpPr>
        <p:spPr>
          <a:xfrm>
            <a:off x="6000605" y="1884864"/>
            <a:ext cx="708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7" name="Google Shape;1197;p81"/>
          <p:cNvSpPr/>
          <p:nvPr/>
        </p:nvSpPr>
        <p:spPr>
          <a:xfrm>
            <a:off x="6027143" y="1324121"/>
            <a:ext cx="17400" cy="595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8" name="Google Shape;1198;p81"/>
          <p:cNvSpPr/>
          <p:nvPr/>
        </p:nvSpPr>
        <p:spPr>
          <a:xfrm>
            <a:off x="7590459" y="1862046"/>
            <a:ext cx="17400" cy="352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199" name="Google Shape;1199;p81"/>
          <p:cNvSpPr/>
          <p:nvPr/>
        </p:nvSpPr>
        <p:spPr>
          <a:xfrm>
            <a:off x="7315196" y="2177057"/>
            <a:ext cx="851100" cy="3309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China</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3.75%</a:t>
            </a:r>
            <a:endParaRPr b="1" sz="1200">
              <a:solidFill>
                <a:srgbClr val="0B5394"/>
              </a:solidFill>
              <a:latin typeface="Roboto"/>
              <a:ea typeface="Roboto"/>
              <a:cs typeface="Roboto"/>
              <a:sym typeface="Roboto"/>
            </a:endParaRPr>
          </a:p>
        </p:txBody>
      </p:sp>
      <p:sp>
        <p:nvSpPr>
          <p:cNvPr id="1200" name="Google Shape;1200;p81"/>
          <p:cNvSpPr/>
          <p:nvPr/>
        </p:nvSpPr>
        <p:spPr>
          <a:xfrm>
            <a:off x="7563917" y="1839266"/>
            <a:ext cx="708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01" name="Google Shape;1201;p81"/>
          <p:cNvSpPr/>
          <p:nvPr/>
        </p:nvSpPr>
        <p:spPr>
          <a:xfrm>
            <a:off x="7182685" y="2381445"/>
            <a:ext cx="17400" cy="595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02" name="Google Shape;1202;p81"/>
          <p:cNvSpPr/>
          <p:nvPr/>
        </p:nvSpPr>
        <p:spPr>
          <a:xfrm>
            <a:off x="7156163" y="2372404"/>
            <a:ext cx="708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03" name="Google Shape;1203;p81"/>
          <p:cNvSpPr/>
          <p:nvPr/>
        </p:nvSpPr>
        <p:spPr>
          <a:xfrm>
            <a:off x="6793497" y="2974523"/>
            <a:ext cx="795900" cy="3309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Asia</a:t>
            </a:r>
            <a:endParaRPr b="1" sz="12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29.3%</a:t>
            </a:r>
            <a:endParaRPr b="1" sz="1200">
              <a:solidFill>
                <a:srgbClr val="0B5394"/>
              </a:solidFill>
              <a:latin typeface="Roboto"/>
              <a:ea typeface="Roboto"/>
              <a:cs typeface="Roboto"/>
              <a:sym typeface="Roboto"/>
            </a:endParaRPr>
          </a:p>
        </p:txBody>
      </p:sp>
      <p:sp>
        <p:nvSpPr>
          <p:cNvPr id="1204" name="Google Shape;1204;p81"/>
          <p:cNvSpPr/>
          <p:nvPr/>
        </p:nvSpPr>
        <p:spPr>
          <a:xfrm>
            <a:off x="7968207" y="3241375"/>
            <a:ext cx="708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05" name="Google Shape;1205;p81"/>
          <p:cNvSpPr/>
          <p:nvPr/>
        </p:nvSpPr>
        <p:spPr>
          <a:xfrm>
            <a:off x="7994750" y="2922731"/>
            <a:ext cx="17400" cy="352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06" name="Google Shape;1206;p81"/>
          <p:cNvSpPr/>
          <p:nvPr/>
        </p:nvSpPr>
        <p:spPr>
          <a:xfrm>
            <a:off x="7913954" y="2610247"/>
            <a:ext cx="795900" cy="3123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Australia</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0.87%</a:t>
            </a:r>
            <a:endParaRPr b="1" sz="1200">
              <a:solidFill>
                <a:srgbClr val="0B5394"/>
              </a:solidFill>
              <a:latin typeface="Roboto"/>
              <a:ea typeface="Roboto"/>
              <a:cs typeface="Roboto"/>
              <a:sym typeface="Roboto"/>
            </a:endParaRPr>
          </a:p>
        </p:txBody>
      </p:sp>
      <p:sp>
        <p:nvSpPr>
          <p:cNvPr id="1207" name="Google Shape;1207;p81"/>
          <p:cNvSpPr/>
          <p:nvPr/>
        </p:nvSpPr>
        <p:spPr>
          <a:xfrm>
            <a:off x="6270121" y="1369888"/>
            <a:ext cx="796200" cy="3123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EU</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16.87%</a:t>
            </a:r>
            <a:endParaRPr b="1" sz="1200">
              <a:solidFill>
                <a:srgbClr val="0B5394"/>
              </a:solidFill>
              <a:latin typeface="Roboto"/>
              <a:ea typeface="Roboto"/>
              <a:cs typeface="Roboto"/>
              <a:sym typeface="Roboto"/>
            </a:endParaRPr>
          </a:p>
        </p:txBody>
      </p:sp>
      <p:sp>
        <p:nvSpPr>
          <p:cNvPr id="1208" name="Google Shape;1208;p81"/>
          <p:cNvSpPr/>
          <p:nvPr/>
        </p:nvSpPr>
        <p:spPr>
          <a:xfrm flipH="1" rot="-5400000">
            <a:off x="-155675" y="4448098"/>
            <a:ext cx="8046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81"/>
          <p:cNvSpPr/>
          <p:nvPr/>
        </p:nvSpPr>
        <p:spPr>
          <a:xfrm>
            <a:off x="6820449" y="2290526"/>
            <a:ext cx="17400" cy="352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10" name="Google Shape;1210;p81"/>
          <p:cNvSpPr/>
          <p:nvPr/>
        </p:nvSpPr>
        <p:spPr>
          <a:xfrm>
            <a:off x="5990279" y="2601950"/>
            <a:ext cx="992100" cy="3309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Middle East</a:t>
            </a:r>
            <a:endParaRPr b="1" sz="12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1%</a:t>
            </a:r>
            <a:endParaRPr b="1" sz="1200">
              <a:solidFill>
                <a:srgbClr val="0B5394"/>
              </a:solidFill>
              <a:latin typeface="Roboto"/>
              <a:ea typeface="Roboto"/>
              <a:cs typeface="Roboto"/>
              <a:sym typeface="Roboto"/>
            </a:endParaRPr>
          </a:p>
        </p:txBody>
      </p:sp>
      <p:sp>
        <p:nvSpPr>
          <p:cNvPr id="1211" name="Google Shape;1211;p81"/>
          <p:cNvSpPr/>
          <p:nvPr/>
        </p:nvSpPr>
        <p:spPr>
          <a:xfrm>
            <a:off x="6793907" y="2220462"/>
            <a:ext cx="70800" cy="735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1212" name="Google Shape;1212;p81" title="Chart"/>
          <p:cNvPicPr preferRelativeResize="0"/>
          <p:nvPr/>
        </p:nvPicPr>
        <p:blipFill>
          <a:blip r:embed="rId4">
            <a:alphaModFix/>
          </a:blip>
          <a:stretch>
            <a:fillRect/>
          </a:stretch>
        </p:blipFill>
        <p:spPr>
          <a:xfrm>
            <a:off x="175275" y="841350"/>
            <a:ext cx="3067965" cy="3135562"/>
          </a:xfrm>
          <a:prstGeom prst="rect">
            <a:avLst/>
          </a:prstGeom>
          <a:noFill/>
          <a:ln>
            <a:noFill/>
          </a:ln>
        </p:spPr>
      </p:pic>
      <p:sp>
        <p:nvSpPr>
          <p:cNvPr id="1213" name="Google Shape;1213;p81"/>
          <p:cNvSpPr txBox="1"/>
          <p:nvPr/>
        </p:nvSpPr>
        <p:spPr>
          <a:xfrm>
            <a:off x="620875" y="615500"/>
            <a:ext cx="3279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0B5394"/>
                </a:solidFill>
                <a:latin typeface="Roboto"/>
                <a:ea typeface="Roboto"/>
                <a:cs typeface="Roboto"/>
                <a:sym typeface="Roboto"/>
              </a:rPr>
              <a:t>Top 10 Countries by Number of Company</a:t>
            </a:r>
            <a:endParaRPr b="1" sz="1100">
              <a:solidFill>
                <a:srgbClr val="0B5394"/>
              </a:solidFill>
              <a:latin typeface="Roboto"/>
              <a:ea typeface="Roboto"/>
              <a:cs typeface="Roboto"/>
              <a:sym typeface="Roboto"/>
            </a:endParaRPr>
          </a:p>
        </p:txBody>
      </p:sp>
      <p:sp>
        <p:nvSpPr>
          <p:cNvPr id="1214" name="Google Shape;1214;p81"/>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82"/>
          <p:cNvSpPr txBox="1"/>
          <p:nvPr>
            <p:ph type="title"/>
          </p:nvPr>
        </p:nvSpPr>
        <p:spPr>
          <a:xfrm>
            <a:off x="311700" y="0"/>
            <a:ext cx="87735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500">
                <a:solidFill>
                  <a:srgbClr val="0B5394"/>
                </a:solidFill>
                <a:latin typeface="Roboto"/>
                <a:ea typeface="Roboto"/>
                <a:cs typeface="Roboto"/>
                <a:sym typeface="Roboto"/>
              </a:rPr>
              <a:t>Comparison of Top-40 Leading AI in Pharma Companies with Expertise in Drug Discovery R&amp;D</a:t>
            </a:r>
            <a:endParaRPr sz="1500">
              <a:solidFill>
                <a:srgbClr val="0B5394"/>
              </a:solidFill>
              <a:latin typeface="Roboto"/>
              <a:ea typeface="Roboto"/>
              <a:cs typeface="Roboto"/>
              <a:sym typeface="Roboto"/>
            </a:endParaRPr>
          </a:p>
        </p:txBody>
      </p:sp>
      <p:graphicFrame>
        <p:nvGraphicFramePr>
          <p:cNvPr id="1220" name="Google Shape;1220;p82"/>
          <p:cNvGraphicFramePr/>
          <p:nvPr/>
        </p:nvGraphicFramePr>
        <p:xfrm>
          <a:off x="1206345" y="727119"/>
          <a:ext cx="3000000" cy="3000000"/>
        </p:xfrm>
        <a:graphic>
          <a:graphicData uri="http://schemas.openxmlformats.org/drawingml/2006/table">
            <a:tbl>
              <a:tblPr>
                <a:noFill/>
                <a:tableStyleId>{E9E07A43-6A57-4F5F-9E6B-C43A75D59D51}</a:tableStyleId>
              </a:tblPr>
              <a:tblGrid>
                <a:gridCol w="364200"/>
                <a:gridCol w="2455100"/>
                <a:gridCol w="1882225"/>
                <a:gridCol w="579525"/>
                <a:gridCol w="2432200"/>
              </a:tblGrid>
              <a:tr h="1110850">
                <a:tc>
                  <a:txBody>
                    <a:bodyPr/>
                    <a:lstStyle/>
                    <a:p>
                      <a:pPr indent="0" lvl="0" marL="0" rtl="0" algn="r">
                        <a:spcBef>
                          <a:spcPts val="0"/>
                        </a:spcBef>
                        <a:spcAft>
                          <a:spcPts val="0"/>
                        </a:spcAft>
                        <a:buNone/>
                      </a:pPr>
                      <a:r>
                        <a:t/>
                      </a:r>
                      <a:endParaRPr sz="1000">
                        <a:solidFill>
                          <a:srgbClr val="0B5394"/>
                        </a:solidFill>
                        <a:latin typeface="Roboto"/>
                        <a:ea typeface="Roboto"/>
                        <a:cs typeface="Roboto"/>
                        <a:sym typeface="Roboto"/>
                      </a:endParaRPr>
                    </a:p>
                  </a:txBody>
                  <a:tcPr marT="62200" marB="62200" marR="78200" marL="78200" anchor="ctr">
                    <a:lnL cap="flat" cmpd="sng" w="9525">
                      <a:solidFill>
                        <a:srgbClr val="9E9E9E">
                          <a:alpha val="0"/>
                        </a:srgbClr>
                      </a:solidFill>
                      <a:prstDash val="solid"/>
                      <a:round/>
                      <a:headEnd len="sm" w="sm" type="none"/>
                      <a:tailEnd len="sm" w="sm" type="none"/>
                    </a:lnL>
                    <a:lnR cap="flat" cmpd="sng" w="28575">
                      <a:solidFill>
                        <a:srgbClr val="0B5394"/>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2200" marB="62200" marR="78200" marL="78200">
                    <a:lnL cap="flat" cmpd="sng" w="28575">
                      <a:solidFill>
                        <a:srgbClr val="0B5394"/>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666666"/>
                      </a:solidFill>
                      <a:prstDash val="dot"/>
                      <a:round/>
                      <a:headEnd len="sm" w="sm" type="none"/>
                      <a:tailEnd len="sm" w="sm" type="none"/>
                    </a:lnT>
                    <a:lnB cap="flat" cmpd="sng" w="9525">
                      <a:solidFill>
                        <a:srgbClr val="999999"/>
                      </a:solidFill>
                      <a:prstDash val="solid"/>
                      <a:round/>
                      <a:headEnd len="sm" w="sm" type="none"/>
                      <a:tailEnd len="sm" w="sm" type="none"/>
                    </a:lnB>
                  </a:tcPr>
                </a:tc>
                <a:tc gridSpan="2">
                  <a:txBody>
                    <a:bodyPr/>
                    <a:lstStyle/>
                    <a:p>
                      <a:pPr indent="0" lvl="0" marL="0" rtl="0" algn="l">
                        <a:spcBef>
                          <a:spcPts val="0"/>
                        </a:spcBef>
                        <a:spcAft>
                          <a:spcPts val="0"/>
                        </a:spcAft>
                        <a:buNone/>
                      </a:pPr>
                      <a:r>
                        <a:t/>
                      </a:r>
                      <a:endParaRPr/>
                    </a:p>
                  </a:txBody>
                  <a:tcPr marT="62200" marB="62200" marR="78200" marL="782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666666"/>
                      </a:solidFill>
                      <a:prstDash val="dot"/>
                      <a:round/>
                      <a:headEnd len="sm" w="sm" type="none"/>
                      <a:tailEnd len="sm" w="sm" type="none"/>
                    </a:lnT>
                    <a:lnB cap="flat" cmpd="sng" w="9525">
                      <a:solidFill>
                        <a:srgbClr val="999999"/>
                      </a:solidFill>
                      <a:prstDash val="solid"/>
                      <a:round/>
                      <a:headEnd len="sm" w="sm" type="none"/>
                      <a:tailEnd len="sm" w="sm" type="none"/>
                    </a:lnB>
                  </a:tcPr>
                </a:tc>
                <a:tc hMerge="1"/>
                <a:tc>
                  <a:txBody>
                    <a:bodyPr/>
                    <a:lstStyle/>
                    <a:p>
                      <a:pPr indent="0" lvl="0" marL="0" rtl="0" algn="l">
                        <a:spcBef>
                          <a:spcPts val="0"/>
                        </a:spcBef>
                        <a:spcAft>
                          <a:spcPts val="0"/>
                        </a:spcAft>
                        <a:buNone/>
                      </a:pPr>
                      <a:r>
                        <a:t/>
                      </a:r>
                      <a:endParaRPr/>
                    </a:p>
                  </a:txBody>
                  <a:tcPr marT="62200" marB="62200" marR="78200" marL="78200">
                    <a:lnL cap="flat" cmpd="sng" w="9525">
                      <a:solidFill>
                        <a:srgbClr val="999999"/>
                      </a:solidFill>
                      <a:prstDash val="solid"/>
                      <a:round/>
                      <a:headEnd len="sm" w="sm" type="none"/>
                      <a:tailEnd len="sm" w="sm" type="none"/>
                    </a:lnL>
                    <a:lnR cap="flat" cmpd="sng" w="9525">
                      <a:solidFill>
                        <a:srgbClr val="666666"/>
                      </a:solidFill>
                      <a:prstDash val="dot"/>
                      <a:round/>
                      <a:headEnd len="sm" w="sm" type="none"/>
                      <a:tailEnd len="sm" w="sm" type="none"/>
                    </a:lnR>
                    <a:lnT cap="flat" cmpd="sng" w="9525">
                      <a:solidFill>
                        <a:srgbClr val="666666"/>
                      </a:solidFill>
                      <a:prstDash val="dot"/>
                      <a:round/>
                      <a:headEnd len="sm" w="sm" type="none"/>
                      <a:tailEnd len="sm" w="sm" type="none"/>
                    </a:lnT>
                    <a:lnB cap="flat" cmpd="sng" w="9525">
                      <a:solidFill>
                        <a:srgbClr val="999999"/>
                      </a:solidFill>
                      <a:prstDash val="solid"/>
                      <a:round/>
                      <a:headEnd len="sm" w="sm" type="none"/>
                      <a:tailEnd len="sm" w="sm" type="none"/>
                    </a:lnB>
                  </a:tcPr>
                </a:tc>
              </a:tr>
              <a:tr h="1110850">
                <a:tc>
                  <a:txBody>
                    <a:bodyPr/>
                    <a:lstStyle/>
                    <a:p>
                      <a:pPr indent="0" lvl="0" marL="0" rtl="0" algn="r">
                        <a:spcBef>
                          <a:spcPts val="0"/>
                        </a:spcBef>
                        <a:spcAft>
                          <a:spcPts val="0"/>
                        </a:spcAft>
                        <a:buNone/>
                      </a:pPr>
                      <a:r>
                        <a:t/>
                      </a:r>
                      <a:endParaRPr sz="1000">
                        <a:solidFill>
                          <a:srgbClr val="0B5394"/>
                        </a:solidFill>
                        <a:latin typeface="Roboto"/>
                        <a:ea typeface="Roboto"/>
                        <a:cs typeface="Roboto"/>
                        <a:sym typeface="Roboto"/>
                      </a:endParaRPr>
                    </a:p>
                  </a:txBody>
                  <a:tcPr marT="62200" marB="62200" marR="78200" marL="78200" anchor="ctr">
                    <a:lnL cap="flat" cmpd="sng" w="9525">
                      <a:solidFill>
                        <a:srgbClr val="9E9E9E">
                          <a:alpha val="0"/>
                        </a:srgbClr>
                      </a:solidFill>
                      <a:prstDash val="solid"/>
                      <a:round/>
                      <a:headEnd len="sm" w="sm" type="none"/>
                      <a:tailEnd len="sm" w="sm" type="none"/>
                    </a:lnL>
                    <a:lnR cap="flat" cmpd="sng" w="28575">
                      <a:solidFill>
                        <a:srgbClr val="0B5394"/>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2200" marB="62200" marR="78200" marL="78200">
                    <a:lnL cap="flat" cmpd="sng" w="28575">
                      <a:solidFill>
                        <a:srgbClr val="0B5394"/>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gridSpan="2">
                  <a:txBody>
                    <a:bodyPr/>
                    <a:lstStyle/>
                    <a:p>
                      <a:pPr indent="0" lvl="0" marL="0" rtl="0" algn="l">
                        <a:spcBef>
                          <a:spcPts val="0"/>
                        </a:spcBef>
                        <a:spcAft>
                          <a:spcPts val="0"/>
                        </a:spcAft>
                        <a:buNone/>
                      </a:pPr>
                      <a:r>
                        <a:t/>
                      </a:r>
                      <a:endParaRPr/>
                    </a:p>
                  </a:txBody>
                  <a:tcPr marT="62200" marB="62200" marR="78200" marL="782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a:txBody>
                    <a:bodyPr/>
                    <a:lstStyle/>
                    <a:p>
                      <a:pPr indent="0" lvl="0" marL="0" rtl="0" algn="l">
                        <a:spcBef>
                          <a:spcPts val="0"/>
                        </a:spcBef>
                        <a:spcAft>
                          <a:spcPts val="0"/>
                        </a:spcAft>
                        <a:buNone/>
                      </a:pPr>
                      <a:r>
                        <a:t/>
                      </a:r>
                      <a:endParaRPr/>
                    </a:p>
                  </a:txBody>
                  <a:tcPr marT="62200" marB="62200" marR="78200" marL="78200">
                    <a:lnL cap="flat" cmpd="sng" w="9525">
                      <a:solidFill>
                        <a:srgbClr val="999999"/>
                      </a:solidFill>
                      <a:prstDash val="solid"/>
                      <a:round/>
                      <a:headEnd len="sm" w="sm" type="none"/>
                      <a:tailEnd len="sm" w="sm" type="none"/>
                    </a:lnL>
                    <a:lnR cap="flat" cmpd="sng" w="9525">
                      <a:solidFill>
                        <a:srgbClr val="666666"/>
                      </a:solidFill>
                      <a:prstDash val="dot"/>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147425">
                <a:tc>
                  <a:txBody>
                    <a:bodyPr/>
                    <a:lstStyle/>
                    <a:p>
                      <a:pPr indent="0" lvl="0" marL="0" rtl="0" algn="r">
                        <a:spcBef>
                          <a:spcPts val="0"/>
                        </a:spcBef>
                        <a:spcAft>
                          <a:spcPts val="0"/>
                        </a:spcAft>
                        <a:buNone/>
                      </a:pPr>
                      <a:r>
                        <a:t/>
                      </a:r>
                      <a:endParaRPr sz="1000">
                        <a:solidFill>
                          <a:srgbClr val="000000"/>
                        </a:solidFill>
                        <a:latin typeface="Roboto"/>
                        <a:ea typeface="Roboto"/>
                        <a:cs typeface="Roboto"/>
                        <a:sym typeface="Roboto"/>
                      </a:endParaRPr>
                    </a:p>
                    <a:p>
                      <a:pPr indent="0" lvl="0" marL="0" rtl="0" algn="r">
                        <a:spcBef>
                          <a:spcPts val="0"/>
                        </a:spcBef>
                        <a:spcAft>
                          <a:spcPts val="0"/>
                        </a:spcAft>
                        <a:buNone/>
                      </a:pPr>
                      <a:r>
                        <a:t/>
                      </a:r>
                      <a:endParaRPr sz="1000">
                        <a:solidFill>
                          <a:srgbClr val="000000"/>
                        </a:solidFill>
                        <a:latin typeface="Roboto"/>
                        <a:ea typeface="Roboto"/>
                        <a:cs typeface="Roboto"/>
                        <a:sym typeface="Roboto"/>
                      </a:endParaRPr>
                    </a:p>
                  </a:txBody>
                  <a:tcPr marT="62200" marB="62200" marR="78200" marL="78200" anchor="ctr">
                    <a:lnL cap="flat" cmpd="sng" w="9525">
                      <a:solidFill>
                        <a:srgbClr val="9E9E9E">
                          <a:alpha val="0"/>
                        </a:srgbClr>
                      </a:solidFill>
                      <a:prstDash val="solid"/>
                      <a:round/>
                      <a:headEnd len="sm" w="sm" type="none"/>
                      <a:tailEnd len="sm" w="sm" type="none"/>
                    </a:lnL>
                    <a:lnR cap="flat" cmpd="sng" w="28575">
                      <a:solidFill>
                        <a:srgbClr val="0B5394"/>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700"/>
                        <a:buFont typeface="Arial"/>
                        <a:buNone/>
                      </a:pPr>
                      <a:r>
                        <a:t/>
                      </a:r>
                      <a:endParaRPr sz="1000"/>
                    </a:p>
                  </a:txBody>
                  <a:tcPr marT="62200" marB="62200" marR="78200" marL="78200">
                    <a:lnL cap="flat" cmpd="sng" w="28575">
                      <a:solidFill>
                        <a:srgbClr val="0B5394"/>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28575">
                      <a:solidFill>
                        <a:srgbClr val="0B5394"/>
                      </a:solidFill>
                      <a:prstDash val="solid"/>
                      <a:round/>
                      <a:headEnd len="sm" w="sm" type="none"/>
                      <a:tailEnd len="sm" w="sm" type="none"/>
                    </a:lnB>
                  </a:tcPr>
                </a:tc>
                <a:tc gridSpan="2">
                  <a:txBody>
                    <a:bodyPr/>
                    <a:lstStyle/>
                    <a:p>
                      <a:pPr indent="0" lvl="0" marL="0" rtl="0" algn="l">
                        <a:spcBef>
                          <a:spcPts val="0"/>
                        </a:spcBef>
                        <a:spcAft>
                          <a:spcPts val="0"/>
                        </a:spcAft>
                        <a:buNone/>
                      </a:pPr>
                      <a:r>
                        <a:t/>
                      </a:r>
                      <a:endParaRPr/>
                    </a:p>
                  </a:txBody>
                  <a:tcPr marT="62200" marB="62200" marR="78200" marL="782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28575">
                      <a:solidFill>
                        <a:srgbClr val="0B5394"/>
                      </a:solidFill>
                      <a:prstDash val="solid"/>
                      <a:round/>
                      <a:headEnd len="sm" w="sm" type="none"/>
                      <a:tailEnd len="sm" w="sm" type="none"/>
                    </a:lnB>
                  </a:tcPr>
                </a:tc>
                <a:tc hMerge="1"/>
                <a:tc>
                  <a:txBody>
                    <a:bodyPr/>
                    <a:lstStyle/>
                    <a:p>
                      <a:pPr indent="0" lvl="0" marL="0" rtl="0" algn="l">
                        <a:spcBef>
                          <a:spcPts val="0"/>
                        </a:spcBef>
                        <a:spcAft>
                          <a:spcPts val="0"/>
                        </a:spcAft>
                        <a:buNone/>
                      </a:pPr>
                      <a:r>
                        <a:t/>
                      </a:r>
                      <a:endParaRPr/>
                    </a:p>
                  </a:txBody>
                  <a:tcPr marT="62200" marB="62200" marR="78200" marL="78200">
                    <a:lnL cap="flat" cmpd="sng" w="9525">
                      <a:solidFill>
                        <a:srgbClr val="999999"/>
                      </a:solidFill>
                      <a:prstDash val="solid"/>
                      <a:round/>
                      <a:headEnd len="sm" w="sm" type="none"/>
                      <a:tailEnd len="sm" w="sm" type="none"/>
                    </a:lnL>
                    <a:lnR cap="flat" cmpd="sng" w="9525">
                      <a:solidFill>
                        <a:srgbClr val="666666"/>
                      </a:solidFill>
                      <a:prstDash val="dot"/>
                      <a:round/>
                      <a:headEnd len="sm" w="sm" type="none"/>
                      <a:tailEnd len="sm" w="sm" type="none"/>
                    </a:lnR>
                    <a:lnT cap="flat" cmpd="sng" w="9525">
                      <a:solidFill>
                        <a:srgbClr val="999999"/>
                      </a:solidFill>
                      <a:prstDash val="solid"/>
                      <a:round/>
                      <a:headEnd len="sm" w="sm" type="none"/>
                      <a:tailEnd len="sm" w="sm" type="none"/>
                    </a:lnT>
                    <a:lnB cap="flat" cmpd="sng" w="28575">
                      <a:solidFill>
                        <a:srgbClr val="0B5394"/>
                      </a:solidFill>
                      <a:prstDash val="solid"/>
                      <a:round/>
                      <a:headEnd len="sm" w="sm" type="none"/>
                      <a:tailEnd len="sm" w="sm" type="none"/>
                    </a:lnB>
                  </a:tcPr>
                </a:tc>
              </a:tr>
              <a:tr h="1565600">
                <a:tc>
                  <a:txBody>
                    <a:bodyPr/>
                    <a:lstStyle/>
                    <a:p>
                      <a:pPr indent="0" lvl="0" marL="0" rtl="0" algn="l">
                        <a:spcBef>
                          <a:spcPts val="0"/>
                        </a:spcBef>
                        <a:spcAft>
                          <a:spcPts val="0"/>
                        </a:spcAft>
                        <a:buNone/>
                      </a:pPr>
                      <a:r>
                        <a:t/>
                      </a:r>
                      <a:endParaRPr/>
                    </a:p>
                  </a:txBody>
                  <a:tcPr marT="62200" marB="62200" marR="78200" marL="78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rgbClr val="0B5394"/>
                          </a:solidFill>
                          <a:latin typeface="Roboto"/>
                          <a:ea typeface="Roboto"/>
                          <a:cs typeface="Roboto"/>
                          <a:sym typeface="Roboto"/>
                        </a:rPr>
                        <a:t>Advanced AI tools for specific Use Cases</a:t>
                      </a:r>
                      <a:endParaRPr sz="1000">
                        <a:solidFill>
                          <a:srgbClr val="0B5394"/>
                        </a:solidFill>
                        <a:latin typeface="Roboto"/>
                        <a:ea typeface="Roboto"/>
                        <a:cs typeface="Roboto"/>
                        <a:sym typeface="Roboto"/>
                      </a:endParaRPr>
                    </a:p>
                  </a:txBody>
                  <a:tcPr marT="62200" marB="62200" marR="78200" marL="78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B5394"/>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gridSpan="2">
                  <a:txBody>
                    <a:bodyPr/>
                    <a:lstStyle/>
                    <a:p>
                      <a:pPr indent="0" lvl="0" marL="0" rtl="0" algn="ctr">
                        <a:spcBef>
                          <a:spcPts val="0"/>
                        </a:spcBef>
                        <a:spcAft>
                          <a:spcPts val="0"/>
                        </a:spcAft>
                        <a:buNone/>
                      </a:pPr>
                      <a:r>
                        <a:rPr lang="en-GB" sz="1000">
                          <a:solidFill>
                            <a:srgbClr val="0B5394"/>
                          </a:solidFill>
                          <a:latin typeface="Roboto"/>
                          <a:ea typeface="Roboto"/>
                          <a:cs typeface="Roboto"/>
                          <a:sym typeface="Roboto"/>
                        </a:rPr>
                        <a:t>Advanced AI systems with multiple models  </a:t>
                      </a:r>
                      <a:endParaRPr sz="1000">
                        <a:solidFill>
                          <a:srgbClr val="0B5394"/>
                        </a:solidFill>
                        <a:latin typeface="Roboto"/>
                        <a:ea typeface="Roboto"/>
                        <a:cs typeface="Roboto"/>
                        <a:sym typeface="Roboto"/>
                      </a:endParaRPr>
                    </a:p>
                  </a:txBody>
                  <a:tcPr marT="62200" marB="62200" marR="78200" marL="78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B5394"/>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a:txBody>
                    <a:bodyPr/>
                    <a:lstStyle/>
                    <a:p>
                      <a:pPr indent="0" lvl="0" marL="0" rtl="0" algn="ctr">
                        <a:spcBef>
                          <a:spcPts val="0"/>
                        </a:spcBef>
                        <a:spcAft>
                          <a:spcPts val="0"/>
                        </a:spcAft>
                        <a:buNone/>
                      </a:pPr>
                      <a:r>
                        <a:rPr lang="en-GB" sz="1000">
                          <a:solidFill>
                            <a:srgbClr val="0B5394"/>
                          </a:solidFill>
                          <a:latin typeface="Roboto"/>
                          <a:ea typeface="Roboto"/>
                          <a:cs typeface="Roboto"/>
                          <a:sym typeface="Roboto"/>
                        </a:rPr>
                        <a:t>End-to-end AI</a:t>
                      </a:r>
                      <a:endParaRPr sz="1000">
                        <a:solidFill>
                          <a:srgbClr val="0B5394"/>
                        </a:solidFill>
                        <a:latin typeface="Roboto"/>
                        <a:ea typeface="Roboto"/>
                        <a:cs typeface="Roboto"/>
                        <a:sym typeface="Roboto"/>
                      </a:endParaRPr>
                    </a:p>
                  </a:txBody>
                  <a:tcPr marT="62200" marB="62200" marR="78200" marL="78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B5394"/>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221" name="Google Shape;1221;p82"/>
          <p:cNvSpPr/>
          <p:nvPr/>
        </p:nvSpPr>
        <p:spPr>
          <a:xfrm rot="-5400000">
            <a:off x="-1412275" y="2161225"/>
            <a:ext cx="3393300" cy="490200"/>
          </a:xfrm>
          <a:prstGeom prst="roundRect">
            <a:avLst>
              <a:gd fmla="val 0" name="adj"/>
            </a:avLst>
          </a:prstGeom>
          <a:noFill/>
          <a:ln>
            <a:noFill/>
          </a:ln>
        </p:spPr>
        <p:txBody>
          <a:bodyPr anchorCtr="0" anchor="ctr" bIns="91425" lIns="91425" spcFirstLastPara="1" rIns="91425" wrap="square" tIns="91425">
            <a:noAutofit/>
          </a:bodyPr>
          <a:lstStyle/>
          <a:p>
            <a:pPr indent="3600" lvl="0" marL="0" rtl="0" algn="ctr">
              <a:spcBef>
                <a:spcPts val="0"/>
              </a:spcBef>
              <a:spcAft>
                <a:spcPts val="0"/>
              </a:spcAft>
              <a:buNone/>
            </a:pPr>
            <a:r>
              <a:rPr b="1" lang="en-GB" sz="1200">
                <a:solidFill>
                  <a:srgbClr val="0B5394"/>
                </a:solidFill>
                <a:latin typeface="Roboto"/>
                <a:ea typeface="Roboto"/>
                <a:cs typeface="Roboto"/>
                <a:sym typeface="Roboto"/>
              </a:rPr>
              <a:t>Expertise in Drug Discovery</a:t>
            </a:r>
            <a:endParaRPr b="1" sz="1200">
              <a:solidFill>
                <a:srgbClr val="0B5394"/>
              </a:solidFill>
              <a:latin typeface="Roboto"/>
              <a:ea typeface="Roboto"/>
              <a:cs typeface="Roboto"/>
              <a:sym typeface="Roboto"/>
            </a:endParaRPr>
          </a:p>
        </p:txBody>
      </p:sp>
      <p:sp>
        <p:nvSpPr>
          <p:cNvPr id="1222" name="Google Shape;1222;p82"/>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23" name="Google Shape;1223;p82"/>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24" name="Google Shape;1224;p82"/>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225" name="Google Shape;1225;p82"/>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226" name="Google Shape;1226;p82"/>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1227" name="Google Shape;1227;p82"/>
          <p:cNvCxnSpPr/>
          <p:nvPr/>
        </p:nvCxnSpPr>
        <p:spPr>
          <a:xfrm>
            <a:off x="531900" y="725475"/>
            <a:ext cx="0" cy="3387000"/>
          </a:xfrm>
          <a:prstGeom prst="straightConnector1">
            <a:avLst/>
          </a:prstGeom>
          <a:noFill/>
          <a:ln cap="flat" cmpd="sng" w="9525">
            <a:solidFill>
              <a:srgbClr val="3D85C6"/>
            </a:solidFill>
            <a:prstDash val="solid"/>
            <a:round/>
            <a:headEnd len="med" w="med" type="none"/>
            <a:tailEnd len="med" w="med" type="none"/>
          </a:ln>
        </p:spPr>
      </p:cxnSp>
      <p:cxnSp>
        <p:nvCxnSpPr>
          <p:cNvPr id="1228" name="Google Shape;1228;p82"/>
          <p:cNvCxnSpPr/>
          <p:nvPr/>
        </p:nvCxnSpPr>
        <p:spPr>
          <a:xfrm rot="10800000">
            <a:off x="550243" y="1839969"/>
            <a:ext cx="978000" cy="0"/>
          </a:xfrm>
          <a:prstGeom prst="straightConnector1">
            <a:avLst/>
          </a:prstGeom>
          <a:noFill/>
          <a:ln cap="flat" cmpd="sng" w="9525">
            <a:solidFill>
              <a:srgbClr val="9FC5E8"/>
            </a:solidFill>
            <a:prstDash val="lgDash"/>
            <a:round/>
            <a:headEnd len="med" w="med" type="none"/>
            <a:tailEnd len="med" w="med" type="none"/>
          </a:ln>
        </p:spPr>
      </p:cxnSp>
      <p:cxnSp>
        <p:nvCxnSpPr>
          <p:cNvPr id="1229" name="Google Shape;1229;p82"/>
          <p:cNvCxnSpPr/>
          <p:nvPr/>
        </p:nvCxnSpPr>
        <p:spPr>
          <a:xfrm rot="10800000">
            <a:off x="541245" y="4113626"/>
            <a:ext cx="1029300" cy="0"/>
          </a:xfrm>
          <a:prstGeom prst="straightConnector1">
            <a:avLst/>
          </a:prstGeom>
          <a:noFill/>
          <a:ln cap="flat" cmpd="sng" w="9525">
            <a:solidFill>
              <a:srgbClr val="9FC5E8"/>
            </a:solidFill>
            <a:prstDash val="lgDash"/>
            <a:round/>
            <a:headEnd len="med" w="med" type="none"/>
            <a:tailEnd len="med" w="med" type="none"/>
          </a:ln>
        </p:spPr>
      </p:cxnSp>
      <p:sp>
        <p:nvSpPr>
          <p:cNvPr id="1230" name="Google Shape;1230;p82"/>
          <p:cNvSpPr txBox="1"/>
          <p:nvPr/>
        </p:nvSpPr>
        <p:spPr>
          <a:xfrm>
            <a:off x="225925" y="2177825"/>
            <a:ext cx="1622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0B5394"/>
                </a:solidFill>
                <a:latin typeface="Roboto"/>
                <a:ea typeface="Roboto"/>
                <a:cs typeface="Roboto"/>
                <a:sym typeface="Roboto"/>
              </a:rPr>
              <a:t>Phase I-II</a:t>
            </a:r>
            <a:endParaRPr/>
          </a:p>
        </p:txBody>
      </p:sp>
      <p:sp>
        <p:nvSpPr>
          <p:cNvPr id="1231" name="Google Shape;1231;p82"/>
          <p:cNvSpPr txBox="1"/>
          <p:nvPr/>
        </p:nvSpPr>
        <p:spPr>
          <a:xfrm>
            <a:off x="546625" y="2977125"/>
            <a:ext cx="981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0B5394"/>
                </a:solidFill>
                <a:latin typeface="Roboto"/>
                <a:ea typeface="Roboto"/>
                <a:cs typeface="Roboto"/>
                <a:sym typeface="Roboto"/>
              </a:rPr>
              <a:t>Validated R&amp;D Use cases</a:t>
            </a:r>
            <a:endParaRPr sz="1000">
              <a:solidFill>
                <a:srgbClr val="0B5394"/>
              </a:solidFill>
              <a:latin typeface="Roboto"/>
              <a:ea typeface="Roboto"/>
              <a:cs typeface="Roboto"/>
              <a:sym typeface="Roboto"/>
            </a:endParaRPr>
          </a:p>
          <a:p>
            <a:pPr indent="0" lvl="0" marL="0" rtl="0" algn="ctr">
              <a:spcBef>
                <a:spcPts val="0"/>
              </a:spcBef>
              <a:spcAft>
                <a:spcPts val="0"/>
              </a:spcAft>
              <a:buNone/>
            </a:pPr>
            <a:r>
              <a:rPr lang="en-GB" sz="1000">
                <a:solidFill>
                  <a:srgbClr val="0B5394"/>
                </a:solidFill>
                <a:latin typeface="Roboto"/>
                <a:ea typeface="Roboto"/>
                <a:cs typeface="Roboto"/>
                <a:sym typeface="Roboto"/>
              </a:rPr>
              <a:t>and preclinical pipeline</a:t>
            </a:r>
            <a:endParaRPr/>
          </a:p>
        </p:txBody>
      </p:sp>
      <p:cxnSp>
        <p:nvCxnSpPr>
          <p:cNvPr id="1232" name="Google Shape;1232;p82"/>
          <p:cNvCxnSpPr/>
          <p:nvPr/>
        </p:nvCxnSpPr>
        <p:spPr>
          <a:xfrm rot="10800000">
            <a:off x="532525" y="730625"/>
            <a:ext cx="1048200" cy="0"/>
          </a:xfrm>
          <a:prstGeom prst="straightConnector1">
            <a:avLst/>
          </a:prstGeom>
          <a:noFill/>
          <a:ln cap="flat" cmpd="sng" w="9525">
            <a:solidFill>
              <a:srgbClr val="9FC5E8"/>
            </a:solidFill>
            <a:prstDash val="lgDash"/>
            <a:round/>
            <a:headEnd len="med" w="med" type="none"/>
            <a:tailEnd len="med" w="med" type="none"/>
          </a:ln>
        </p:spPr>
      </p:cxnSp>
      <p:sp>
        <p:nvSpPr>
          <p:cNvPr id="1233" name="Google Shape;1233;p82"/>
          <p:cNvSpPr txBox="1"/>
          <p:nvPr/>
        </p:nvSpPr>
        <p:spPr>
          <a:xfrm>
            <a:off x="228050" y="1117950"/>
            <a:ext cx="1622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0B5394"/>
                </a:solidFill>
                <a:latin typeface="Roboto"/>
                <a:ea typeface="Roboto"/>
                <a:cs typeface="Roboto"/>
                <a:sym typeface="Roboto"/>
              </a:rPr>
              <a:t>Phase III</a:t>
            </a:r>
            <a:endParaRPr/>
          </a:p>
        </p:txBody>
      </p:sp>
      <p:cxnSp>
        <p:nvCxnSpPr>
          <p:cNvPr id="1234" name="Google Shape;1234;p82"/>
          <p:cNvCxnSpPr/>
          <p:nvPr/>
        </p:nvCxnSpPr>
        <p:spPr>
          <a:xfrm rot="10800000">
            <a:off x="541218" y="2948819"/>
            <a:ext cx="976800" cy="0"/>
          </a:xfrm>
          <a:prstGeom prst="straightConnector1">
            <a:avLst/>
          </a:prstGeom>
          <a:noFill/>
          <a:ln cap="flat" cmpd="sng" w="9525">
            <a:solidFill>
              <a:srgbClr val="9FC5E8"/>
            </a:solidFill>
            <a:prstDash val="lgDash"/>
            <a:round/>
            <a:headEnd len="med" w="med" type="none"/>
            <a:tailEnd len="med" w="med" type="none"/>
          </a:ln>
        </p:spPr>
      </p:cxnSp>
      <p:cxnSp>
        <p:nvCxnSpPr>
          <p:cNvPr id="1235" name="Google Shape;1235;p82"/>
          <p:cNvCxnSpPr/>
          <p:nvPr/>
        </p:nvCxnSpPr>
        <p:spPr>
          <a:xfrm>
            <a:off x="1570550" y="4113624"/>
            <a:ext cx="0" cy="539400"/>
          </a:xfrm>
          <a:prstGeom prst="straightConnector1">
            <a:avLst/>
          </a:prstGeom>
          <a:noFill/>
          <a:ln cap="flat" cmpd="sng" w="9525">
            <a:solidFill>
              <a:srgbClr val="9FC5E8"/>
            </a:solidFill>
            <a:prstDash val="lgDash"/>
            <a:round/>
            <a:headEnd len="med" w="med" type="none"/>
            <a:tailEnd len="med" w="med" type="none"/>
          </a:ln>
        </p:spPr>
      </p:cxnSp>
      <p:cxnSp>
        <p:nvCxnSpPr>
          <p:cNvPr id="1236" name="Google Shape;1236;p82"/>
          <p:cNvCxnSpPr/>
          <p:nvPr/>
        </p:nvCxnSpPr>
        <p:spPr>
          <a:xfrm>
            <a:off x="8920800" y="4107625"/>
            <a:ext cx="0" cy="543900"/>
          </a:xfrm>
          <a:prstGeom prst="straightConnector1">
            <a:avLst/>
          </a:prstGeom>
          <a:noFill/>
          <a:ln cap="flat" cmpd="sng" w="9525">
            <a:solidFill>
              <a:srgbClr val="9FC5E8"/>
            </a:solidFill>
            <a:prstDash val="lgDash"/>
            <a:round/>
            <a:headEnd len="med" w="med" type="none"/>
            <a:tailEnd len="med" w="med" type="none"/>
          </a:ln>
        </p:spPr>
      </p:cxnSp>
      <p:cxnSp>
        <p:nvCxnSpPr>
          <p:cNvPr id="1237" name="Google Shape;1237;p82"/>
          <p:cNvCxnSpPr/>
          <p:nvPr/>
        </p:nvCxnSpPr>
        <p:spPr>
          <a:xfrm>
            <a:off x="1570550" y="4653025"/>
            <a:ext cx="7356900" cy="0"/>
          </a:xfrm>
          <a:prstGeom prst="straightConnector1">
            <a:avLst/>
          </a:prstGeom>
          <a:noFill/>
          <a:ln cap="flat" cmpd="sng" w="9525">
            <a:solidFill>
              <a:srgbClr val="3D85C6"/>
            </a:solidFill>
            <a:prstDash val="solid"/>
            <a:round/>
            <a:headEnd len="med" w="med" type="none"/>
            <a:tailEnd len="med" w="med" type="none"/>
          </a:ln>
        </p:spPr>
      </p:cxnSp>
      <p:sp>
        <p:nvSpPr>
          <p:cNvPr id="1238" name="Google Shape;1238;p82"/>
          <p:cNvSpPr/>
          <p:nvPr/>
        </p:nvSpPr>
        <p:spPr>
          <a:xfrm>
            <a:off x="1861299" y="4633600"/>
            <a:ext cx="6351300" cy="555900"/>
          </a:xfrm>
          <a:prstGeom prst="roundRect">
            <a:avLst>
              <a:gd fmla="val 0" name="adj"/>
            </a:avLst>
          </a:prstGeom>
          <a:noFill/>
          <a:ln>
            <a:noFill/>
          </a:ln>
        </p:spPr>
        <p:txBody>
          <a:bodyPr anchorCtr="0" anchor="ctr" bIns="91425" lIns="91425" spcFirstLastPara="1" rIns="91425" wrap="square" tIns="91425">
            <a:noAutofit/>
          </a:bodyPr>
          <a:lstStyle/>
          <a:p>
            <a:pPr indent="3600" lvl="0" marL="0" rtl="0" algn="ctr">
              <a:spcBef>
                <a:spcPts val="0"/>
              </a:spcBef>
              <a:spcAft>
                <a:spcPts val="0"/>
              </a:spcAft>
              <a:buNone/>
            </a:pPr>
            <a:r>
              <a:rPr b="1" lang="en-GB" sz="1200">
                <a:solidFill>
                  <a:srgbClr val="0B5394"/>
                </a:solidFill>
                <a:latin typeface="Roboto"/>
                <a:ea typeface="Roboto"/>
                <a:cs typeface="Roboto"/>
                <a:sym typeface="Roboto"/>
              </a:rPr>
              <a:t>Expertise in AI</a:t>
            </a:r>
            <a:endParaRPr b="1" sz="1200">
              <a:solidFill>
                <a:srgbClr val="0B5394"/>
              </a:solidFill>
              <a:latin typeface="Roboto"/>
              <a:ea typeface="Roboto"/>
              <a:cs typeface="Roboto"/>
              <a:sym typeface="Roboto"/>
            </a:endParaRPr>
          </a:p>
        </p:txBody>
      </p:sp>
      <p:cxnSp>
        <p:nvCxnSpPr>
          <p:cNvPr id="1239" name="Google Shape;1239;p82"/>
          <p:cNvCxnSpPr/>
          <p:nvPr/>
        </p:nvCxnSpPr>
        <p:spPr>
          <a:xfrm rot="10800000">
            <a:off x="1570550" y="530050"/>
            <a:ext cx="0" cy="986700"/>
          </a:xfrm>
          <a:prstGeom prst="straightConnector1">
            <a:avLst/>
          </a:prstGeom>
          <a:noFill/>
          <a:ln cap="flat" cmpd="sng" w="28575">
            <a:solidFill>
              <a:srgbClr val="0B5394"/>
            </a:solidFill>
            <a:prstDash val="solid"/>
            <a:round/>
            <a:headEnd len="med" w="med" type="none"/>
            <a:tailEnd len="med" w="med" type="triangle"/>
          </a:ln>
        </p:spPr>
      </p:cxnSp>
      <p:cxnSp>
        <p:nvCxnSpPr>
          <p:cNvPr id="1240" name="Google Shape;1240;p82"/>
          <p:cNvCxnSpPr/>
          <p:nvPr/>
        </p:nvCxnSpPr>
        <p:spPr>
          <a:xfrm>
            <a:off x="8710200" y="4096250"/>
            <a:ext cx="418800" cy="1200"/>
          </a:xfrm>
          <a:prstGeom prst="straightConnector1">
            <a:avLst/>
          </a:prstGeom>
          <a:noFill/>
          <a:ln cap="flat" cmpd="sng" w="28575">
            <a:solidFill>
              <a:srgbClr val="0B5394"/>
            </a:solidFill>
            <a:prstDash val="solid"/>
            <a:round/>
            <a:headEnd len="med" w="med" type="none"/>
            <a:tailEnd len="med" w="med" type="triangle"/>
          </a:ln>
        </p:spPr>
      </p:cxnSp>
      <p:pic>
        <p:nvPicPr>
          <p:cNvPr id="1241" name="Google Shape;1241;p82"/>
          <p:cNvPicPr preferRelativeResize="0"/>
          <p:nvPr/>
        </p:nvPicPr>
        <p:blipFill rotWithShape="1">
          <a:blip r:embed="rId4">
            <a:alphaModFix/>
          </a:blip>
          <a:srcRect b="19398" l="0" r="0" t="17944"/>
          <a:stretch/>
        </p:blipFill>
        <p:spPr>
          <a:xfrm>
            <a:off x="1779155" y="3758482"/>
            <a:ext cx="1033365" cy="302384"/>
          </a:xfrm>
          <a:prstGeom prst="rect">
            <a:avLst/>
          </a:prstGeom>
          <a:noFill/>
          <a:ln>
            <a:noFill/>
          </a:ln>
        </p:spPr>
      </p:pic>
      <p:pic>
        <p:nvPicPr>
          <p:cNvPr id="1242" name="Google Shape;1242;p82"/>
          <p:cNvPicPr preferRelativeResize="0"/>
          <p:nvPr/>
        </p:nvPicPr>
        <p:blipFill>
          <a:blip r:embed="rId5">
            <a:alphaModFix/>
          </a:blip>
          <a:stretch>
            <a:fillRect/>
          </a:stretch>
        </p:blipFill>
        <p:spPr>
          <a:xfrm>
            <a:off x="3064038" y="3816978"/>
            <a:ext cx="692750" cy="181459"/>
          </a:xfrm>
          <a:prstGeom prst="rect">
            <a:avLst/>
          </a:prstGeom>
          <a:noFill/>
          <a:ln>
            <a:noFill/>
          </a:ln>
        </p:spPr>
      </p:pic>
      <p:pic>
        <p:nvPicPr>
          <p:cNvPr id="1243" name="Google Shape;1243;p82"/>
          <p:cNvPicPr preferRelativeResize="0"/>
          <p:nvPr/>
        </p:nvPicPr>
        <p:blipFill rotWithShape="1">
          <a:blip r:embed="rId6">
            <a:alphaModFix/>
          </a:blip>
          <a:srcRect b="40320" l="0" r="0" t="42267"/>
          <a:stretch/>
        </p:blipFill>
        <p:spPr>
          <a:xfrm>
            <a:off x="1779163" y="3494813"/>
            <a:ext cx="1033350" cy="179913"/>
          </a:xfrm>
          <a:prstGeom prst="rect">
            <a:avLst/>
          </a:prstGeom>
          <a:noFill/>
          <a:ln>
            <a:noFill/>
          </a:ln>
        </p:spPr>
      </p:pic>
      <p:pic>
        <p:nvPicPr>
          <p:cNvPr id="1244" name="Google Shape;1244;p82"/>
          <p:cNvPicPr preferRelativeResize="0"/>
          <p:nvPr/>
        </p:nvPicPr>
        <p:blipFill>
          <a:blip r:embed="rId7">
            <a:alphaModFix/>
          </a:blip>
          <a:stretch>
            <a:fillRect/>
          </a:stretch>
        </p:blipFill>
        <p:spPr>
          <a:xfrm>
            <a:off x="1779162" y="3085500"/>
            <a:ext cx="1001051" cy="208716"/>
          </a:xfrm>
          <a:prstGeom prst="rect">
            <a:avLst/>
          </a:prstGeom>
          <a:noFill/>
          <a:ln>
            <a:noFill/>
          </a:ln>
        </p:spPr>
      </p:pic>
      <p:pic>
        <p:nvPicPr>
          <p:cNvPr id="1245" name="Google Shape;1245;p82"/>
          <p:cNvPicPr preferRelativeResize="0"/>
          <p:nvPr/>
        </p:nvPicPr>
        <p:blipFill rotWithShape="1">
          <a:blip r:embed="rId8">
            <a:alphaModFix/>
          </a:blip>
          <a:srcRect b="15119" l="0" r="0" t="20489"/>
          <a:stretch/>
        </p:blipFill>
        <p:spPr>
          <a:xfrm>
            <a:off x="2904825" y="3401025"/>
            <a:ext cx="1001076" cy="336801"/>
          </a:xfrm>
          <a:prstGeom prst="rect">
            <a:avLst/>
          </a:prstGeom>
          <a:noFill/>
          <a:ln>
            <a:noFill/>
          </a:ln>
        </p:spPr>
      </p:pic>
      <p:pic>
        <p:nvPicPr>
          <p:cNvPr id="1246" name="Google Shape;1246;p82"/>
          <p:cNvPicPr preferRelativeResize="0"/>
          <p:nvPr/>
        </p:nvPicPr>
        <p:blipFill rotWithShape="1">
          <a:blip r:embed="rId9">
            <a:alphaModFix/>
          </a:blip>
          <a:srcRect b="23324" l="0" r="0" t="14276"/>
          <a:stretch/>
        </p:blipFill>
        <p:spPr>
          <a:xfrm>
            <a:off x="3031751" y="3012437"/>
            <a:ext cx="804599" cy="354856"/>
          </a:xfrm>
          <a:prstGeom prst="rect">
            <a:avLst/>
          </a:prstGeom>
          <a:noFill/>
          <a:ln>
            <a:noFill/>
          </a:ln>
        </p:spPr>
      </p:pic>
      <p:pic>
        <p:nvPicPr>
          <p:cNvPr id="1247" name="Google Shape;1247;p82"/>
          <p:cNvPicPr preferRelativeResize="0"/>
          <p:nvPr/>
        </p:nvPicPr>
        <p:blipFill>
          <a:blip r:embed="rId10">
            <a:alphaModFix/>
          </a:blip>
          <a:stretch>
            <a:fillRect/>
          </a:stretch>
        </p:blipFill>
        <p:spPr>
          <a:xfrm>
            <a:off x="5406175" y="3400795"/>
            <a:ext cx="874350" cy="226843"/>
          </a:xfrm>
          <a:prstGeom prst="rect">
            <a:avLst/>
          </a:prstGeom>
          <a:noFill/>
          <a:ln>
            <a:noFill/>
          </a:ln>
        </p:spPr>
      </p:pic>
      <p:pic>
        <p:nvPicPr>
          <p:cNvPr id="1248" name="Google Shape;1248;p82"/>
          <p:cNvPicPr preferRelativeResize="0"/>
          <p:nvPr/>
        </p:nvPicPr>
        <p:blipFill>
          <a:blip r:embed="rId11">
            <a:alphaModFix/>
          </a:blip>
          <a:stretch>
            <a:fillRect/>
          </a:stretch>
        </p:blipFill>
        <p:spPr>
          <a:xfrm>
            <a:off x="4763750" y="3779125"/>
            <a:ext cx="874350" cy="235580"/>
          </a:xfrm>
          <a:prstGeom prst="rect">
            <a:avLst/>
          </a:prstGeom>
          <a:noFill/>
          <a:ln>
            <a:noFill/>
          </a:ln>
        </p:spPr>
      </p:pic>
      <p:pic>
        <p:nvPicPr>
          <p:cNvPr id="1249" name="Google Shape;1249;p82"/>
          <p:cNvPicPr preferRelativeResize="0"/>
          <p:nvPr/>
        </p:nvPicPr>
        <p:blipFill>
          <a:blip r:embed="rId12">
            <a:alphaModFix/>
          </a:blip>
          <a:stretch>
            <a:fillRect/>
          </a:stretch>
        </p:blipFill>
        <p:spPr>
          <a:xfrm>
            <a:off x="4106235" y="3530159"/>
            <a:ext cx="451275" cy="468272"/>
          </a:xfrm>
          <a:prstGeom prst="rect">
            <a:avLst/>
          </a:prstGeom>
          <a:noFill/>
          <a:ln>
            <a:noFill/>
          </a:ln>
        </p:spPr>
      </p:pic>
      <p:pic>
        <p:nvPicPr>
          <p:cNvPr id="1250" name="Google Shape;1250;p82"/>
          <p:cNvPicPr preferRelativeResize="0"/>
          <p:nvPr/>
        </p:nvPicPr>
        <p:blipFill>
          <a:blip r:embed="rId13">
            <a:alphaModFix/>
          </a:blip>
          <a:stretch>
            <a:fillRect/>
          </a:stretch>
        </p:blipFill>
        <p:spPr>
          <a:xfrm>
            <a:off x="4571988" y="3401438"/>
            <a:ext cx="672000" cy="335986"/>
          </a:xfrm>
          <a:prstGeom prst="rect">
            <a:avLst/>
          </a:prstGeom>
          <a:noFill/>
          <a:ln>
            <a:noFill/>
          </a:ln>
        </p:spPr>
      </p:pic>
      <p:pic>
        <p:nvPicPr>
          <p:cNvPr id="1251" name="Google Shape;1251;p82"/>
          <p:cNvPicPr preferRelativeResize="0"/>
          <p:nvPr/>
        </p:nvPicPr>
        <p:blipFill>
          <a:blip r:embed="rId14">
            <a:alphaModFix/>
          </a:blip>
          <a:stretch>
            <a:fillRect/>
          </a:stretch>
        </p:blipFill>
        <p:spPr>
          <a:xfrm>
            <a:off x="4369775" y="3029225"/>
            <a:ext cx="710750" cy="330530"/>
          </a:xfrm>
          <a:prstGeom prst="rect">
            <a:avLst/>
          </a:prstGeom>
          <a:noFill/>
          <a:ln>
            <a:noFill/>
          </a:ln>
        </p:spPr>
      </p:pic>
      <p:pic>
        <p:nvPicPr>
          <p:cNvPr id="1252" name="Google Shape;1252;p82"/>
          <p:cNvPicPr preferRelativeResize="0"/>
          <p:nvPr/>
        </p:nvPicPr>
        <p:blipFill>
          <a:blip r:embed="rId15">
            <a:alphaModFix/>
          </a:blip>
          <a:stretch>
            <a:fillRect/>
          </a:stretch>
        </p:blipFill>
        <p:spPr>
          <a:xfrm>
            <a:off x="5406187" y="3029225"/>
            <a:ext cx="797701" cy="167865"/>
          </a:xfrm>
          <a:prstGeom prst="rect">
            <a:avLst/>
          </a:prstGeom>
          <a:noFill/>
          <a:ln>
            <a:noFill/>
          </a:ln>
        </p:spPr>
      </p:pic>
      <p:pic>
        <p:nvPicPr>
          <p:cNvPr id="1253" name="Google Shape;1253;p82"/>
          <p:cNvPicPr preferRelativeResize="0"/>
          <p:nvPr/>
        </p:nvPicPr>
        <p:blipFill rotWithShape="1">
          <a:blip r:embed="rId16">
            <a:alphaModFix/>
          </a:blip>
          <a:srcRect b="38867" l="0" r="0" t="0"/>
          <a:stretch/>
        </p:blipFill>
        <p:spPr>
          <a:xfrm>
            <a:off x="5790213" y="3718300"/>
            <a:ext cx="636151" cy="267125"/>
          </a:xfrm>
          <a:prstGeom prst="rect">
            <a:avLst/>
          </a:prstGeom>
          <a:noFill/>
          <a:ln>
            <a:noFill/>
          </a:ln>
        </p:spPr>
      </p:pic>
      <p:pic>
        <p:nvPicPr>
          <p:cNvPr id="1254" name="Google Shape;1254;p82"/>
          <p:cNvPicPr preferRelativeResize="0"/>
          <p:nvPr/>
        </p:nvPicPr>
        <p:blipFill>
          <a:blip r:embed="rId17">
            <a:alphaModFix/>
          </a:blip>
          <a:stretch>
            <a:fillRect/>
          </a:stretch>
        </p:blipFill>
        <p:spPr>
          <a:xfrm>
            <a:off x="6588650" y="2975989"/>
            <a:ext cx="797702" cy="436985"/>
          </a:xfrm>
          <a:prstGeom prst="rect">
            <a:avLst/>
          </a:prstGeom>
          <a:noFill/>
          <a:ln>
            <a:noFill/>
          </a:ln>
        </p:spPr>
      </p:pic>
      <p:pic>
        <p:nvPicPr>
          <p:cNvPr id="1255" name="Google Shape;1255;p82"/>
          <p:cNvPicPr preferRelativeResize="0"/>
          <p:nvPr/>
        </p:nvPicPr>
        <p:blipFill rotWithShape="1">
          <a:blip r:embed="rId18">
            <a:alphaModFix/>
          </a:blip>
          <a:srcRect b="28279" l="7822" r="7517" t="22169"/>
          <a:stretch/>
        </p:blipFill>
        <p:spPr>
          <a:xfrm>
            <a:off x="8024429" y="3776875"/>
            <a:ext cx="874358" cy="265575"/>
          </a:xfrm>
          <a:prstGeom prst="rect">
            <a:avLst/>
          </a:prstGeom>
          <a:noFill/>
          <a:ln>
            <a:noFill/>
          </a:ln>
        </p:spPr>
      </p:pic>
      <p:pic>
        <p:nvPicPr>
          <p:cNvPr id="1256" name="Google Shape;1256;p82"/>
          <p:cNvPicPr preferRelativeResize="0"/>
          <p:nvPr/>
        </p:nvPicPr>
        <p:blipFill rotWithShape="1">
          <a:blip r:embed="rId19">
            <a:alphaModFix/>
          </a:blip>
          <a:srcRect b="25648" l="9482" r="13105" t="26410"/>
          <a:stretch/>
        </p:blipFill>
        <p:spPr>
          <a:xfrm>
            <a:off x="6645075" y="3753197"/>
            <a:ext cx="928425" cy="287439"/>
          </a:xfrm>
          <a:prstGeom prst="rect">
            <a:avLst/>
          </a:prstGeom>
          <a:noFill/>
          <a:ln>
            <a:noFill/>
          </a:ln>
        </p:spPr>
      </p:pic>
      <p:pic>
        <p:nvPicPr>
          <p:cNvPr id="1257" name="Google Shape;1257;p82"/>
          <p:cNvPicPr preferRelativeResize="0"/>
          <p:nvPr/>
        </p:nvPicPr>
        <p:blipFill>
          <a:blip r:embed="rId20">
            <a:alphaModFix/>
          </a:blip>
          <a:stretch>
            <a:fillRect/>
          </a:stretch>
        </p:blipFill>
        <p:spPr>
          <a:xfrm>
            <a:off x="7922675" y="3005301"/>
            <a:ext cx="842050" cy="246288"/>
          </a:xfrm>
          <a:prstGeom prst="rect">
            <a:avLst/>
          </a:prstGeom>
          <a:noFill/>
          <a:ln>
            <a:noFill/>
          </a:ln>
        </p:spPr>
      </p:pic>
      <p:pic>
        <p:nvPicPr>
          <p:cNvPr id="1258" name="Google Shape;1258;p82"/>
          <p:cNvPicPr preferRelativeResize="0"/>
          <p:nvPr/>
        </p:nvPicPr>
        <p:blipFill>
          <a:blip r:embed="rId21">
            <a:alphaModFix/>
          </a:blip>
          <a:stretch>
            <a:fillRect/>
          </a:stretch>
        </p:blipFill>
        <p:spPr>
          <a:xfrm>
            <a:off x="7327250" y="3368963"/>
            <a:ext cx="940525" cy="290525"/>
          </a:xfrm>
          <a:prstGeom prst="rect">
            <a:avLst/>
          </a:prstGeom>
          <a:noFill/>
          <a:ln>
            <a:noFill/>
          </a:ln>
        </p:spPr>
      </p:pic>
      <p:pic>
        <p:nvPicPr>
          <p:cNvPr id="1259" name="Google Shape;1259;p82"/>
          <p:cNvPicPr preferRelativeResize="0"/>
          <p:nvPr/>
        </p:nvPicPr>
        <p:blipFill>
          <a:blip r:embed="rId22">
            <a:alphaModFix/>
          </a:blip>
          <a:stretch>
            <a:fillRect/>
          </a:stretch>
        </p:blipFill>
        <p:spPr>
          <a:xfrm>
            <a:off x="1806636" y="2509612"/>
            <a:ext cx="1092722" cy="195900"/>
          </a:xfrm>
          <a:prstGeom prst="rect">
            <a:avLst/>
          </a:prstGeom>
          <a:noFill/>
          <a:ln>
            <a:noFill/>
          </a:ln>
        </p:spPr>
      </p:pic>
      <p:pic>
        <p:nvPicPr>
          <p:cNvPr id="1260" name="Google Shape;1260;p82"/>
          <p:cNvPicPr preferRelativeResize="0"/>
          <p:nvPr/>
        </p:nvPicPr>
        <p:blipFill>
          <a:blip r:embed="rId23">
            <a:alphaModFix/>
          </a:blip>
          <a:stretch>
            <a:fillRect/>
          </a:stretch>
        </p:blipFill>
        <p:spPr>
          <a:xfrm>
            <a:off x="2060351" y="2043476"/>
            <a:ext cx="1336785" cy="265575"/>
          </a:xfrm>
          <a:prstGeom prst="rect">
            <a:avLst/>
          </a:prstGeom>
          <a:noFill/>
          <a:ln>
            <a:noFill/>
          </a:ln>
        </p:spPr>
      </p:pic>
      <p:pic>
        <p:nvPicPr>
          <p:cNvPr id="1261" name="Google Shape;1261;p82"/>
          <p:cNvPicPr preferRelativeResize="0"/>
          <p:nvPr/>
        </p:nvPicPr>
        <p:blipFill>
          <a:blip r:embed="rId24">
            <a:alphaModFix/>
          </a:blip>
          <a:stretch>
            <a:fillRect/>
          </a:stretch>
        </p:blipFill>
        <p:spPr>
          <a:xfrm>
            <a:off x="3143638" y="2488076"/>
            <a:ext cx="692724" cy="238986"/>
          </a:xfrm>
          <a:prstGeom prst="rect">
            <a:avLst/>
          </a:prstGeom>
          <a:noFill/>
          <a:ln>
            <a:noFill/>
          </a:ln>
        </p:spPr>
      </p:pic>
      <p:pic>
        <p:nvPicPr>
          <p:cNvPr id="1262" name="Google Shape;1262;p82"/>
          <p:cNvPicPr preferRelativeResize="0"/>
          <p:nvPr/>
        </p:nvPicPr>
        <p:blipFill>
          <a:blip r:embed="rId25">
            <a:alphaModFix/>
          </a:blip>
          <a:stretch>
            <a:fillRect/>
          </a:stretch>
        </p:blipFill>
        <p:spPr>
          <a:xfrm>
            <a:off x="5737664" y="2315629"/>
            <a:ext cx="672001" cy="206105"/>
          </a:xfrm>
          <a:prstGeom prst="rect">
            <a:avLst/>
          </a:prstGeom>
          <a:noFill/>
          <a:ln>
            <a:noFill/>
          </a:ln>
        </p:spPr>
      </p:pic>
      <p:pic>
        <p:nvPicPr>
          <p:cNvPr id="1263" name="Google Shape;1263;p82"/>
          <p:cNvPicPr preferRelativeResize="0"/>
          <p:nvPr/>
        </p:nvPicPr>
        <p:blipFill rotWithShape="1">
          <a:blip r:embed="rId26">
            <a:alphaModFix/>
          </a:blip>
          <a:srcRect b="27135" l="8744" r="14415" t="26589"/>
          <a:stretch/>
        </p:blipFill>
        <p:spPr>
          <a:xfrm>
            <a:off x="4124475" y="2323938"/>
            <a:ext cx="842050" cy="275421"/>
          </a:xfrm>
          <a:prstGeom prst="rect">
            <a:avLst/>
          </a:prstGeom>
          <a:noFill/>
          <a:ln>
            <a:noFill/>
          </a:ln>
        </p:spPr>
      </p:pic>
      <p:pic>
        <p:nvPicPr>
          <p:cNvPr id="1264" name="Google Shape;1264;p82"/>
          <p:cNvPicPr preferRelativeResize="0"/>
          <p:nvPr/>
        </p:nvPicPr>
        <p:blipFill rotWithShape="1">
          <a:blip r:embed="rId27">
            <a:alphaModFix/>
          </a:blip>
          <a:srcRect b="28666" l="0" r="0" t="28056"/>
          <a:stretch/>
        </p:blipFill>
        <p:spPr>
          <a:xfrm>
            <a:off x="5406175" y="2595900"/>
            <a:ext cx="1001075" cy="317706"/>
          </a:xfrm>
          <a:prstGeom prst="rect">
            <a:avLst/>
          </a:prstGeom>
          <a:noFill/>
          <a:ln>
            <a:noFill/>
          </a:ln>
        </p:spPr>
      </p:pic>
      <p:pic>
        <p:nvPicPr>
          <p:cNvPr id="1265" name="Google Shape;1265;p82"/>
          <p:cNvPicPr preferRelativeResize="0"/>
          <p:nvPr/>
        </p:nvPicPr>
        <p:blipFill rotWithShape="1">
          <a:blip r:embed="rId28">
            <a:alphaModFix/>
          </a:blip>
          <a:srcRect b="13554" l="0" r="0" t="0"/>
          <a:stretch/>
        </p:blipFill>
        <p:spPr>
          <a:xfrm>
            <a:off x="4996725" y="2285098"/>
            <a:ext cx="710750" cy="323085"/>
          </a:xfrm>
          <a:prstGeom prst="rect">
            <a:avLst/>
          </a:prstGeom>
          <a:noFill/>
          <a:ln>
            <a:noFill/>
          </a:ln>
        </p:spPr>
      </p:pic>
      <p:pic>
        <p:nvPicPr>
          <p:cNvPr id="1266" name="Google Shape;1266;p82"/>
          <p:cNvPicPr preferRelativeResize="0"/>
          <p:nvPr/>
        </p:nvPicPr>
        <p:blipFill>
          <a:blip r:embed="rId29">
            <a:alphaModFix/>
          </a:blip>
          <a:stretch>
            <a:fillRect/>
          </a:stretch>
        </p:blipFill>
        <p:spPr>
          <a:xfrm>
            <a:off x="4155775" y="2704657"/>
            <a:ext cx="980701" cy="228093"/>
          </a:xfrm>
          <a:prstGeom prst="rect">
            <a:avLst/>
          </a:prstGeom>
          <a:noFill/>
          <a:ln>
            <a:noFill/>
          </a:ln>
        </p:spPr>
      </p:pic>
      <p:pic>
        <p:nvPicPr>
          <p:cNvPr id="1267" name="Google Shape;1267;p82"/>
          <p:cNvPicPr preferRelativeResize="0"/>
          <p:nvPr/>
        </p:nvPicPr>
        <p:blipFill rotWithShape="1">
          <a:blip r:embed="rId30">
            <a:alphaModFix/>
          </a:blip>
          <a:srcRect b="28310" l="14818" r="15251" t="26436"/>
          <a:stretch/>
        </p:blipFill>
        <p:spPr>
          <a:xfrm>
            <a:off x="5523826" y="1917998"/>
            <a:ext cx="842049" cy="284766"/>
          </a:xfrm>
          <a:prstGeom prst="rect">
            <a:avLst/>
          </a:prstGeom>
          <a:noFill/>
          <a:ln>
            <a:noFill/>
          </a:ln>
        </p:spPr>
      </p:pic>
      <p:pic>
        <p:nvPicPr>
          <p:cNvPr id="1268" name="Google Shape;1268;p82"/>
          <p:cNvPicPr preferRelativeResize="0"/>
          <p:nvPr/>
        </p:nvPicPr>
        <p:blipFill rotWithShape="1">
          <a:blip r:embed="rId31">
            <a:alphaModFix/>
          </a:blip>
          <a:srcRect b="37492" l="23108" r="26546" t="37786"/>
          <a:stretch/>
        </p:blipFill>
        <p:spPr>
          <a:xfrm>
            <a:off x="4155775" y="1863775"/>
            <a:ext cx="1079562" cy="354876"/>
          </a:xfrm>
          <a:prstGeom prst="rect">
            <a:avLst/>
          </a:prstGeom>
          <a:noFill/>
          <a:ln>
            <a:noFill/>
          </a:ln>
        </p:spPr>
      </p:pic>
      <p:pic>
        <p:nvPicPr>
          <p:cNvPr id="1269" name="Google Shape;1269;p82"/>
          <p:cNvPicPr preferRelativeResize="0"/>
          <p:nvPr/>
        </p:nvPicPr>
        <p:blipFill rotWithShape="1">
          <a:blip r:embed="rId32">
            <a:alphaModFix/>
          </a:blip>
          <a:srcRect b="22433" l="6692" r="7174" t="15951"/>
          <a:stretch/>
        </p:blipFill>
        <p:spPr>
          <a:xfrm>
            <a:off x="6768113" y="2733058"/>
            <a:ext cx="843990" cy="158424"/>
          </a:xfrm>
          <a:prstGeom prst="rect">
            <a:avLst/>
          </a:prstGeom>
          <a:noFill/>
          <a:ln>
            <a:noFill/>
          </a:ln>
        </p:spPr>
      </p:pic>
      <p:pic>
        <p:nvPicPr>
          <p:cNvPr id="1270" name="Google Shape;1270;p82"/>
          <p:cNvPicPr preferRelativeResize="0"/>
          <p:nvPr/>
        </p:nvPicPr>
        <p:blipFill rotWithShape="1">
          <a:blip r:embed="rId33">
            <a:alphaModFix/>
          </a:blip>
          <a:srcRect b="5611" l="0" r="0" t="5602"/>
          <a:stretch/>
        </p:blipFill>
        <p:spPr>
          <a:xfrm>
            <a:off x="7947736" y="2331663"/>
            <a:ext cx="692750" cy="259964"/>
          </a:xfrm>
          <a:prstGeom prst="rect">
            <a:avLst/>
          </a:prstGeom>
          <a:noFill/>
          <a:ln>
            <a:noFill/>
          </a:ln>
        </p:spPr>
      </p:pic>
      <p:pic>
        <p:nvPicPr>
          <p:cNvPr id="1271" name="Google Shape;1271;p82"/>
          <p:cNvPicPr preferRelativeResize="0"/>
          <p:nvPr/>
        </p:nvPicPr>
        <p:blipFill rotWithShape="1">
          <a:blip r:embed="rId34">
            <a:alphaModFix/>
          </a:blip>
          <a:srcRect b="32398" l="11266" r="10436" t="31458"/>
          <a:stretch/>
        </p:blipFill>
        <p:spPr>
          <a:xfrm>
            <a:off x="8163162" y="1954387"/>
            <a:ext cx="672000" cy="321997"/>
          </a:xfrm>
          <a:prstGeom prst="rect">
            <a:avLst/>
          </a:prstGeom>
          <a:noFill/>
          <a:ln>
            <a:noFill/>
          </a:ln>
        </p:spPr>
      </p:pic>
      <p:grpSp>
        <p:nvGrpSpPr>
          <p:cNvPr id="1272" name="Google Shape;1272;p82"/>
          <p:cNvGrpSpPr/>
          <p:nvPr/>
        </p:nvGrpSpPr>
        <p:grpSpPr>
          <a:xfrm>
            <a:off x="7972978" y="2736603"/>
            <a:ext cx="842043" cy="151323"/>
            <a:chOff x="5629614" y="4256132"/>
            <a:chExt cx="1296249" cy="229835"/>
          </a:xfrm>
        </p:grpSpPr>
        <p:pic>
          <p:nvPicPr>
            <p:cNvPr id="1273" name="Google Shape;1273;p82"/>
            <p:cNvPicPr preferRelativeResize="0"/>
            <p:nvPr/>
          </p:nvPicPr>
          <p:blipFill>
            <a:blip r:embed="rId35">
              <a:alphaModFix/>
            </a:blip>
            <a:stretch>
              <a:fillRect/>
            </a:stretch>
          </p:blipFill>
          <p:spPr>
            <a:xfrm>
              <a:off x="5629614" y="4256132"/>
              <a:ext cx="235135" cy="229835"/>
            </a:xfrm>
            <a:prstGeom prst="rect">
              <a:avLst/>
            </a:prstGeom>
            <a:noFill/>
            <a:ln>
              <a:noFill/>
            </a:ln>
          </p:spPr>
        </p:pic>
        <p:pic>
          <p:nvPicPr>
            <p:cNvPr id="1274" name="Google Shape;1274;p82"/>
            <p:cNvPicPr preferRelativeResize="0"/>
            <p:nvPr/>
          </p:nvPicPr>
          <p:blipFill>
            <a:blip r:embed="rId36">
              <a:alphaModFix/>
            </a:blip>
            <a:stretch>
              <a:fillRect/>
            </a:stretch>
          </p:blipFill>
          <p:spPr>
            <a:xfrm>
              <a:off x="5890942" y="4259966"/>
              <a:ext cx="1034921" cy="222165"/>
            </a:xfrm>
            <a:prstGeom prst="rect">
              <a:avLst/>
            </a:prstGeom>
            <a:noFill/>
            <a:ln>
              <a:noFill/>
            </a:ln>
          </p:spPr>
        </p:pic>
      </p:grpSp>
      <p:pic>
        <p:nvPicPr>
          <p:cNvPr id="1275" name="Google Shape;1275;p82"/>
          <p:cNvPicPr preferRelativeResize="0"/>
          <p:nvPr/>
        </p:nvPicPr>
        <p:blipFill>
          <a:blip r:embed="rId37">
            <a:alphaModFix/>
          </a:blip>
          <a:stretch>
            <a:fillRect/>
          </a:stretch>
        </p:blipFill>
        <p:spPr>
          <a:xfrm>
            <a:off x="7004075" y="1915838"/>
            <a:ext cx="884275" cy="289089"/>
          </a:xfrm>
          <a:prstGeom prst="rect">
            <a:avLst/>
          </a:prstGeom>
          <a:noFill/>
          <a:ln>
            <a:noFill/>
          </a:ln>
        </p:spPr>
      </p:pic>
      <p:pic>
        <p:nvPicPr>
          <p:cNvPr id="1276" name="Google Shape;1276;p82"/>
          <p:cNvPicPr preferRelativeResize="0"/>
          <p:nvPr/>
        </p:nvPicPr>
        <p:blipFill rotWithShape="1">
          <a:blip r:embed="rId38">
            <a:alphaModFix/>
          </a:blip>
          <a:srcRect b="14332" l="0" r="0" t="0"/>
          <a:stretch/>
        </p:blipFill>
        <p:spPr>
          <a:xfrm>
            <a:off x="6664088" y="2247337"/>
            <a:ext cx="451275" cy="401196"/>
          </a:xfrm>
          <a:prstGeom prst="rect">
            <a:avLst/>
          </a:prstGeom>
          <a:noFill/>
          <a:ln>
            <a:noFill/>
          </a:ln>
        </p:spPr>
      </p:pic>
      <p:pic>
        <p:nvPicPr>
          <p:cNvPr id="1277" name="Google Shape;1277;p82"/>
          <p:cNvPicPr preferRelativeResize="0"/>
          <p:nvPr/>
        </p:nvPicPr>
        <p:blipFill>
          <a:blip r:embed="rId39">
            <a:alphaModFix/>
          </a:blip>
          <a:stretch>
            <a:fillRect/>
          </a:stretch>
        </p:blipFill>
        <p:spPr>
          <a:xfrm>
            <a:off x="7538642" y="2238333"/>
            <a:ext cx="250728" cy="360679"/>
          </a:xfrm>
          <a:prstGeom prst="rect">
            <a:avLst/>
          </a:prstGeom>
          <a:noFill/>
          <a:ln>
            <a:noFill/>
          </a:ln>
        </p:spPr>
      </p:pic>
      <p:pic>
        <p:nvPicPr>
          <p:cNvPr id="1278" name="Google Shape;1278;p82"/>
          <p:cNvPicPr preferRelativeResize="0"/>
          <p:nvPr/>
        </p:nvPicPr>
        <p:blipFill rotWithShape="1">
          <a:blip r:embed="rId40">
            <a:alphaModFix/>
          </a:blip>
          <a:srcRect b="9084" l="553" r="51759" t="7651"/>
          <a:stretch/>
        </p:blipFill>
        <p:spPr>
          <a:xfrm>
            <a:off x="2899350" y="1192075"/>
            <a:ext cx="980651" cy="247556"/>
          </a:xfrm>
          <a:prstGeom prst="rect">
            <a:avLst/>
          </a:prstGeom>
          <a:noFill/>
          <a:ln>
            <a:noFill/>
          </a:ln>
        </p:spPr>
      </p:pic>
      <p:pic>
        <p:nvPicPr>
          <p:cNvPr id="1279" name="Google Shape;1279;p82"/>
          <p:cNvPicPr preferRelativeResize="0"/>
          <p:nvPr/>
        </p:nvPicPr>
        <p:blipFill>
          <a:blip r:embed="rId41">
            <a:alphaModFix/>
          </a:blip>
          <a:stretch>
            <a:fillRect/>
          </a:stretch>
        </p:blipFill>
        <p:spPr>
          <a:xfrm>
            <a:off x="1795314" y="1168248"/>
            <a:ext cx="1001052" cy="295232"/>
          </a:xfrm>
          <a:prstGeom prst="rect">
            <a:avLst/>
          </a:prstGeom>
          <a:noFill/>
          <a:ln>
            <a:noFill/>
          </a:ln>
        </p:spPr>
      </p:pic>
      <p:pic>
        <p:nvPicPr>
          <p:cNvPr id="1280" name="Google Shape;1280;p82"/>
          <p:cNvPicPr preferRelativeResize="0"/>
          <p:nvPr/>
        </p:nvPicPr>
        <p:blipFill rotWithShape="1">
          <a:blip r:embed="rId42">
            <a:alphaModFix/>
          </a:blip>
          <a:srcRect b="6693" l="0" r="4933" t="20228"/>
          <a:stretch/>
        </p:blipFill>
        <p:spPr>
          <a:xfrm>
            <a:off x="4758663" y="1256425"/>
            <a:ext cx="980675" cy="226150"/>
          </a:xfrm>
          <a:prstGeom prst="rect">
            <a:avLst/>
          </a:prstGeom>
          <a:noFill/>
          <a:ln>
            <a:noFill/>
          </a:ln>
        </p:spPr>
      </p:pic>
      <p:sp>
        <p:nvSpPr>
          <p:cNvPr id="1281" name="Google Shape;1281;p82"/>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83"/>
          <p:cNvSpPr txBox="1"/>
          <p:nvPr>
            <p:ph type="title"/>
          </p:nvPr>
        </p:nvSpPr>
        <p:spPr>
          <a:xfrm>
            <a:off x="311700" y="0"/>
            <a:ext cx="8607900" cy="4539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AI-Driven Drug Candidates (1/2)</a:t>
            </a:r>
            <a:endParaRPr/>
          </a:p>
        </p:txBody>
      </p:sp>
      <p:sp>
        <p:nvSpPr>
          <p:cNvPr id="1287" name="Google Shape;1287;p83"/>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88" name="Google Shape;1288;p83"/>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89" name="Google Shape;1289;p83"/>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290" name="Google Shape;1290;p83"/>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291" name="Google Shape;1291;p83"/>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92" name="Google Shape;1292;p83"/>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93" name="Google Shape;1293;p83"/>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294" name="Google Shape;1294;p83"/>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295" name="Google Shape;1295;p83"/>
          <p:cNvSpPr/>
          <p:nvPr/>
        </p:nvSpPr>
        <p:spPr>
          <a:xfrm>
            <a:off x="224400" y="4241875"/>
            <a:ext cx="8661900" cy="65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GB" sz="1200">
                <a:latin typeface="Roboto"/>
                <a:ea typeface="Roboto"/>
                <a:cs typeface="Roboto"/>
                <a:sym typeface="Roboto"/>
              </a:rPr>
              <a:t>Displayed above is a comprehensive update on the ongoing clinical trials pertaining to drug candidates created by end-to-end drug development companies that are powered entirely by AI technology. </a:t>
            </a:r>
            <a:endParaRPr sz="1200">
              <a:latin typeface="Roboto"/>
              <a:ea typeface="Roboto"/>
              <a:cs typeface="Roboto"/>
              <a:sym typeface="Roboto"/>
            </a:endParaRPr>
          </a:p>
        </p:txBody>
      </p:sp>
      <p:sp>
        <p:nvSpPr>
          <p:cNvPr id="1296" name="Google Shape;1296;p83"/>
          <p:cNvSpPr/>
          <p:nvPr/>
        </p:nvSpPr>
        <p:spPr>
          <a:xfrm flipH="1" rot="-5400000">
            <a:off x="-82200" y="4549950"/>
            <a:ext cx="6537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7" name="Google Shape;1297;p83"/>
          <p:cNvPicPr preferRelativeResize="0"/>
          <p:nvPr/>
        </p:nvPicPr>
        <p:blipFill>
          <a:blip r:embed="rId4">
            <a:alphaModFix/>
          </a:blip>
          <a:stretch>
            <a:fillRect/>
          </a:stretch>
        </p:blipFill>
        <p:spPr>
          <a:xfrm>
            <a:off x="5344202" y="2252463"/>
            <a:ext cx="366700" cy="195905"/>
          </a:xfrm>
          <a:prstGeom prst="rect">
            <a:avLst/>
          </a:prstGeom>
          <a:noFill/>
          <a:ln>
            <a:noFill/>
          </a:ln>
        </p:spPr>
      </p:pic>
      <p:pic>
        <p:nvPicPr>
          <p:cNvPr id="1298" name="Google Shape;1298;p83"/>
          <p:cNvPicPr preferRelativeResize="0"/>
          <p:nvPr/>
        </p:nvPicPr>
        <p:blipFill>
          <a:blip r:embed="rId4">
            <a:alphaModFix/>
          </a:blip>
          <a:stretch>
            <a:fillRect/>
          </a:stretch>
        </p:blipFill>
        <p:spPr>
          <a:xfrm>
            <a:off x="4331001" y="2763725"/>
            <a:ext cx="366690" cy="195900"/>
          </a:xfrm>
          <a:prstGeom prst="rect">
            <a:avLst/>
          </a:prstGeom>
          <a:noFill/>
          <a:ln>
            <a:noFill/>
          </a:ln>
        </p:spPr>
      </p:pic>
      <p:pic>
        <p:nvPicPr>
          <p:cNvPr id="1299" name="Google Shape;1299;p83"/>
          <p:cNvPicPr preferRelativeResize="0"/>
          <p:nvPr/>
        </p:nvPicPr>
        <p:blipFill>
          <a:blip r:embed="rId5">
            <a:alphaModFix/>
          </a:blip>
          <a:stretch>
            <a:fillRect/>
          </a:stretch>
        </p:blipFill>
        <p:spPr>
          <a:xfrm>
            <a:off x="4289405" y="1234989"/>
            <a:ext cx="449907" cy="122400"/>
          </a:xfrm>
          <a:prstGeom prst="rect">
            <a:avLst/>
          </a:prstGeom>
          <a:noFill/>
          <a:ln>
            <a:noFill/>
          </a:ln>
        </p:spPr>
      </p:pic>
      <p:sp>
        <p:nvSpPr>
          <p:cNvPr id="1300" name="Google Shape;1300;p83"/>
          <p:cNvSpPr/>
          <p:nvPr/>
        </p:nvSpPr>
        <p:spPr>
          <a:xfrm>
            <a:off x="1520375" y="1003946"/>
            <a:ext cx="2163600" cy="31107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Roboto"/>
              <a:ea typeface="Roboto"/>
              <a:cs typeface="Roboto"/>
              <a:sym typeface="Roboto"/>
            </a:endParaRPr>
          </a:p>
        </p:txBody>
      </p:sp>
      <p:sp>
        <p:nvSpPr>
          <p:cNvPr id="1301" name="Google Shape;1301;p83"/>
          <p:cNvSpPr/>
          <p:nvPr/>
        </p:nvSpPr>
        <p:spPr>
          <a:xfrm>
            <a:off x="3683902" y="1004011"/>
            <a:ext cx="1300500" cy="31107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83"/>
          <p:cNvSpPr/>
          <p:nvPr/>
        </p:nvSpPr>
        <p:spPr>
          <a:xfrm>
            <a:off x="4984518" y="1004011"/>
            <a:ext cx="1300500" cy="3110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83"/>
          <p:cNvSpPr/>
          <p:nvPr/>
        </p:nvSpPr>
        <p:spPr>
          <a:xfrm>
            <a:off x="6285334" y="1004033"/>
            <a:ext cx="1300500" cy="3110700"/>
          </a:xfrm>
          <a:prstGeom prst="rect">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83"/>
          <p:cNvSpPr/>
          <p:nvPr/>
        </p:nvSpPr>
        <p:spPr>
          <a:xfrm>
            <a:off x="7585575" y="1003925"/>
            <a:ext cx="1300500" cy="31107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83"/>
          <p:cNvSpPr/>
          <p:nvPr/>
        </p:nvSpPr>
        <p:spPr>
          <a:xfrm>
            <a:off x="3683891" y="596775"/>
            <a:ext cx="1300500" cy="3999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a:t>
            </a:r>
            <a:endParaRPr b="1">
              <a:solidFill>
                <a:schemeClr val="lt1"/>
              </a:solidFill>
              <a:latin typeface="Roboto"/>
              <a:ea typeface="Roboto"/>
              <a:cs typeface="Roboto"/>
              <a:sym typeface="Roboto"/>
            </a:endParaRPr>
          </a:p>
        </p:txBody>
      </p:sp>
      <p:sp>
        <p:nvSpPr>
          <p:cNvPr id="1306" name="Google Shape;1306;p83"/>
          <p:cNvSpPr/>
          <p:nvPr/>
        </p:nvSpPr>
        <p:spPr>
          <a:xfrm>
            <a:off x="4984512" y="596775"/>
            <a:ext cx="1300500" cy="3999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II</a:t>
            </a:r>
            <a:endParaRPr/>
          </a:p>
        </p:txBody>
      </p:sp>
      <p:sp>
        <p:nvSpPr>
          <p:cNvPr id="1307" name="Google Shape;1307;p83"/>
          <p:cNvSpPr/>
          <p:nvPr/>
        </p:nvSpPr>
        <p:spPr>
          <a:xfrm>
            <a:off x="6285133" y="596775"/>
            <a:ext cx="1300500" cy="3999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III</a:t>
            </a:r>
            <a:endParaRPr/>
          </a:p>
        </p:txBody>
      </p:sp>
      <p:sp>
        <p:nvSpPr>
          <p:cNvPr id="1308" name="Google Shape;1308;p83"/>
          <p:cNvSpPr/>
          <p:nvPr/>
        </p:nvSpPr>
        <p:spPr>
          <a:xfrm>
            <a:off x="7585754" y="596775"/>
            <a:ext cx="1300500" cy="3999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IV</a:t>
            </a:r>
            <a:endParaRPr/>
          </a:p>
        </p:txBody>
      </p:sp>
      <p:sp>
        <p:nvSpPr>
          <p:cNvPr id="1309" name="Google Shape;1309;p83"/>
          <p:cNvSpPr txBox="1"/>
          <p:nvPr/>
        </p:nvSpPr>
        <p:spPr>
          <a:xfrm>
            <a:off x="229241" y="573012"/>
            <a:ext cx="122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Disease </a:t>
            </a:r>
            <a:endParaRPr b="1" sz="1700">
              <a:solidFill>
                <a:srgbClr val="0B5394"/>
              </a:solidFill>
              <a:latin typeface="Roboto"/>
              <a:ea typeface="Roboto"/>
              <a:cs typeface="Roboto"/>
              <a:sym typeface="Roboto"/>
            </a:endParaRPr>
          </a:p>
        </p:txBody>
      </p:sp>
      <p:sp>
        <p:nvSpPr>
          <p:cNvPr id="1310" name="Google Shape;1310;p83"/>
          <p:cNvSpPr/>
          <p:nvPr/>
        </p:nvSpPr>
        <p:spPr>
          <a:xfrm>
            <a:off x="1520550" y="596775"/>
            <a:ext cx="2163600" cy="3999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Drug</a:t>
            </a:r>
            <a:endParaRPr b="1">
              <a:solidFill>
                <a:schemeClr val="lt1"/>
              </a:solidFill>
              <a:latin typeface="Roboto"/>
              <a:ea typeface="Roboto"/>
              <a:cs typeface="Roboto"/>
              <a:sym typeface="Roboto"/>
            </a:endParaRPr>
          </a:p>
        </p:txBody>
      </p:sp>
      <p:sp>
        <p:nvSpPr>
          <p:cNvPr id="1311" name="Google Shape;1311;p83"/>
          <p:cNvSpPr/>
          <p:nvPr/>
        </p:nvSpPr>
        <p:spPr>
          <a:xfrm>
            <a:off x="1600700" y="2225915"/>
            <a:ext cx="4130700" cy="2355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INS018-055</a:t>
            </a:r>
            <a:endParaRPr b="1" sz="1800">
              <a:solidFill>
                <a:srgbClr val="0B5394"/>
              </a:solidFill>
              <a:latin typeface="Roboto"/>
              <a:ea typeface="Roboto"/>
              <a:cs typeface="Roboto"/>
              <a:sym typeface="Roboto"/>
            </a:endParaRPr>
          </a:p>
        </p:txBody>
      </p:sp>
      <p:sp>
        <p:nvSpPr>
          <p:cNvPr id="1312" name="Google Shape;1312;p83"/>
          <p:cNvSpPr txBox="1"/>
          <p:nvPr/>
        </p:nvSpPr>
        <p:spPr>
          <a:xfrm>
            <a:off x="4525" y="2086929"/>
            <a:ext cx="157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highlight>
                  <a:srgbClr val="FFFFFF"/>
                </a:highlight>
                <a:latin typeface="Roboto"/>
                <a:ea typeface="Roboto"/>
                <a:cs typeface="Roboto"/>
                <a:sym typeface="Roboto"/>
              </a:rPr>
              <a:t>Idiopathic Pulmonary Fibrosis</a:t>
            </a:r>
            <a:endParaRPr b="1" u="sng">
              <a:solidFill>
                <a:srgbClr val="0B5394"/>
              </a:solidFill>
              <a:latin typeface="Roboto"/>
              <a:ea typeface="Roboto"/>
              <a:cs typeface="Roboto"/>
              <a:sym typeface="Roboto"/>
            </a:endParaRPr>
          </a:p>
        </p:txBody>
      </p:sp>
      <p:pic>
        <p:nvPicPr>
          <p:cNvPr id="1313" name="Google Shape;1313;p83"/>
          <p:cNvPicPr preferRelativeResize="0"/>
          <p:nvPr/>
        </p:nvPicPr>
        <p:blipFill>
          <a:blip r:embed="rId6">
            <a:alphaModFix/>
          </a:blip>
          <a:stretch>
            <a:fillRect/>
          </a:stretch>
        </p:blipFill>
        <p:spPr>
          <a:xfrm>
            <a:off x="2716353" y="2276690"/>
            <a:ext cx="248684" cy="134043"/>
          </a:xfrm>
          <a:prstGeom prst="rect">
            <a:avLst/>
          </a:prstGeom>
          <a:noFill/>
          <a:ln>
            <a:noFill/>
          </a:ln>
        </p:spPr>
      </p:pic>
      <p:sp>
        <p:nvSpPr>
          <p:cNvPr id="1314" name="Google Shape;1314;p83"/>
          <p:cNvSpPr/>
          <p:nvPr/>
        </p:nvSpPr>
        <p:spPr>
          <a:xfrm>
            <a:off x="1600702" y="2722416"/>
            <a:ext cx="2985300" cy="2355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ISM3091</a:t>
            </a:r>
            <a:endParaRPr b="1" sz="1800">
              <a:solidFill>
                <a:srgbClr val="0B5394"/>
              </a:solidFill>
              <a:latin typeface="Roboto"/>
              <a:ea typeface="Roboto"/>
              <a:cs typeface="Roboto"/>
              <a:sym typeface="Roboto"/>
            </a:endParaRPr>
          </a:p>
        </p:txBody>
      </p:sp>
      <p:sp>
        <p:nvSpPr>
          <p:cNvPr id="1315" name="Google Shape;1315;p83"/>
          <p:cNvSpPr/>
          <p:nvPr/>
        </p:nvSpPr>
        <p:spPr>
          <a:xfrm>
            <a:off x="4264385" y="2602446"/>
            <a:ext cx="504000" cy="504000"/>
          </a:xfrm>
          <a:prstGeom prst="ellipse">
            <a:avLst/>
          </a:prstGeom>
          <a:solidFill>
            <a:schemeClr val="lt1"/>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16" name="Google Shape;1316;p83"/>
          <p:cNvPicPr preferRelativeResize="0"/>
          <p:nvPr/>
        </p:nvPicPr>
        <p:blipFill>
          <a:blip r:embed="rId6">
            <a:alphaModFix/>
          </a:blip>
          <a:stretch>
            <a:fillRect/>
          </a:stretch>
        </p:blipFill>
        <p:spPr>
          <a:xfrm>
            <a:off x="2497873" y="2766983"/>
            <a:ext cx="248684" cy="134043"/>
          </a:xfrm>
          <a:prstGeom prst="rect">
            <a:avLst/>
          </a:prstGeom>
          <a:noFill/>
          <a:ln>
            <a:noFill/>
          </a:ln>
        </p:spPr>
      </p:pic>
      <p:sp>
        <p:nvSpPr>
          <p:cNvPr id="1317" name="Google Shape;1317;p83"/>
          <p:cNvSpPr txBox="1"/>
          <p:nvPr/>
        </p:nvSpPr>
        <p:spPr>
          <a:xfrm>
            <a:off x="4524" y="3614710"/>
            <a:ext cx="1511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highlight>
                  <a:srgbClr val="FFFFFF"/>
                </a:highlight>
                <a:latin typeface="Roboto"/>
                <a:ea typeface="Roboto"/>
                <a:cs typeface="Roboto"/>
                <a:sym typeface="Roboto"/>
              </a:rPr>
              <a:t>Muscular Diseases</a:t>
            </a:r>
            <a:endParaRPr b="1" sz="1200">
              <a:solidFill>
                <a:srgbClr val="0B5394"/>
              </a:solidFill>
              <a:highlight>
                <a:srgbClr val="FFFFFF"/>
              </a:highlight>
              <a:latin typeface="Roboto"/>
              <a:ea typeface="Roboto"/>
              <a:cs typeface="Roboto"/>
              <a:sym typeface="Roboto"/>
            </a:endParaRPr>
          </a:p>
        </p:txBody>
      </p:sp>
      <p:sp>
        <p:nvSpPr>
          <p:cNvPr id="1318" name="Google Shape;1318;p83"/>
          <p:cNvSpPr/>
          <p:nvPr/>
        </p:nvSpPr>
        <p:spPr>
          <a:xfrm>
            <a:off x="1600702" y="3659872"/>
            <a:ext cx="2985300" cy="2355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OC514</a:t>
            </a:r>
            <a:endParaRPr b="1" sz="1800">
              <a:solidFill>
                <a:srgbClr val="0B5394"/>
              </a:solidFill>
              <a:latin typeface="Roboto"/>
              <a:ea typeface="Roboto"/>
              <a:cs typeface="Roboto"/>
              <a:sym typeface="Roboto"/>
            </a:endParaRPr>
          </a:p>
        </p:txBody>
      </p:sp>
      <p:sp>
        <p:nvSpPr>
          <p:cNvPr id="1319" name="Google Shape;1319;p83"/>
          <p:cNvSpPr/>
          <p:nvPr/>
        </p:nvSpPr>
        <p:spPr>
          <a:xfrm>
            <a:off x="4264385" y="3539901"/>
            <a:ext cx="504000" cy="504000"/>
          </a:xfrm>
          <a:prstGeom prst="ellipse">
            <a:avLst/>
          </a:prstGeom>
          <a:solidFill>
            <a:schemeClr val="lt1"/>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sp>
        <p:nvSpPr>
          <p:cNvPr id="1320" name="Google Shape;1320;p83"/>
          <p:cNvSpPr txBox="1"/>
          <p:nvPr/>
        </p:nvSpPr>
        <p:spPr>
          <a:xfrm>
            <a:off x="-48899" y="2631479"/>
            <a:ext cx="1623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highlight>
                  <a:srgbClr val="FFFFFF"/>
                </a:highlight>
                <a:latin typeface="Roboto"/>
                <a:ea typeface="Roboto"/>
                <a:cs typeface="Roboto"/>
                <a:sym typeface="Roboto"/>
              </a:rPr>
              <a:t>Advanced Solid Tumor</a:t>
            </a:r>
            <a:endParaRPr b="1" u="sng">
              <a:solidFill>
                <a:srgbClr val="0B5394"/>
              </a:solidFill>
              <a:latin typeface="Roboto"/>
              <a:ea typeface="Roboto"/>
              <a:cs typeface="Roboto"/>
              <a:sym typeface="Roboto"/>
            </a:endParaRPr>
          </a:p>
        </p:txBody>
      </p:sp>
      <p:pic>
        <p:nvPicPr>
          <p:cNvPr id="1321" name="Google Shape;1321;p83"/>
          <p:cNvPicPr preferRelativeResize="0"/>
          <p:nvPr/>
        </p:nvPicPr>
        <p:blipFill rotWithShape="1">
          <a:blip r:embed="rId7">
            <a:alphaModFix/>
          </a:blip>
          <a:srcRect b="0" l="10611" r="-8" t="0"/>
          <a:stretch/>
        </p:blipFill>
        <p:spPr>
          <a:xfrm>
            <a:off x="4366649" y="3607398"/>
            <a:ext cx="243425" cy="369400"/>
          </a:xfrm>
          <a:prstGeom prst="rect">
            <a:avLst/>
          </a:prstGeom>
          <a:noFill/>
          <a:ln>
            <a:noFill/>
          </a:ln>
        </p:spPr>
      </p:pic>
      <p:pic>
        <p:nvPicPr>
          <p:cNvPr id="1322" name="Google Shape;1322;p83"/>
          <p:cNvPicPr preferRelativeResize="0"/>
          <p:nvPr/>
        </p:nvPicPr>
        <p:blipFill>
          <a:blip r:embed="rId8">
            <a:alphaModFix/>
          </a:blip>
          <a:stretch>
            <a:fillRect/>
          </a:stretch>
        </p:blipFill>
        <p:spPr>
          <a:xfrm>
            <a:off x="2332287" y="3699365"/>
            <a:ext cx="248683" cy="134042"/>
          </a:xfrm>
          <a:prstGeom prst="rect">
            <a:avLst/>
          </a:prstGeom>
          <a:noFill/>
          <a:ln>
            <a:noFill/>
          </a:ln>
        </p:spPr>
      </p:pic>
      <p:sp>
        <p:nvSpPr>
          <p:cNvPr id="1323" name="Google Shape;1323;p83"/>
          <p:cNvSpPr/>
          <p:nvPr/>
        </p:nvSpPr>
        <p:spPr>
          <a:xfrm>
            <a:off x="1600702" y="3186219"/>
            <a:ext cx="4018800" cy="2355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REC-4881</a:t>
            </a:r>
            <a:endParaRPr b="1">
              <a:solidFill>
                <a:srgbClr val="0B5394"/>
              </a:solidFill>
              <a:latin typeface="Roboto"/>
              <a:ea typeface="Roboto"/>
              <a:cs typeface="Roboto"/>
              <a:sym typeface="Roboto"/>
            </a:endParaRPr>
          </a:p>
        </p:txBody>
      </p:sp>
      <p:sp>
        <p:nvSpPr>
          <p:cNvPr id="1324" name="Google Shape;1324;p83"/>
          <p:cNvSpPr txBox="1"/>
          <p:nvPr/>
        </p:nvSpPr>
        <p:spPr>
          <a:xfrm>
            <a:off x="-230249" y="3085638"/>
            <a:ext cx="1991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Familial Adenomatous Polyposis</a:t>
            </a:r>
            <a:endParaRPr b="1" sz="1600" u="sng">
              <a:solidFill>
                <a:srgbClr val="0B5394"/>
              </a:solidFill>
              <a:latin typeface="Roboto"/>
              <a:ea typeface="Roboto"/>
              <a:cs typeface="Roboto"/>
              <a:sym typeface="Roboto"/>
            </a:endParaRPr>
          </a:p>
        </p:txBody>
      </p:sp>
      <p:sp>
        <p:nvSpPr>
          <p:cNvPr id="1325" name="Google Shape;1325;p83"/>
          <p:cNvSpPr/>
          <p:nvPr/>
        </p:nvSpPr>
        <p:spPr>
          <a:xfrm>
            <a:off x="5274763" y="3066671"/>
            <a:ext cx="504000" cy="504000"/>
          </a:xfrm>
          <a:prstGeom prst="ellipse">
            <a:avLst/>
          </a:prstGeom>
          <a:solidFill>
            <a:schemeClr val="lt1"/>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26" name="Google Shape;1326;p83"/>
          <p:cNvPicPr preferRelativeResize="0"/>
          <p:nvPr/>
        </p:nvPicPr>
        <p:blipFill>
          <a:blip r:embed="rId9">
            <a:alphaModFix/>
          </a:blip>
          <a:stretch>
            <a:fillRect/>
          </a:stretch>
        </p:blipFill>
        <p:spPr>
          <a:xfrm>
            <a:off x="5344950" y="3119906"/>
            <a:ext cx="363800" cy="400050"/>
          </a:xfrm>
          <a:prstGeom prst="rect">
            <a:avLst/>
          </a:prstGeom>
          <a:noFill/>
          <a:ln>
            <a:noFill/>
          </a:ln>
        </p:spPr>
      </p:pic>
      <p:pic>
        <p:nvPicPr>
          <p:cNvPr id="1327" name="Google Shape;1327;p83"/>
          <p:cNvPicPr preferRelativeResize="0"/>
          <p:nvPr/>
        </p:nvPicPr>
        <p:blipFill>
          <a:blip r:embed="rId10">
            <a:alphaModFix/>
          </a:blip>
          <a:stretch>
            <a:fillRect/>
          </a:stretch>
        </p:blipFill>
        <p:spPr>
          <a:xfrm>
            <a:off x="2580875" y="3228802"/>
            <a:ext cx="249411" cy="133200"/>
          </a:xfrm>
          <a:prstGeom prst="rect">
            <a:avLst/>
          </a:prstGeom>
          <a:noFill/>
          <a:ln>
            <a:noFill/>
          </a:ln>
        </p:spPr>
      </p:pic>
      <p:sp>
        <p:nvSpPr>
          <p:cNvPr id="1328" name="Google Shape;1328;p83"/>
          <p:cNvSpPr/>
          <p:nvPr/>
        </p:nvSpPr>
        <p:spPr>
          <a:xfrm>
            <a:off x="1600702" y="1178333"/>
            <a:ext cx="2985300" cy="2355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AC0676</a:t>
            </a:r>
            <a:endParaRPr b="1" sz="1800">
              <a:solidFill>
                <a:srgbClr val="0B5394"/>
              </a:solidFill>
              <a:latin typeface="Roboto"/>
              <a:ea typeface="Roboto"/>
              <a:cs typeface="Roboto"/>
              <a:sym typeface="Roboto"/>
            </a:endParaRPr>
          </a:p>
        </p:txBody>
      </p:sp>
      <p:sp>
        <p:nvSpPr>
          <p:cNvPr id="1329" name="Google Shape;1329;p83"/>
          <p:cNvSpPr/>
          <p:nvPr/>
        </p:nvSpPr>
        <p:spPr>
          <a:xfrm>
            <a:off x="4264385" y="1058362"/>
            <a:ext cx="486000" cy="486000"/>
          </a:xfrm>
          <a:prstGeom prst="ellipse">
            <a:avLst/>
          </a:prstGeom>
          <a:solidFill>
            <a:schemeClr val="lt1"/>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sp>
        <p:nvSpPr>
          <p:cNvPr id="1330" name="Google Shape;1330;p83"/>
          <p:cNvSpPr txBox="1"/>
          <p:nvPr/>
        </p:nvSpPr>
        <p:spPr>
          <a:xfrm>
            <a:off x="-102674" y="1111439"/>
            <a:ext cx="16632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700"/>
              </a:spcAft>
              <a:buNone/>
            </a:pPr>
            <a:r>
              <a:rPr b="1" lang="en-GB" sz="1200">
                <a:solidFill>
                  <a:srgbClr val="0B5394"/>
                </a:solidFill>
                <a:latin typeface="Roboto"/>
                <a:ea typeface="Roboto"/>
                <a:cs typeface="Roboto"/>
                <a:sym typeface="Roboto"/>
              </a:rPr>
              <a:t>B-cell Malignancies</a:t>
            </a:r>
            <a:endParaRPr b="1" sz="1500" u="sng">
              <a:solidFill>
                <a:srgbClr val="0B5394"/>
              </a:solidFill>
              <a:latin typeface="Roboto"/>
              <a:ea typeface="Roboto"/>
              <a:cs typeface="Roboto"/>
              <a:sym typeface="Roboto"/>
            </a:endParaRPr>
          </a:p>
        </p:txBody>
      </p:sp>
      <p:pic>
        <p:nvPicPr>
          <p:cNvPr id="1331" name="Google Shape;1331;p83"/>
          <p:cNvPicPr preferRelativeResize="0"/>
          <p:nvPr/>
        </p:nvPicPr>
        <p:blipFill>
          <a:blip r:embed="rId10">
            <a:alphaModFix/>
          </a:blip>
          <a:stretch>
            <a:fillRect/>
          </a:stretch>
        </p:blipFill>
        <p:spPr>
          <a:xfrm>
            <a:off x="2497507" y="1240314"/>
            <a:ext cx="249411" cy="133200"/>
          </a:xfrm>
          <a:prstGeom prst="rect">
            <a:avLst/>
          </a:prstGeom>
          <a:noFill/>
          <a:ln>
            <a:noFill/>
          </a:ln>
        </p:spPr>
      </p:pic>
      <p:pic>
        <p:nvPicPr>
          <p:cNvPr id="1332" name="Google Shape;1332;p83"/>
          <p:cNvPicPr preferRelativeResize="0"/>
          <p:nvPr/>
        </p:nvPicPr>
        <p:blipFill rotWithShape="1">
          <a:blip r:embed="rId4">
            <a:alphaModFix/>
          </a:blip>
          <a:srcRect b="9300" l="3623" r="0" t="8469"/>
          <a:stretch/>
        </p:blipFill>
        <p:spPr>
          <a:xfrm>
            <a:off x="4300869" y="2756373"/>
            <a:ext cx="429787" cy="195900"/>
          </a:xfrm>
          <a:prstGeom prst="rect">
            <a:avLst/>
          </a:prstGeom>
          <a:noFill/>
          <a:ln>
            <a:noFill/>
          </a:ln>
        </p:spPr>
      </p:pic>
      <p:sp>
        <p:nvSpPr>
          <p:cNvPr id="1333" name="Google Shape;1333;p83"/>
          <p:cNvSpPr/>
          <p:nvPr/>
        </p:nvSpPr>
        <p:spPr>
          <a:xfrm>
            <a:off x="4265270" y="1048537"/>
            <a:ext cx="504000" cy="504000"/>
          </a:xfrm>
          <a:prstGeom prst="ellipse">
            <a:avLst/>
          </a:prstGeom>
          <a:solidFill>
            <a:schemeClr val="lt1"/>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34" name="Google Shape;1334;p83"/>
          <p:cNvPicPr preferRelativeResize="0"/>
          <p:nvPr/>
        </p:nvPicPr>
        <p:blipFill>
          <a:blip r:embed="rId5">
            <a:alphaModFix/>
          </a:blip>
          <a:stretch>
            <a:fillRect/>
          </a:stretch>
        </p:blipFill>
        <p:spPr>
          <a:xfrm>
            <a:off x="4317063" y="1246977"/>
            <a:ext cx="399675" cy="108780"/>
          </a:xfrm>
          <a:prstGeom prst="rect">
            <a:avLst/>
          </a:prstGeom>
          <a:noFill/>
          <a:ln>
            <a:noFill/>
          </a:ln>
        </p:spPr>
      </p:pic>
      <p:pic>
        <p:nvPicPr>
          <p:cNvPr id="1335" name="Google Shape;1335;p83"/>
          <p:cNvPicPr preferRelativeResize="0"/>
          <p:nvPr/>
        </p:nvPicPr>
        <p:blipFill>
          <a:blip r:embed="rId4">
            <a:alphaModFix/>
          </a:blip>
          <a:stretch>
            <a:fillRect/>
          </a:stretch>
        </p:blipFill>
        <p:spPr>
          <a:xfrm>
            <a:off x="4331001" y="1801995"/>
            <a:ext cx="366690" cy="195900"/>
          </a:xfrm>
          <a:prstGeom prst="rect">
            <a:avLst/>
          </a:prstGeom>
          <a:noFill/>
          <a:ln>
            <a:noFill/>
          </a:ln>
        </p:spPr>
      </p:pic>
      <p:sp>
        <p:nvSpPr>
          <p:cNvPr id="1336" name="Google Shape;1336;p83"/>
          <p:cNvSpPr/>
          <p:nvPr/>
        </p:nvSpPr>
        <p:spPr>
          <a:xfrm>
            <a:off x="1600702" y="1760686"/>
            <a:ext cx="2985300" cy="2355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AC0699</a:t>
            </a:r>
            <a:endParaRPr b="1" sz="1800">
              <a:solidFill>
                <a:srgbClr val="0B5394"/>
              </a:solidFill>
              <a:latin typeface="Roboto"/>
              <a:ea typeface="Roboto"/>
              <a:cs typeface="Roboto"/>
              <a:sym typeface="Roboto"/>
            </a:endParaRPr>
          </a:p>
        </p:txBody>
      </p:sp>
      <p:sp>
        <p:nvSpPr>
          <p:cNvPr id="1337" name="Google Shape;1337;p83"/>
          <p:cNvSpPr/>
          <p:nvPr/>
        </p:nvSpPr>
        <p:spPr>
          <a:xfrm>
            <a:off x="4264385" y="1621177"/>
            <a:ext cx="504000" cy="504000"/>
          </a:xfrm>
          <a:prstGeom prst="ellipse">
            <a:avLst/>
          </a:prstGeom>
          <a:solidFill>
            <a:schemeClr val="lt1"/>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sp>
        <p:nvSpPr>
          <p:cNvPr id="1338" name="Google Shape;1338;p83"/>
          <p:cNvSpPr txBox="1"/>
          <p:nvPr/>
        </p:nvSpPr>
        <p:spPr>
          <a:xfrm>
            <a:off x="85574" y="1692330"/>
            <a:ext cx="1511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highlight>
                  <a:srgbClr val="FFFFFF"/>
                </a:highlight>
                <a:latin typeface="Roboto"/>
                <a:ea typeface="Roboto"/>
                <a:cs typeface="Roboto"/>
                <a:sym typeface="Roboto"/>
              </a:rPr>
              <a:t>Breast Cancer</a:t>
            </a:r>
            <a:endParaRPr b="1" sz="1200">
              <a:solidFill>
                <a:srgbClr val="0B5394"/>
              </a:solidFill>
              <a:highlight>
                <a:srgbClr val="FFFFFF"/>
              </a:highlight>
              <a:latin typeface="Roboto"/>
              <a:ea typeface="Roboto"/>
              <a:cs typeface="Roboto"/>
              <a:sym typeface="Roboto"/>
            </a:endParaRPr>
          </a:p>
        </p:txBody>
      </p:sp>
      <p:pic>
        <p:nvPicPr>
          <p:cNvPr id="1339" name="Google Shape;1339;p83"/>
          <p:cNvPicPr preferRelativeResize="0"/>
          <p:nvPr/>
        </p:nvPicPr>
        <p:blipFill>
          <a:blip r:embed="rId11">
            <a:alphaModFix/>
          </a:blip>
          <a:stretch>
            <a:fillRect/>
          </a:stretch>
        </p:blipFill>
        <p:spPr>
          <a:xfrm>
            <a:off x="4317115" y="1818265"/>
            <a:ext cx="392688" cy="108775"/>
          </a:xfrm>
          <a:prstGeom prst="rect">
            <a:avLst/>
          </a:prstGeom>
          <a:noFill/>
          <a:ln>
            <a:noFill/>
          </a:ln>
        </p:spPr>
      </p:pic>
      <p:pic>
        <p:nvPicPr>
          <p:cNvPr id="1340" name="Google Shape;1340;p83"/>
          <p:cNvPicPr preferRelativeResize="0"/>
          <p:nvPr/>
        </p:nvPicPr>
        <p:blipFill>
          <a:blip r:embed="rId10">
            <a:alphaModFix/>
          </a:blip>
          <a:stretch>
            <a:fillRect/>
          </a:stretch>
        </p:blipFill>
        <p:spPr>
          <a:xfrm>
            <a:off x="2458393" y="1805077"/>
            <a:ext cx="249411" cy="133200"/>
          </a:xfrm>
          <a:prstGeom prst="rect">
            <a:avLst/>
          </a:prstGeom>
          <a:noFill/>
          <a:ln>
            <a:noFill/>
          </a:ln>
        </p:spPr>
      </p:pic>
      <p:sp>
        <p:nvSpPr>
          <p:cNvPr id="1341" name="Google Shape;1341;p83"/>
          <p:cNvSpPr/>
          <p:nvPr/>
        </p:nvSpPr>
        <p:spPr>
          <a:xfrm>
            <a:off x="5274873" y="2090931"/>
            <a:ext cx="504000" cy="504000"/>
          </a:xfrm>
          <a:prstGeom prst="ellipse">
            <a:avLst/>
          </a:prstGeom>
          <a:solidFill>
            <a:schemeClr val="lt1"/>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42" name="Google Shape;1342;p83"/>
          <p:cNvPicPr preferRelativeResize="0"/>
          <p:nvPr/>
        </p:nvPicPr>
        <p:blipFill rotWithShape="1">
          <a:blip r:embed="rId4">
            <a:alphaModFix/>
          </a:blip>
          <a:srcRect b="9300" l="3623" r="0" t="8469"/>
          <a:stretch/>
        </p:blipFill>
        <p:spPr>
          <a:xfrm>
            <a:off x="5311357" y="2244859"/>
            <a:ext cx="429787" cy="195900"/>
          </a:xfrm>
          <a:prstGeom prst="rect">
            <a:avLst/>
          </a:prstGeom>
          <a:noFill/>
          <a:ln>
            <a:noFill/>
          </a:ln>
        </p:spPr>
      </p:pic>
      <p:sp>
        <p:nvSpPr>
          <p:cNvPr id="1343" name="Google Shape;1343;p83"/>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84"/>
          <p:cNvSpPr txBox="1"/>
          <p:nvPr>
            <p:ph type="title"/>
          </p:nvPr>
        </p:nvSpPr>
        <p:spPr>
          <a:xfrm>
            <a:off x="311700" y="0"/>
            <a:ext cx="8607900" cy="4539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AI-Driven Drug Candidates (2/2)</a:t>
            </a:r>
            <a:endParaRPr/>
          </a:p>
        </p:txBody>
      </p:sp>
      <p:sp>
        <p:nvSpPr>
          <p:cNvPr id="1349" name="Google Shape;1349;p84"/>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350" name="Google Shape;1350;p84"/>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351" name="Google Shape;1351;p84"/>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352" name="Google Shape;1352;p84"/>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353" name="Google Shape;1353;p84"/>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354" name="Google Shape;1354;p84"/>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355" name="Google Shape;1355;p84"/>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356" name="Google Shape;1356;p84"/>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357" name="Google Shape;1357;p84"/>
          <p:cNvSpPr/>
          <p:nvPr/>
        </p:nvSpPr>
        <p:spPr>
          <a:xfrm>
            <a:off x="1472525" y="986925"/>
            <a:ext cx="2187300" cy="3127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Roboto"/>
              <a:ea typeface="Roboto"/>
              <a:cs typeface="Roboto"/>
              <a:sym typeface="Roboto"/>
            </a:endParaRPr>
          </a:p>
        </p:txBody>
      </p:sp>
      <p:sp>
        <p:nvSpPr>
          <p:cNvPr id="1358" name="Google Shape;1358;p84"/>
          <p:cNvSpPr/>
          <p:nvPr/>
        </p:nvSpPr>
        <p:spPr>
          <a:xfrm>
            <a:off x="3659889" y="986990"/>
            <a:ext cx="1314900" cy="31278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84"/>
          <p:cNvSpPr/>
          <p:nvPr/>
        </p:nvSpPr>
        <p:spPr>
          <a:xfrm>
            <a:off x="4974834" y="986990"/>
            <a:ext cx="1314900" cy="31278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84"/>
          <p:cNvSpPr/>
          <p:nvPr/>
        </p:nvSpPr>
        <p:spPr>
          <a:xfrm>
            <a:off x="6289779" y="986990"/>
            <a:ext cx="1314900" cy="3127800"/>
          </a:xfrm>
          <a:prstGeom prst="rect">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84"/>
          <p:cNvSpPr/>
          <p:nvPr/>
        </p:nvSpPr>
        <p:spPr>
          <a:xfrm>
            <a:off x="7604725" y="986990"/>
            <a:ext cx="1314900" cy="31278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84"/>
          <p:cNvSpPr/>
          <p:nvPr/>
        </p:nvSpPr>
        <p:spPr>
          <a:xfrm>
            <a:off x="3659875" y="623018"/>
            <a:ext cx="1314900" cy="3573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a:t>
            </a:r>
            <a:endParaRPr b="1">
              <a:solidFill>
                <a:schemeClr val="lt1"/>
              </a:solidFill>
              <a:latin typeface="Roboto"/>
              <a:ea typeface="Roboto"/>
              <a:cs typeface="Roboto"/>
              <a:sym typeface="Roboto"/>
            </a:endParaRPr>
          </a:p>
        </p:txBody>
      </p:sp>
      <p:sp>
        <p:nvSpPr>
          <p:cNvPr id="1363" name="Google Shape;1363;p84"/>
          <p:cNvSpPr/>
          <p:nvPr/>
        </p:nvSpPr>
        <p:spPr>
          <a:xfrm>
            <a:off x="4974825" y="623018"/>
            <a:ext cx="1314900" cy="3573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II</a:t>
            </a:r>
            <a:endParaRPr/>
          </a:p>
        </p:txBody>
      </p:sp>
      <p:sp>
        <p:nvSpPr>
          <p:cNvPr id="1364" name="Google Shape;1364;p84"/>
          <p:cNvSpPr/>
          <p:nvPr/>
        </p:nvSpPr>
        <p:spPr>
          <a:xfrm>
            <a:off x="6289775" y="623018"/>
            <a:ext cx="1314900" cy="3573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III</a:t>
            </a:r>
            <a:endParaRPr/>
          </a:p>
        </p:txBody>
      </p:sp>
      <p:sp>
        <p:nvSpPr>
          <p:cNvPr id="1365" name="Google Shape;1365;p84"/>
          <p:cNvSpPr/>
          <p:nvPr/>
        </p:nvSpPr>
        <p:spPr>
          <a:xfrm>
            <a:off x="7604725" y="623018"/>
            <a:ext cx="1314900" cy="3573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Phase IV</a:t>
            </a:r>
            <a:endParaRPr/>
          </a:p>
        </p:txBody>
      </p:sp>
      <p:sp>
        <p:nvSpPr>
          <p:cNvPr id="1366" name="Google Shape;1366;p84"/>
          <p:cNvSpPr txBox="1"/>
          <p:nvPr/>
        </p:nvSpPr>
        <p:spPr>
          <a:xfrm>
            <a:off x="167150" y="600675"/>
            <a:ext cx="123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Disease </a:t>
            </a:r>
            <a:endParaRPr b="1" sz="1700">
              <a:solidFill>
                <a:srgbClr val="0B5394"/>
              </a:solidFill>
              <a:latin typeface="Roboto"/>
              <a:ea typeface="Roboto"/>
              <a:cs typeface="Roboto"/>
              <a:sym typeface="Roboto"/>
            </a:endParaRPr>
          </a:p>
        </p:txBody>
      </p:sp>
      <p:sp>
        <p:nvSpPr>
          <p:cNvPr id="1367" name="Google Shape;1367;p84"/>
          <p:cNvSpPr/>
          <p:nvPr/>
        </p:nvSpPr>
        <p:spPr>
          <a:xfrm>
            <a:off x="1472700" y="623018"/>
            <a:ext cx="2187300" cy="357300"/>
          </a:xfrm>
          <a:prstGeom prst="rect">
            <a:avLst/>
          </a:prstGeom>
          <a:solidFill>
            <a:srgbClr val="C8D2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Drug</a:t>
            </a:r>
            <a:endParaRPr b="1">
              <a:solidFill>
                <a:schemeClr val="lt1"/>
              </a:solidFill>
              <a:latin typeface="Roboto"/>
              <a:ea typeface="Roboto"/>
              <a:cs typeface="Roboto"/>
              <a:sym typeface="Roboto"/>
            </a:endParaRPr>
          </a:p>
        </p:txBody>
      </p:sp>
      <p:sp>
        <p:nvSpPr>
          <p:cNvPr id="1368" name="Google Shape;1368;p84"/>
          <p:cNvSpPr txBox="1"/>
          <p:nvPr/>
        </p:nvSpPr>
        <p:spPr>
          <a:xfrm>
            <a:off x="-55284" y="969572"/>
            <a:ext cx="159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Squamous Cell Carcinoma</a:t>
            </a:r>
            <a:endParaRPr b="1" sz="1200">
              <a:solidFill>
                <a:srgbClr val="0B5394"/>
              </a:solidFill>
              <a:latin typeface="Roboto"/>
              <a:ea typeface="Roboto"/>
              <a:cs typeface="Roboto"/>
              <a:sym typeface="Roboto"/>
            </a:endParaRPr>
          </a:p>
        </p:txBody>
      </p:sp>
      <p:sp>
        <p:nvSpPr>
          <p:cNvPr id="1369" name="Google Shape;1369;p84"/>
          <p:cNvSpPr/>
          <p:nvPr/>
        </p:nvSpPr>
        <p:spPr>
          <a:xfrm>
            <a:off x="1553725" y="1123850"/>
            <a:ext cx="4066500" cy="2112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BPM 31510</a:t>
            </a:r>
            <a:endParaRPr b="1">
              <a:solidFill>
                <a:srgbClr val="0B5394"/>
              </a:solidFill>
              <a:latin typeface="Roboto"/>
              <a:ea typeface="Roboto"/>
              <a:cs typeface="Roboto"/>
              <a:sym typeface="Roboto"/>
            </a:endParaRPr>
          </a:p>
        </p:txBody>
      </p:sp>
      <p:sp>
        <p:nvSpPr>
          <p:cNvPr id="1370" name="Google Shape;1370;p84"/>
          <p:cNvSpPr/>
          <p:nvPr/>
        </p:nvSpPr>
        <p:spPr>
          <a:xfrm>
            <a:off x="5354337" y="1006459"/>
            <a:ext cx="450000" cy="450000"/>
          </a:xfrm>
          <a:prstGeom prst="ellipse">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sp>
        <p:nvSpPr>
          <p:cNvPr id="1371" name="Google Shape;1371;p84"/>
          <p:cNvSpPr txBox="1"/>
          <p:nvPr/>
        </p:nvSpPr>
        <p:spPr>
          <a:xfrm>
            <a:off x="-44118" y="2207703"/>
            <a:ext cx="1591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Solid Tumor</a:t>
            </a:r>
            <a:endParaRPr b="1" sz="1200">
              <a:solidFill>
                <a:srgbClr val="0B5394"/>
              </a:solidFill>
              <a:latin typeface="Roboto"/>
              <a:ea typeface="Roboto"/>
              <a:cs typeface="Roboto"/>
              <a:sym typeface="Roboto"/>
            </a:endParaRPr>
          </a:p>
        </p:txBody>
      </p:sp>
      <p:sp>
        <p:nvSpPr>
          <p:cNvPr id="1372" name="Google Shape;1372;p84"/>
          <p:cNvSpPr/>
          <p:nvPr/>
        </p:nvSpPr>
        <p:spPr>
          <a:xfrm>
            <a:off x="1553725" y="2274620"/>
            <a:ext cx="4040100" cy="2112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ADG116</a:t>
            </a:r>
            <a:endParaRPr b="1">
              <a:solidFill>
                <a:srgbClr val="0B5394"/>
              </a:solidFill>
              <a:latin typeface="Roboto"/>
              <a:ea typeface="Roboto"/>
              <a:cs typeface="Roboto"/>
              <a:sym typeface="Roboto"/>
            </a:endParaRPr>
          </a:p>
        </p:txBody>
      </p:sp>
      <p:sp>
        <p:nvSpPr>
          <p:cNvPr id="1373" name="Google Shape;1373;p84"/>
          <p:cNvSpPr/>
          <p:nvPr/>
        </p:nvSpPr>
        <p:spPr>
          <a:xfrm>
            <a:off x="5354325" y="2171478"/>
            <a:ext cx="450000" cy="450000"/>
          </a:xfrm>
          <a:prstGeom prst="ellipse">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74" name="Google Shape;1374;p84"/>
          <p:cNvPicPr preferRelativeResize="0"/>
          <p:nvPr/>
        </p:nvPicPr>
        <p:blipFill>
          <a:blip r:embed="rId3">
            <a:alphaModFix/>
          </a:blip>
          <a:stretch>
            <a:fillRect/>
          </a:stretch>
        </p:blipFill>
        <p:spPr>
          <a:xfrm>
            <a:off x="2481834" y="2295932"/>
            <a:ext cx="269418" cy="162000"/>
          </a:xfrm>
          <a:prstGeom prst="rect">
            <a:avLst/>
          </a:prstGeom>
          <a:noFill/>
          <a:ln>
            <a:noFill/>
          </a:ln>
        </p:spPr>
      </p:pic>
      <p:sp>
        <p:nvSpPr>
          <p:cNvPr id="1375" name="Google Shape;1375;p84"/>
          <p:cNvSpPr txBox="1"/>
          <p:nvPr/>
        </p:nvSpPr>
        <p:spPr>
          <a:xfrm>
            <a:off x="-14782" y="3631497"/>
            <a:ext cx="1591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Parkinson, ALS</a:t>
            </a:r>
            <a:endParaRPr b="1" sz="1200">
              <a:solidFill>
                <a:srgbClr val="0B5394"/>
              </a:solidFill>
              <a:latin typeface="Roboto"/>
              <a:ea typeface="Roboto"/>
              <a:cs typeface="Roboto"/>
              <a:sym typeface="Roboto"/>
            </a:endParaRPr>
          </a:p>
        </p:txBody>
      </p:sp>
      <p:sp>
        <p:nvSpPr>
          <p:cNvPr id="1376" name="Google Shape;1376;p84"/>
          <p:cNvSpPr/>
          <p:nvPr/>
        </p:nvSpPr>
        <p:spPr>
          <a:xfrm>
            <a:off x="1553725" y="3699900"/>
            <a:ext cx="3149700" cy="2112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FB-101</a:t>
            </a:r>
            <a:endParaRPr b="1">
              <a:solidFill>
                <a:srgbClr val="0B5394"/>
              </a:solidFill>
              <a:latin typeface="Roboto"/>
              <a:ea typeface="Roboto"/>
              <a:cs typeface="Roboto"/>
              <a:sym typeface="Roboto"/>
            </a:endParaRPr>
          </a:p>
        </p:txBody>
      </p:sp>
      <p:sp>
        <p:nvSpPr>
          <p:cNvPr id="1377" name="Google Shape;1377;p84"/>
          <p:cNvSpPr/>
          <p:nvPr/>
        </p:nvSpPr>
        <p:spPr>
          <a:xfrm>
            <a:off x="4321112" y="3568168"/>
            <a:ext cx="450000" cy="450000"/>
          </a:xfrm>
          <a:prstGeom prst="ellipse">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78" name="Google Shape;1378;p84"/>
          <p:cNvPicPr preferRelativeResize="0"/>
          <p:nvPr/>
        </p:nvPicPr>
        <p:blipFill>
          <a:blip r:embed="rId4">
            <a:alphaModFix/>
          </a:blip>
          <a:stretch>
            <a:fillRect/>
          </a:stretch>
        </p:blipFill>
        <p:spPr>
          <a:xfrm>
            <a:off x="2493426" y="3727008"/>
            <a:ext cx="269418" cy="160717"/>
          </a:xfrm>
          <a:prstGeom prst="rect">
            <a:avLst/>
          </a:prstGeom>
          <a:noFill/>
          <a:ln>
            <a:noFill/>
          </a:ln>
        </p:spPr>
      </p:pic>
      <p:pic>
        <p:nvPicPr>
          <p:cNvPr descr="퍼스트바이오테라퓨틱스 &gt; BRIC" id="1379" name="Google Shape;1379;p84"/>
          <p:cNvPicPr preferRelativeResize="0"/>
          <p:nvPr/>
        </p:nvPicPr>
        <p:blipFill>
          <a:blip r:embed="rId5">
            <a:alphaModFix/>
          </a:blip>
          <a:stretch>
            <a:fillRect/>
          </a:stretch>
        </p:blipFill>
        <p:spPr>
          <a:xfrm>
            <a:off x="4353575" y="3776601"/>
            <a:ext cx="392825" cy="57806"/>
          </a:xfrm>
          <a:prstGeom prst="rect">
            <a:avLst/>
          </a:prstGeom>
          <a:noFill/>
          <a:ln>
            <a:noFill/>
          </a:ln>
        </p:spPr>
      </p:pic>
      <p:sp>
        <p:nvSpPr>
          <p:cNvPr id="1380" name="Google Shape;1380;p84"/>
          <p:cNvSpPr txBox="1"/>
          <p:nvPr/>
        </p:nvSpPr>
        <p:spPr>
          <a:xfrm>
            <a:off x="-18241" y="3231889"/>
            <a:ext cx="1591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200">
                <a:solidFill>
                  <a:srgbClr val="0B5394"/>
                </a:solidFill>
                <a:latin typeface="Roboto"/>
                <a:ea typeface="Roboto"/>
                <a:cs typeface="Roboto"/>
                <a:sym typeface="Roboto"/>
              </a:rPr>
              <a:t>Depression</a:t>
            </a:r>
            <a:endParaRPr b="1" sz="1200">
              <a:solidFill>
                <a:srgbClr val="0B5394"/>
              </a:solidFill>
              <a:latin typeface="Roboto"/>
              <a:ea typeface="Roboto"/>
              <a:cs typeface="Roboto"/>
              <a:sym typeface="Roboto"/>
            </a:endParaRPr>
          </a:p>
        </p:txBody>
      </p:sp>
      <p:sp>
        <p:nvSpPr>
          <p:cNvPr id="1381" name="Google Shape;1381;p84"/>
          <p:cNvSpPr/>
          <p:nvPr/>
        </p:nvSpPr>
        <p:spPr>
          <a:xfrm>
            <a:off x="1553725" y="3313998"/>
            <a:ext cx="4040100" cy="2112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XF-02</a:t>
            </a:r>
            <a:endParaRPr b="1">
              <a:solidFill>
                <a:srgbClr val="0B5394"/>
              </a:solidFill>
              <a:latin typeface="Roboto"/>
              <a:ea typeface="Roboto"/>
              <a:cs typeface="Roboto"/>
              <a:sym typeface="Roboto"/>
            </a:endParaRPr>
          </a:p>
        </p:txBody>
      </p:sp>
      <p:sp>
        <p:nvSpPr>
          <p:cNvPr id="1382" name="Google Shape;1382;p84"/>
          <p:cNvSpPr/>
          <p:nvPr/>
        </p:nvSpPr>
        <p:spPr>
          <a:xfrm>
            <a:off x="5354325" y="3221973"/>
            <a:ext cx="450000" cy="450000"/>
          </a:xfrm>
          <a:prstGeom prst="ellipse">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83" name="Google Shape;1383;p84"/>
          <p:cNvPicPr preferRelativeResize="0"/>
          <p:nvPr/>
        </p:nvPicPr>
        <p:blipFill>
          <a:blip r:embed="rId3">
            <a:alphaModFix/>
          </a:blip>
          <a:stretch>
            <a:fillRect/>
          </a:stretch>
        </p:blipFill>
        <p:spPr>
          <a:xfrm>
            <a:off x="2481825" y="3337664"/>
            <a:ext cx="269418" cy="161020"/>
          </a:xfrm>
          <a:prstGeom prst="rect">
            <a:avLst/>
          </a:prstGeom>
          <a:noFill/>
          <a:ln>
            <a:noFill/>
          </a:ln>
        </p:spPr>
      </p:pic>
      <p:sp>
        <p:nvSpPr>
          <p:cNvPr id="1384" name="Google Shape;1384;p84"/>
          <p:cNvSpPr/>
          <p:nvPr/>
        </p:nvSpPr>
        <p:spPr>
          <a:xfrm>
            <a:off x="1472700" y="623018"/>
            <a:ext cx="2187300" cy="3573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Drug</a:t>
            </a:r>
            <a:endParaRPr b="1">
              <a:solidFill>
                <a:schemeClr val="lt1"/>
              </a:solidFill>
              <a:latin typeface="Roboto"/>
              <a:ea typeface="Roboto"/>
              <a:cs typeface="Roboto"/>
              <a:sym typeface="Roboto"/>
            </a:endParaRPr>
          </a:p>
        </p:txBody>
      </p:sp>
      <p:sp>
        <p:nvSpPr>
          <p:cNvPr id="1385" name="Google Shape;1385;p84"/>
          <p:cNvSpPr/>
          <p:nvPr/>
        </p:nvSpPr>
        <p:spPr>
          <a:xfrm>
            <a:off x="224400" y="4241875"/>
            <a:ext cx="8695200" cy="656700"/>
          </a:xfrm>
          <a:prstGeom prst="rect">
            <a:avLst/>
          </a:prstGeom>
          <a:solidFill>
            <a:srgbClr val="EEEEEE"/>
          </a:solid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GB" sz="1200">
                <a:latin typeface="Roboto"/>
                <a:ea typeface="Roboto"/>
                <a:cs typeface="Roboto"/>
                <a:sym typeface="Roboto"/>
              </a:rPr>
              <a:t>Displayed above is a comprehensive update on the ongoing clinical trials pertaining to drug candidates created by end-to-end drug development companies that are powered by AI technology. </a:t>
            </a:r>
            <a:endParaRPr sz="1200">
              <a:latin typeface="Roboto"/>
              <a:ea typeface="Roboto"/>
              <a:cs typeface="Roboto"/>
              <a:sym typeface="Roboto"/>
            </a:endParaRPr>
          </a:p>
        </p:txBody>
      </p:sp>
      <p:sp>
        <p:nvSpPr>
          <p:cNvPr id="1386" name="Google Shape;1386;p84"/>
          <p:cNvSpPr/>
          <p:nvPr/>
        </p:nvSpPr>
        <p:spPr>
          <a:xfrm flipH="1" rot="-5400000">
            <a:off x="-82200" y="4549950"/>
            <a:ext cx="6537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7" name="Google Shape;1387;p84"/>
          <p:cNvPicPr preferRelativeResize="0"/>
          <p:nvPr/>
        </p:nvPicPr>
        <p:blipFill>
          <a:blip r:embed="rId6">
            <a:alphaModFix/>
          </a:blip>
          <a:stretch>
            <a:fillRect/>
          </a:stretch>
        </p:blipFill>
        <p:spPr>
          <a:xfrm>
            <a:off x="5403646" y="2365074"/>
            <a:ext cx="351357" cy="67125"/>
          </a:xfrm>
          <a:prstGeom prst="rect">
            <a:avLst/>
          </a:prstGeom>
          <a:noFill/>
          <a:ln>
            <a:noFill/>
          </a:ln>
        </p:spPr>
      </p:pic>
      <p:pic>
        <p:nvPicPr>
          <p:cNvPr id="1388" name="Google Shape;1388;p84"/>
          <p:cNvPicPr preferRelativeResize="0"/>
          <p:nvPr/>
        </p:nvPicPr>
        <p:blipFill rotWithShape="1">
          <a:blip r:embed="rId7">
            <a:alphaModFix/>
          </a:blip>
          <a:srcRect b="12953" l="17321" r="17314" t="10850"/>
          <a:stretch/>
        </p:blipFill>
        <p:spPr>
          <a:xfrm>
            <a:off x="5403650" y="3345773"/>
            <a:ext cx="351350" cy="182852"/>
          </a:xfrm>
          <a:prstGeom prst="rect">
            <a:avLst/>
          </a:prstGeom>
          <a:noFill/>
          <a:ln>
            <a:noFill/>
          </a:ln>
        </p:spPr>
      </p:pic>
      <p:sp>
        <p:nvSpPr>
          <p:cNvPr id="1389" name="Google Shape;1389;p84"/>
          <p:cNvSpPr txBox="1"/>
          <p:nvPr/>
        </p:nvSpPr>
        <p:spPr>
          <a:xfrm>
            <a:off x="30374" y="1626422"/>
            <a:ext cx="1511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highlight>
                  <a:srgbClr val="FFFFFF"/>
                </a:highlight>
                <a:latin typeface="Roboto"/>
                <a:ea typeface="Roboto"/>
                <a:cs typeface="Roboto"/>
                <a:sym typeface="Roboto"/>
              </a:rPr>
              <a:t>Ulcerative Colitis</a:t>
            </a:r>
            <a:endParaRPr b="1" u="sng">
              <a:solidFill>
                <a:srgbClr val="0B5394"/>
              </a:solidFill>
              <a:latin typeface="Roboto"/>
              <a:ea typeface="Roboto"/>
              <a:cs typeface="Roboto"/>
              <a:sym typeface="Roboto"/>
            </a:endParaRPr>
          </a:p>
        </p:txBody>
      </p:sp>
      <p:sp>
        <p:nvSpPr>
          <p:cNvPr id="1390" name="Google Shape;1390;p84"/>
          <p:cNvSpPr/>
          <p:nvPr/>
        </p:nvSpPr>
        <p:spPr>
          <a:xfrm>
            <a:off x="1553725" y="1707646"/>
            <a:ext cx="2787600" cy="2112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rgbClr val="0B5394"/>
                </a:solidFill>
                <a:latin typeface="Roboto"/>
                <a:ea typeface="Roboto"/>
                <a:cs typeface="Roboto"/>
                <a:sym typeface="Roboto"/>
              </a:rPr>
              <a:t>BEN-8744</a:t>
            </a:r>
            <a:endParaRPr b="1">
              <a:solidFill>
                <a:srgbClr val="0B5394"/>
              </a:solidFill>
              <a:latin typeface="Roboto"/>
              <a:ea typeface="Roboto"/>
              <a:cs typeface="Roboto"/>
              <a:sym typeface="Roboto"/>
            </a:endParaRPr>
          </a:p>
        </p:txBody>
      </p:sp>
      <p:sp>
        <p:nvSpPr>
          <p:cNvPr id="1391" name="Google Shape;1391;p84"/>
          <p:cNvSpPr/>
          <p:nvPr/>
        </p:nvSpPr>
        <p:spPr>
          <a:xfrm>
            <a:off x="4321100" y="1583296"/>
            <a:ext cx="450000" cy="450000"/>
          </a:xfrm>
          <a:prstGeom prst="ellipse">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pic>
        <p:nvPicPr>
          <p:cNvPr id="1392" name="Google Shape;1392;p84"/>
          <p:cNvPicPr preferRelativeResize="0"/>
          <p:nvPr/>
        </p:nvPicPr>
        <p:blipFill>
          <a:blip r:embed="rId8">
            <a:alphaModFix/>
          </a:blip>
          <a:stretch>
            <a:fillRect/>
          </a:stretch>
        </p:blipFill>
        <p:spPr>
          <a:xfrm>
            <a:off x="2493425" y="1743376"/>
            <a:ext cx="269426" cy="134712"/>
          </a:xfrm>
          <a:prstGeom prst="rect">
            <a:avLst/>
          </a:prstGeom>
          <a:noFill/>
          <a:ln>
            <a:noFill/>
          </a:ln>
        </p:spPr>
      </p:pic>
      <p:pic>
        <p:nvPicPr>
          <p:cNvPr id="1393" name="Google Shape;1393;p84"/>
          <p:cNvPicPr preferRelativeResize="0"/>
          <p:nvPr/>
        </p:nvPicPr>
        <p:blipFill>
          <a:blip r:embed="rId9">
            <a:alphaModFix/>
          </a:blip>
          <a:stretch>
            <a:fillRect/>
          </a:stretch>
        </p:blipFill>
        <p:spPr>
          <a:xfrm>
            <a:off x="4361948" y="1779157"/>
            <a:ext cx="367799" cy="58272"/>
          </a:xfrm>
          <a:prstGeom prst="rect">
            <a:avLst/>
          </a:prstGeom>
          <a:noFill/>
          <a:ln>
            <a:noFill/>
          </a:ln>
        </p:spPr>
      </p:pic>
      <p:pic>
        <p:nvPicPr>
          <p:cNvPr id="1394" name="Google Shape;1394;p84"/>
          <p:cNvPicPr preferRelativeResize="0"/>
          <p:nvPr/>
        </p:nvPicPr>
        <p:blipFill>
          <a:blip r:embed="rId10">
            <a:alphaModFix/>
          </a:blip>
          <a:stretch>
            <a:fillRect/>
          </a:stretch>
        </p:blipFill>
        <p:spPr>
          <a:xfrm>
            <a:off x="5382912" y="1155274"/>
            <a:ext cx="392825" cy="132299"/>
          </a:xfrm>
          <a:prstGeom prst="rect">
            <a:avLst/>
          </a:prstGeom>
          <a:noFill/>
          <a:ln>
            <a:noFill/>
          </a:ln>
        </p:spPr>
      </p:pic>
      <p:pic>
        <p:nvPicPr>
          <p:cNvPr id="1395" name="Google Shape;1395;p84"/>
          <p:cNvPicPr preferRelativeResize="0"/>
          <p:nvPr/>
        </p:nvPicPr>
        <p:blipFill>
          <a:blip r:embed="rId11">
            <a:alphaModFix/>
          </a:blip>
          <a:stretch>
            <a:fillRect/>
          </a:stretch>
        </p:blipFill>
        <p:spPr>
          <a:xfrm>
            <a:off x="2666853" y="1159595"/>
            <a:ext cx="249411" cy="133200"/>
          </a:xfrm>
          <a:prstGeom prst="rect">
            <a:avLst/>
          </a:prstGeom>
          <a:noFill/>
          <a:ln>
            <a:noFill/>
          </a:ln>
        </p:spPr>
      </p:pic>
      <p:sp>
        <p:nvSpPr>
          <p:cNvPr id="1396" name="Google Shape;1396;p84"/>
          <p:cNvSpPr/>
          <p:nvPr/>
        </p:nvSpPr>
        <p:spPr>
          <a:xfrm>
            <a:off x="1547375" y="2798629"/>
            <a:ext cx="3038700" cy="235500"/>
          </a:xfrm>
          <a:prstGeom prst="rect">
            <a:avLst/>
          </a:prstGeom>
          <a:solidFill>
            <a:srgbClr val="EFEFEF">
              <a:alpha val="65290"/>
            </a:srgbClr>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0B5394"/>
                </a:solidFill>
                <a:latin typeface="Roboto"/>
                <a:ea typeface="Roboto"/>
                <a:cs typeface="Roboto"/>
                <a:sym typeface="Roboto"/>
              </a:rPr>
              <a:t>FZ002</a:t>
            </a:r>
            <a:endParaRPr b="1" sz="1800">
              <a:solidFill>
                <a:srgbClr val="0B5394"/>
              </a:solidFill>
              <a:latin typeface="Roboto"/>
              <a:ea typeface="Roboto"/>
              <a:cs typeface="Roboto"/>
              <a:sym typeface="Roboto"/>
            </a:endParaRPr>
          </a:p>
        </p:txBody>
      </p:sp>
      <p:sp>
        <p:nvSpPr>
          <p:cNvPr id="1397" name="Google Shape;1397;p84"/>
          <p:cNvSpPr/>
          <p:nvPr/>
        </p:nvSpPr>
        <p:spPr>
          <a:xfrm>
            <a:off x="4303499" y="2659105"/>
            <a:ext cx="504000" cy="504000"/>
          </a:xfrm>
          <a:prstGeom prst="ellipse">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p>
        </p:txBody>
      </p:sp>
      <p:sp>
        <p:nvSpPr>
          <p:cNvPr id="1398" name="Google Shape;1398;p84"/>
          <p:cNvSpPr txBox="1"/>
          <p:nvPr/>
        </p:nvSpPr>
        <p:spPr>
          <a:xfrm>
            <a:off x="5178" y="2733041"/>
            <a:ext cx="1511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highlight>
                  <a:srgbClr val="FFFFFF"/>
                </a:highlight>
                <a:latin typeface="Roboto"/>
                <a:ea typeface="Roboto"/>
                <a:cs typeface="Roboto"/>
                <a:sym typeface="Roboto"/>
              </a:rPr>
              <a:t>Chronic Pain</a:t>
            </a:r>
            <a:endParaRPr b="1" u="sng">
              <a:solidFill>
                <a:srgbClr val="0B5394"/>
              </a:solidFill>
              <a:latin typeface="Roboto"/>
              <a:ea typeface="Roboto"/>
              <a:cs typeface="Roboto"/>
              <a:sym typeface="Roboto"/>
            </a:endParaRPr>
          </a:p>
        </p:txBody>
      </p:sp>
      <p:pic>
        <p:nvPicPr>
          <p:cNvPr id="1399" name="Google Shape;1399;p84"/>
          <p:cNvPicPr preferRelativeResize="0"/>
          <p:nvPr/>
        </p:nvPicPr>
        <p:blipFill>
          <a:blip r:embed="rId12">
            <a:alphaModFix/>
          </a:blip>
          <a:stretch>
            <a:fillRect/>
          </a:stretch>
        </p:blipFill>
        <p:spPr>
          <a:xfrm>
            <a:off x="4369564" y="2834249"/>
            <a:ext cx="367800" cy="146624"/>
          </a:xfrm>
          <a:prstGeom prst="rect">
            <a:avLst/>
          </a:prstGeom>
          <a:noFill/>
          <a:ln>
            <a:noFill/>
          </a:ln>
        </p:spPr>
      </p:pic>
      <p:pic>
        <p:nvPicPr>
          <p:cNvPr id="1400" name="Google Shape;1400;p84"/>
          <p:cNvPicPr preferRelativeResize="0"/>
          <p:nvPr/>
        </p:nvPicPr>
        <p:blipFill>
          <a:blip r:embed="rId3">
            <a:alphaModFix/>
          </a:blip>
          <a:stretch>
            <a:fillRect/>
          </a:stretch>
        </p:blipFill>
        <p:spPr>
          <a:xfrm>
            <a:off x="2482750" y="2840377"/>
            <a:ext cx="269418" cy="161020"/>
          </a:xfrm>
          <a:prstGeom prst="rect">
            <a:avLst/>
          </a:prstGeom>
          <a:noFill/>
          <a:ln>
            <a:noFill/>
          </a:ln>
        </p:spPr>
      </p:pic>
      <p:sp>
        <p:nvSpPr>
          <p:cNvPr id="1401" name="Google Shape;1401;p84"/>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05" name="Shape 1405"/>
        <p:cNvGrpSpPr/>
        <p:nvPr/>
      </p:nvGrpSpPr>
      <p:grpSpPr>
        <a:xfrm>
          <a:off x="0" y="0"/>
          <a:ext cx="0" cy="0"/>
          <a:chOff x="0" y="0"/>
          <a:chExt cx="0" cy="0"/>
        </a:xfrm>
      </p:grpSpPr>
      <p:sp>
        <p:nvSpPr>
          <p:cNvPr id="1406" name="Google Shape;1406;p85"/>
          <p:cNvSpPr txBox="1"/>
          <p:nvPr>
            <p:ph type="title"/>
          </p:nvPr>
        </p:nvSpPr>
        <p:spPr>
          <a:xfrm>
            <a:off x="311700" y="0"/>
            <a:ext cx="86079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100 AI in Drug Development Companies by Therapeutic Focus</a:t>
            </a:r>
            <a:endParaRPr sz="1620">
              <a:solidFill>
                <a:srgbClr val="0B5394"/>
              </a:solidFill>
              <a:latin typeface="Roboto"/>
              <a:ea typeface="Roboto"/>
              <a:cs typeface="Roboto"/>
              <a:sym typeface="Roboto"/>
            </a:endParaRPr>
          </a:p>
        </p:txBody>
      </p:sp>
      <p:sp>
        <p:nvSpPr>
          <p:cNvPr id="1407" name="Google Shape;1407;p85"/>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408" name="Google Shape;1408;p85"/>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409" name="Google Shape;1409;p85"/>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410" name="Google Shape;1410;p85"/>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411" name="Google Shape;1411;p85"/>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1412" name="Google Shape;1412;p85" title="Chart"/>
          <p:cNvPicPr preferRelativeResize="0"/>
          <p:nvPr/>
        </p:nvPicPr>
        <p:blipFill>
          <a:blip r:embed="rId4">
            <a:alphaModFix/>
          </a:blip>
          <a:stretch>
            <a:fillRect/>
          </a:stretch>
        </p:blipFill>
        <p:spPr>
          <a:xfrm>
            <a:off x="1013738" y="504425"/>
            <a:ext cx="7260134" cy="3626325"/>
          </a:xfrm>
          <a:prstGeom prst="rect">
            <a:avLst/>
          </a:prstGeom>
          <a:noFill/>
          <a:ln>
            <a:noFill/>
          </a:ln>
        </p:spPr>
      </p:pic>
      <p:sp>
        <p:nvSpPr>
          <p:cNvPr id="1413" name="Google Shape;1413;p85"/>
          <p:cNvSpPr/>
          <p:nvPr/>
        </p:nvSpPr>
        <p:spPr>
          <a:xfrm flipH="1" rot="-5400000">
            <a:off x="-97050" y="4528025"/>
            <a:ext cx="632700" cy="303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85"/>
          <p:cNvSpPr/>
          <p:nvPr/>
        </p:nvSpPr>
        <p:spPr>
          <a:xfrm>
            <a:off x="244650" y="4225325"/>
            <a:ext cx="8695200" cy="63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latin typeface="Roboto"/>
                <a:ea typeface="Roboto"/>
                <a:cs typeface="Roboto"/>
                <a:sym typeface="Roboto"/>
              </a:rPr>
              <a:t>The chart presents distribution of </a:t>
            </a:r>
            <a:r>
              <a:rPr b="1" lang="en-GB" sz="1200">
                <a:solidFill>
                  <a:srgbClr val="0B5394"/>
                </a:solidFill>
                <a:latin typeface="Roboto"/>
                <a:ea typeface="Roboto"/>
                <a:cs typeface="Roboto"/>
                <a:sym typeface="Roboto"/>
              </a:rPr>
              <a:t>100 AI in drug development companies</a:t>
            </a:r>
            <a:r>
              <a:rPr lang="en-GB" sz="1200">
                <a:solidFill>
                  <a:schemeClr val="dk1"/>
                </a:solidFill>
                <a:latin typeface="Roboto"/>
                <a:ea typeface="Roboto"/>
                <a:cs typeface="Roboto"/>
                <a:sym typeface="Roboto"/>
              </a:rPr>
              <a:t> by their </a:t>
            </a:r>
            <a:r>
              <a:rPr b="1" lang="en-GB" sz="1200">
                <a:solidFill>
                  <a:srgbClr val="0B5394"/>
                </a:solidFill>
                <a:latin typeface="Roboto"/>
                <a:ea typeface="Roboto"/>
                <a:cs typeface="Roboto"/>
                <a:sym typeface="Roboto"/>
              </a:rPr>
              <a:t>therapeutic focus</a:t>
            </a:r>
            <a:r>
              <a:rPr lang="en-GB" sz="1200">
                <a:solidFill>
                  <a:schemeClr val="dk1"/>
                </a:solidFill>
                <a:latin typeface="Roboto"/>
                <a:ea typeface="Roboto"/>
                <a:cs typeface="Roboto"/>
                <a:sym typeface="Roboto"/>
              </a:rPr>
              <a:t>. </a:t>
            </a:r>
            <a:r>
              <a:rPr b="1" lang="en-GB" sz="1200">
                <a:solidFill>
                  <a:srgbClr val="0B5394"/>
                </a:solidFill>
                <a:latin typeface="Roboto"/>
                <a:ea typeface="Roboto"/>
                <a:cs typeface="Roboto"/>
                <a:sym typeface="Roboto"/>
              </a:rPr>
              <a:t>Oncology</a:t>
            </a:r>
            <a:r>
              <a:rPr lang="en-GB" sz="1200">
                <a:solidFill>
                  <a:schemeClr val="dk1"/>
                </a:solidFill>
                <a:latin typeface="Roboto"/>
                <a:ea typeface="Roboto"/>
                <a:cs typeface="Roboto"/>
                <a:sym typeface="Roboto"/>
              </a:rPr>
              <a:t>, </a:t>
            </a:r>
            <a:r>
              <a:rPr b="1" lang="en-GB" sz="1200">
                <a:solidFill>
                  <a:srgbClr val="0B5394"/>
                </a:solidFill>
                <a:latin typeface="Roboto"/>
                <a:ea typeface="Roboto"/>
                <a:cs typeface="Roboto"/>
                <a:sym typeface="Roboto"/>
              </a:rPr>
              <a:t>Neurology</a:t>
            </a:r>
            <a:r>
              <a:rPr lang="en-GB" sz="1200">
                <a:solidFill>
                  <a:schemeClr val="dk1"/>
                </a:solidFill>
                <a:latin typeface="Roboto"/>
                <a:ea typeface="Roboto"/>
                <a:cs typeface="Roboto"/>
                <a:sym typeface="Roboto"/>
              </a:rPr>
              <a:t> and </a:t>
            </a:r>
            <a:r>
              <a:rPr b="1" lang="en-GB" sz="1200">
                <a:solidFill>
                  <a:srgbClr val="0B5394"/>
                </a:solidFill>
                <a:latin typeface="Roboto"/>
                <a:ea typeface="Roboto"/>
                <a:cs typeface="Roboto"/>
                <a:sym typeface="Roboto"/>
              </a:rPr>
              <a:t>Immunology </a:t>
            </a:r>
            <a:r>
              <a:rPr lang="en-GB" sz="1200">
                <a:solidFill>
                  <a:schemeClr val="dk1"/>
                </a:solidFill>
                <a:latin typeface="Roboto"/>
                <a:ea typeface="Roboto"/>
                <a:cs typeface="Roboto"/>
                <a:sym typeface="Roboto"/>
              </a:rPr>
              <a:t>are the the most popular areas for AI-based drug development amon end-to-end companies. You  also can see examples of the companies that develop drugs in these areas.</a:t>
            </a:r>
            <a:endParaRPr sz="1200">
              <a:solidFill>
                <a:schemeClr val="dk1"/>
              </a:solidFill>
            </a:endParaRPr>
          </a:p>
        </p:txBody>
      </p:sp>
      <p:pic>
        <p:nvPicPr>
          <p:cNvPr id="1415" name="Google Shape;1415;p85"/>
          <p:cNvPicPr preferRelativeResize="0"/>
          <p:nvPr/>
        </p:nvPicPr>
        <p:blipFill rotWithShape="1">
          <a:blip r:embed="rId5">
            <a:alphaModFix/>
          </a:blip>
          <a:srcRect b="22020" l="0" r="0" t="25895"/>
          <a:stretch/>
        </p:blipFill>
        <p:spPr>
          <a:xfrm>
            <a:off x="6435450" y="1251100"/>
            <a:ext cx="917165" cy="238500"/>
          </a:xfrm>
          <a:prstGeom prst="rect">
            <a:avLst/>
          </a:prstGeom>
          <a:noFill/>
          <a:ln>
            <a:noFill/>
          </a:ln>
        </p:spPr>
      </p:pic>
      <p:pic>
        <p:nvPicPr>
          <p:cNvPr id="1416" name="Google Shape;1416;p85"/>
          <p:cNvPicPr preferRelativeResize="0"/>
          <p:nvPr/>
        </p:nvPicPr>
        <p:blipFill>
          <a:blip r:embed="rId6">
            <a:alphaModFix/>
          </a:blip>
          <a:stretch>
            <a:fillRect/>
          </a:stretch>
        </p:blipFill>
        <p:spPr>
          <a:xfrm>
            <a:off x="6900802" y="950564"/>
            <a:ext cx="917175" cy="271869"/>
          </a:xfrm>
          <a:prstGeom prst="rect">
            <a:avLst/>
          </a:prstGeom>
          <a:noFill/>
          <a:ln>
            <a:noFill/>
          </a:ln>
        </p:spPr>
      </p:pic>
      <p:pic>
        <p:nvPicPr>
          <p:cNvPr id="1417" name="Google Shape;1417;p85"/>
          <p:cNvPicPr preferRelativeResize="0"/>
          <p:nvPr/>
        </p:nvPicPr>
        <p:blipFill>
          <a:blip r:embed="rId7">
            <a:alphaModFix/>
          </a:blip>
          <a:stretch>
            <a:fillRect/>
          </a:stretch>
        </p:blipFill>
        <p:spPr>
          <a:xfrm>
            <a:off x="6247688" y="1600674"/>
            <a:ext cx="804599" cy="127498"/>
          </a:xfrm>
          <a:prstGeom prst="rect">
            <a:avLst/>
          </a:prstGeom>
          <a:noFill/>
          <a:ln>
            <a:noFill/>
          </a:ln>
        </p:spPr>
      </p:pic>
      <p:pic>
        <p:nvPicPr>
          <p:cNvPr id="1418" name="Google Shape;1418;p85"/>
          <p:cNvPicPr preferRelativeResize="0"/>
          <p:nvPr/>
        </p:nvPicPr>
        <p:blipFill>
          <a:blip r:embed="rId8">
            <a:alphaModFix/>
          </a:blip>
          <a:stretch>
            <a:fillRect/>
          </a:stretch>
        </p:blipFill>
        <p:spPr>
          <a:xfrm>
            <a:off x="8251350" y="1222413"/>
            <a:ext cx="804600" cy="172178"/>
          </a:xfrm>
          <a:prstGeom prst="rect">
            <a:avLst/>
          </a:prstGeom>
          <a:noFill/>
          <a:ln>
            <a:noFill/>
          </a:ln>
        </p:spPr>
      </p:pic>
      <p:pic>
        <p:nvPicPr>
          <p:cNvPr id="1419" name="Google Shape;1419;p85"/>
          <p:cNvPicPr preferRelativeResize="0"/>
          <p:nvPr/>
        </p:nvPicPr>
        <p:blipFill>
          <a:blip r:embed="rId9">
            <a:alphaModFix/>
          </a:blip>
          <a:stretch>
            <a:fillRect/>
          </a:stretch>
        </p:blipFill>
        <p:spPr>
          <a:xfrm>
            <a:off x="6680375" y="3151247"/>
            <a:ext cx="917176" cy="270503"/>
          </a:xfrm>
          <a:prstGeom prst="rect">
            <a:avLst/>
          </a:prstGeom>
          <a:noFill/>
          <a:ln>
            <a:noFill/>
          </a:ln>
        </p:spPr>
      </p:pic>
      <p:pic>
        <p:nvPicPr>
          <p:cNvPr id="1420" name="Google Shape;1420;p85"/>
          <p:cNvPicPr preferRelativeResize="0"/>
          <p:nvPr/>
        </p:nvPicPr>
        <p:blipFill>
          <a:blip r:embed="rId10">
            <a:alphaModFix/>
          </a:blip>
          <a:stretch>
            <a:fillRect/>
          </a:stretch>
        </p:blipFill>
        <p:spPr>
          <a:xfrm>
            <a:off x="7475451" y="1760325"/>
            <a:ext cx="1306175" cy="259204"/>
          </a:xfrm>
          <a:prstGeom prst="rect">
            <a:avLst/>
          </a:prstGeom>
          <a:noFill/>
          <a:ln>
            <a:noFill/>
          </a:ln>
        </p:spPr>
      </p:pic>
      <p:pic>
        <p:nvPicPr>
          <p:cNvPr id="1421" name="Google Shape;1421;p85"/>
          <p:cNvPicPr preferRelativeResize="0"/>
          <p:nvPr/>
        </p:nvPicPr>
        <p:blipFill rotWithShape="1">
          <a:blip r:embed="rId11">
            <a:alphaModFix/>
          </a:blip>
          <a:srcRect b="25020" l="0" r="0" t="23854"/>
          <a:stretch/>
        </p:blipFill>
        <p:spPr>
          <a:xfrm>
            <a:off x="283175" y="3574689"/>
            <a:ext cx="830025" cy="238849"/>
          </a:xfrm>
          <a:prstGeom prst="rect">
            <a:avLst/>
          </a:prstGeom>
          <a:noFill/>
          <a:ln>
            <a:noFill/>
          </a:ln>
        </p:spPr>
      </p:pic>
      <p:pic>
        <p:nvPicPr>
          <p:cNvPr id="1422" name="Google Shape;1422;p85"/>
          <p:cNvPicPr preferRelativeResize="0"/>
          <p:nvPr/>
        </p:nvPicPr>
        <p:blipFill>
          <a:blip r:embed="rId12">
            <a:alphaModFix/>
          </a:blip>
          <a:stretch>
            <a:fillRect/>
          </a:stretch>
        </p:blipFill>
        <p:spPr>
          <a:xfrm>
            <a:off x="625870" y="2105612"/>
            <a:ext cx="477880" cy="271850"/>
          </a:xfrm>
          <a:prstGeom prst="rect">
            <a:avLst/>
          </a:prstGeom>
          <a:noFill/>
          <a:ln>
            <a:noFill/>
          </a:ln>
        </p:spPr>
      </p:pic>
      <p:pic>
        <p:nvPicPr>
          <p:cNvPr id="1423" name="Google Shape;1423;p85"/>
          <p:cNvPicPr preferRelativeResize="0"/>
          <p:nvPr/>
        </p:nvPicPr>
        <p:blipFill>
          <a:blip r:embed="rId13">
            <a:alphaModFix/>
          </a:blip>
          <a:stretch>
            <a:fillRect/>
          </a:stretch>
        </p:blipFill>
        <p:spPr>
          <a:xfrm>
            <a:off x="5684650" y="3715063"/>
            <a:ext cx="867024" cy="309875"/>
          </a:xfrm>
          <a:prstGeom prst="rect">
            <a:avLst/>
          </a:prstGeom>
          <a:noFill/>
          <a:ln>
            <a:noFill/>
          </a:ln>
        </p:spPr>
      </p:pic>
      <p:pic>
        <p:nvPicPr>
          <p:cNvPr id="1424" name="Google Shape;1424;p85"/>
          <p:cNvPicPr preferRelativeResize="0"/>
          <p:nvPr/>
        </p:nvPicPr>
        <p:blipFill>
          <a:blip r:embed="rId14">
            <a:alphaModFix/>
          </a:blip>
          <a:stretch>
            <a:fillRect/>
          </a:stretch>
        </p:blipFill>
        <p:spPr>
          <a:xfrm>
            <a:off x="8273291" y="1415416"/>
            <a:ext cx="760700" cy="380350"/>
          </a:xfrm>
          <a:prstGeom prst="rect">
            <a:avLst/>
          </a:prstGeom>
          <a:noFill/>
          <a:ln>
            <a:noFill/>
          </a:ln>
        </p:spPr>
      </p:pic>
      <p:pic>
        <p:nvPicPr>
          <p:cNvPr id="1425" name="Google Shape;1425;p85"/>
          <p:cNvPicPr preferRelativeResize="0"/>
          <p:nvPr/>
        </p:nvPicPr>
        <p:blipFill>
          <a:blip r:embed="rId14">
            <a:alphaModFix/>
          </a:blip>
          <a:stretch>
            <a:fillRect/>
          </a:stretch>
        </p:blipFill>
        <p:spPr>
          <a:xfrm>
            <a:off x="8273300" y="3441438"/>
            <a:ext cx="760700" cy="380350"/>
          </a:xfrm>
          <a:prstGeom prst="rect">
            <a:avLst/>
          </a:prstGeom>
          <a:noFill/>
          <a:ln>
            <a:noFill/>
          </a:ln>
        </p:spPr>
      </p:pic>
      <p:pic>
        <p:nvPicPr>
          <p:cNvPr id="1426" name="Google Shape;1426;p85"/>
          <p:cNvPicPr preferRelativeResize="0"/>
          <p:nvPr/>
        </p:nvPicPr>
        <p:blipFill>
          <a:blip r:embed="rId14">
            <a:alphaModFix/>
          </a:blip>
          <a:stretch>
            <a:fillRect/>
          </a:stretch>
        </p:blipFill>
        <p:spPr>
          <a:xfrm>
            <a:off x="484348" y="1010973"/>
            <a:ext cx="690325" cy="345176"/>
          </a:xfrm>
          <a:prstGeom prst="rect">
            <a:avLst/>
          </a:prstGeom>
          <a:noFill/>
          <a:ln>
            <a:noFill/>
          </a:ln>
        </p:spPr>
      </p:pic>
      <p:pic>
        <p:nvPicPr>
          <p:cNvPr id="1427" name="Google Shape;1427;p85"/>
          <p:cNvPicPr preferRelativeResize="0"/>
          <p:nvPr/>
        </p:nvPicPr>
        <p:blipFill>
          <a:blip r:embed="rId15">
            <a:alphaModFix/>
          </a:blip>
          <a:stretch>
            <a:fillRect/>
          </a:stretch>
        </p:blipFill>
        <p:spPr>
          <a:xfrm>
            <a:off x="6168313" y="996988"/>
            <a:ext cx="619750" cy="225439"/>
          </a:xfrm>
          <a:prstGeom prst="rect">
            <a:avLst/>
          </a:prstGeom>
          <a:noFill/>
          <a:ln>
            <a:noFill/>
          </a:ln>
        </p:spPr>
      </p:pic>
      <p:pic>
        <p:nvPicPr>
          <p:cNvPr id="1428" name="Google Shape;1428;p85"/>
          <p:cNvPicPr preferRelativeResize="0"/>
          <p:nvPr/>
        </p:nvPicPr>
        <p:blipFill rotWithShape="1">
          <a:blip r:embed="rId16">
            <a:alphaModFix/>
          </a:blip>
          <a:srcRect b="32755" l="19038" r="18064" t="31548"/>
          <a:stretch/>
        </p:blipFill>
        <p:spPr>
          <a:xfrm>
            <a:off x="6491750" y="1775775"/>
            <a:ext cx="804575" cy="228332"/>
          </a:xfrm>
          <a:prstGeom prst="rect">
            <a:avLst/>
          </a:prstGeom>
          <a:noFill/>
          <a:ln>
            <a:noFill/>
          </a:ln>
        </p:spPr>
      </p:pic>
      <p:pic>
        <p:nvPicPr>
          <p:cNvPr id="1429" name="Google Shape;1429;p85"/>
          <p:cNvPicPr preferRelativeResize="0"/>
          <p:nvPr/>
        </p:nvPicPr>
        <p:blipFill rotWithShape="1">
          <a:blip r:embed="rId16">
            <a:alphaModFix/>
          </a:blip>
          <a:srcRect b="32755" l="19038" r="18064" t="31548"/>
          <a:stretch/>
        </p:blipFill>
        <p:spPr>
          <a:xfrm>
            <a:off x="422885" y="3188550"/>
            <a:ext cx="690314" cy="195900"/>
          </a:xfrm>
          <a:prstGeom prst="rect">
            <a:avLst/>
          </a:prstGeom>
          <a:noFill/>
          <a:ln>
            <a:noFill/>
          </a:ln>
        </p:spPr>
      </p:pic>
      <p:pic>
        <p:nvPicPr>
          <p:cNvPr id="1430" name="Google Shape;1430;p85"/>
          <p:cNvPicPr preferRelativeResize="0"/>
          <p:nvPr/>
        </p:nvPicPr>
        <p:blipFill>
          <a:blip r:embed="rId17">
            <a:alphaModFix/>
          </a:blip>
          <a:stretch>
            <a:fillRect/>
          </a:stretch>
        </p:blipFill>
        <p:spPr>
          <a:xfrm>
            <a:off x="136050" y="2498049"/>
            <a:ext cx="981000" cy="281302"/>
          </a:xfrm>
          <a:prstGeom prst="rect">
            <a:avLst/>
          </a:prstGeom>
          <a:noFill/>
          <a:ln>
            <a:noFill/>
          </a:ln>
        </p:spPr>
      </p:pic>
      <p:pic>
        <p:nvPicPr>
          <p:cNvPr id="1431" name="Google Shape;1431;p85"/>
          <p:cNvPicPr preferRelativeResize="0"/>
          <p:nvPr/>
        </p:nvPicPr>
        <p:blipFill rotWithShape="1">
          <a:blip r:embed="rId18">
            <a:alphaModFix/>
          </a:blip>
          <a:srcRect b="0" l="0" r="30939" t="0"/>
          <a:stretch/>
        </p:blipFill>
        <p:spPr>
          <a:xfrm>
            <a:off x="7726238" y="772303"/>
            <a:ext cx="1306177" cy="453900"/>
          </a:xfrm>
          <a:prstGeom prst="rect">
            <a:avLst/>
          </a:prstGeom>
          <a:noFill/>
          <a:ln>
            <a:noFill/>
          </a:ln>
        </p:spPr>
      </p:pic>
      <p:pic>
        <p:nvPicPr>
          <p:cNvPr id="1432" name="Google Shape;1432;p85"/>
          <p:cNvPicPr preferRelativeResize="0"/>
          <p:nvPr/>
        </p:nvPicPr>
        <p:blipFill rotWithShape="1">
          <a:blip r:embed="rId19">
            <a:alphaModFix/>
          </a:blip>
          <a:srcRect b="20683" l="6875" r="8342" t="22274"/>
          <a:stretch/>
        </p:blipFill>
        <p:spPr>
          <a:xfrm>
            <a:off x="6900800" y="547964"/>
            <a:ext cx="917174" cy="308543"/>
          </a:xfrm>
          <a:prstGeom prst="rect">
            <a:avLst/>
          </a:prstGeom>
          <a:noFill/>
          <a:ln>
            <a:noFill/>
          </a:ln>
        </p:spPr>
      </p:pic>
      <p:pic>
        <p:nvPicPr>
          <p:cNvPr id="1433" name="Google Shape;1433;p85"/>
          <p:cNvPicPr preferRelativeResize="0"/>
          <p:nvPr/>
        </p:nvPicPr>
        <p:blipFill>
          <a:blip r:embed="rId20">
            <a:alphaModFix/>
          </a:blip>
          <a:stretch>
            <a:fillRect/>
          </a:stretch>
        </p:blipFill>
        <p:spPr>
          <a:xfrm>
            <a:off x="317828" y="3811962"/>
            <a:ext cx="760700" cy="174216"/>
          </a:xfrm>
          <a:prstGeom prst="rect">
            <a:avLst/>
          </a:prstGeom>
          <a:noFill/>
          <a:ln>
            <a:noFill/>
          </a:ln>
        </p:spPr>
      </p:pic>
      <p:pic>
        <p:nvPicPr>
          <p:cNvPr id="1434" name="Google Shape;1434;p85"/>
          <p:cNvPicPr preferRelativeResize="0"/>
          <p:nvPr/>
        </p:nvPicPr>
        <p:blipFill>
          <a:blip r:embed="rId21">
            <a:alphaModFix/>
          </a:blip>
          <a:stretch>
            <a:fillRect/>
          </a:stretch>
        </p:blipFill>
        <p:spPr>
          <a:xfrm>
            <a:off x="572800" y="1790325"/>
            <a:ext cx="584025" cy="194675"/>
          </a:xfrm>
          <a:prstGeom prst="rect">
            <a:avLst/>
          </a:prstGeom>
          <a:noFill/>
          <a:ln>
            <a:noFill/>
          </a:ln>
        </p:spPr>
      </p:pic>
      <p:pic>
        <p:nvPicPr>
          <p:cNvPr id="1435" name="Google Shape;1435;p85"/>
          <p:cNvPicPr preferRelativeResize="0"/>
          <p:nvPr/>
        </p:nvPicPr>
        <p:blipFill rotWithShape="1">
          <a:blip r:embed="rId22">
            <a:alphaModFix/>
          </a:blip>
          <a:srcRect b="0" l="0" r="75218" t="0"/>
          <a:stretch/>
        </p:blipFill>
        <p:spPr>
          <a:xfrm>
            <a:off x="244650" y="2086575"/>
            <a:ext cx="258400" cy="309890"/>
          </a:xfrm>
          <a:prstGeom prst="rect">
            <a:avLst/>
          </a:prstGeom>
          <a:noFill/>
          <a:ln>
            <a:noFill/>
          </a:ln>
        </p:spPr>
      </p:pic>
      <p:pic>
        <p:nvPicPr>
          <p:cNvPr id="1436" name="Google Shape;1436;p85"/>
          <p:cNvPicPr preferRelativeResize="0"/>
          <p:nvPr/>
        </p:nvPicPr>
        <p:blipFill rotWithShape="1">
          <a:blip r:embed="rId22">
            <a:alphaModFix/>
          </a:blip>
          <a:srcRect b="0" l="0" r="75218" t="0"/>
          <a:stretch/>
        </p:blipFill>
        <p:spPr>
          <a:xfrm>
            <a:off x="6158975" y="3145013"/>
            <a:ext cx="317139" cy="380349"/>
          </a:xfrm>
          <a:prstGeom prst="rect">
            <a:avLst/>
          </a:prstGeom>
          <a:noFill/>
          <a:ln>
            <a:noFill/>
          </a:ln>
        </p:spPr>
      </p:pic>
      <p:pic>
        <p:nvPicPr>
          <p:cNvPr id="1437" name="Google Shape;1437;p85"/>
          <p:cNvPicPr preferRelativeResize="0"/>
          <p:nvPr/>
        </p:nvPicPr>
        <p:blipFill rotWithShape="1">
          <a:blip r:embed="rId22">
            <a:alphaModFix/>
          </a:blip>
          <a:srcRect b="0" l="0" r="75218" t="0"/>
          <a:stretch/>
        </p:blipFill>
        <p:spPr>
          <a:xfrm>
            <a:off x="95200" y="3131562"/>
            <a:ext cx="258404" cy="309875"/>
          </a:xfrm>
          <a:prstGeom prst="rect">
            <a:avLst/>
          </a:prstGeom>
          <a:noFill/>
          <a:ln>
            <a:noFill/>
          </a:ln>
        </p:spPr>
      </p:pic>
      <p:pic>
        <p:nvPicPr>
          <p:cNvPr id="1438" name="Google Shape;1438;p85"/>
          <p:cNvPicPr preferRelativeResize="0"/>
          <p:nvPr/>
        </p:nvPicPr>
        <p:blipFill>
          <a:blip r:embed="rId23">
            <a:alphaModFix/>
          </a:blip>
          <a:stretch>
            <a:fillRect/>
          </a:stretch>
        </p:blipFill>
        <p:spPr>
          <a:xfrm>
            <a:off x="387677" y="1389537"/>
            <a:ext cx="760701" cy="280192"/>
          </a:xfrm>
          <a:prstGeom prst="rect">
            <a:avLst/>
          </a:prstGeom>
          <a:noFill/>
          <a:ln>
            <a:noFill/>
          </a:ln>
        </p:spPr>
      </p:pic>
      <p:pic>
        <p:nvPicPr>
          <p:cNvPr id="1439" name="Google Shape;1439;p85"/>
          <p:cNvPicPr preferRelativeResize="0"/>
          <p:nvPr/>
        </p:nvPicPr>
        <p:blipFill>
          <a:blip r:embed="rId23">
            <a:alphaModFix/>
          </a:blip>
          <a:stretch>
            <a:fillRect/>
          </a:stretch>
        </p:blipFill>
        <p:spPr>
          <a:xfrm>
            <a:off x="6736675" y="3818014"/>
            <a:ext cx="804576" cy="296329"/>
          </a:xfrm>
          <a:prstGeom prst="rect">
            <a:avLst/>
          </a:prstGeom>
          <a:noFill/>
          <a:ln>
            <a:noFill/>
          </a:ln>
        </p:spPr>
      </p:pic>
      <p:pic>
        <p:nvPicPr>
          <p:cNvPr id="1440" name="Google Shape;1440;p85"/>
          <p:cNvPicPr preferRelativeResize="0"/>
          <p:nvPr/>
        </p:nvPicPr>
        <p:blipFill>
          <a:blip r:embed="rId24">
            <a:alphaModFix/>
          </a:blip>
          <a:stretch>
            <a:fillRect/>
          </a:stretch>
        </p:blipFill>
        <p:spPr>
          <a:xfrm>
            <a:off x="484349" y="499425"/>
            <a:ext cx="690324" cy="637079"/>
          </a:xfrm>
          <a:prstGeom prst="rect">
            <a:avLst/>
          </a:prstGeom>
          <a:noFill/>
          <a:ln>
            <a:noFill/>
          </a:ln>
        </p:spPr>
      </p:pic>
      <p:pic>
        <p:nvPicPr>
          <p:cNvPr id="1441" name="Google Shape;1441;p85"/>
          <p:cNvPicPr preferRelativeResize="0"/>
          <p:nvPr/>
        </p:nvPicPr>
        <p:blipFill>
          <a:blip r:embed="rId7">
            <a:alphaModFix/>
          </a:blip>
          <a:stretch>
            <a:fillRect/>
          </a:stretch>
        </p:blipFill>
        <p:spPr>
          <a:xfrm>
            <a:off x="7726250" y="3872486"/>
            <a:ext cx="804599" cy="127498"/>
          </a:xfrm>
          <a:prstGeom prst="rect">
            <a:avLst/>
          </a:prstGeom>
          <a:noFill/>
          <a:ln>
            <a:noFill/>
          </a:ln>
        </p:spPr>
      </p:pic>
      <p:pic>
        <p:nvPicPr>
          <p:cNvPr id="1442" name="Google Shape;1442;p85"/>
          <p:cNvPicPr preferRelativeResize="0"/>
          <p:nvPr/>
        </p:nvPicPr>
        <p:blipFill>
          <a:blip r:embed="rId10">
            <a:alphaModFix/>
          </a:blip>
          <a:stretch>
            <a:fillRect/>
          </a:stretch>
        </p:blipFill>
        <p:spPr>
          <a:xfrm>
            <a:off x="7726251" y="3131538"/>
            <a:ext cx="1306175" cy="259204"/>
          </a:xfrm>
          <a:prstGeom prst="rect">
            <a:avLst/>
          </a:prstGeom>
          <a:noFill/>
          <a:ln>
            <a:noFill/>
          </a:ln>
        </p:spPr>
      </p:pic>
      <p:pic>
        <p:nvPicPr>
          <p:cNvPr id="1443" name="Google Shape;1443;p85"/>
          <p:cNvPicPr preferRelativeResize="0"/>
          <p:nvPr/>
        </p:nvPicPr>
        <p:blipFill>
          <a:blip r:embed="rId9">
            <a:alphaModFix/>
          </a:blip>
          <a:stretch>
            <a:fillRect/>
          </a:stretch>
        </p:blipFill>
        <p:spPr>
          <a:xfrm>
            <a:off x="8002425" y="547972"/>
            <a:ext cx="917176" cy="270503"/>
          </a:xfrm>
          <a:prstGeom prst="rect">
            <a:avLst/>
          </a:prstGeom>
          <a:noFill/>
          <a:ln>
            <a:noFill/>
          </a:ln>
        </p:spPr>
      </p:pic>
      <p:pic>
        <p:nvPicPr>
          <p:cNvPr id="1444" name="Google Shape;1444;p85"/>
          <p:cNvPicPr preferRelativeResize="0"/>
          <p:nvPr/>
        </p:nvPicPr>
        <p:blipFill>
          <a:blip r:embed="rId21">
            <a:alphaModFix/>
          </a:blip>
          <a:stretch>
            <a:fillRect/>
          </a:stretch>
        </p:blipFill>
        <p:spPr>
          <a:xfrm>
            <a:off x="6957225" y="3627113"/>
            <a:ext cx="584025" cy="194675"/>
          </a:xfrm>
          <a:prstGeom prst="rect">
            <a:avLst/>
          </a:prstGeom>
          <a:noFill/>
          <a:ln>
            <a:noFill/>
          </a:ln>
        </p:spPr>
      </p:pic>
      <p:sp>
        <p:nvSpPr>
          <p:cNvPr id="1445" name="Google Shape;1445;p85"/>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86"/>
          <p:cNvSpPr/>
          <p:nvPr/>
        </p:nvSpPr>
        <p:spPr>
          <a:xfrm>
            <a:off x="224400" y="1304900"/>
            <a:ext cx="8695200" cy="3411600"/>
          </a:xfrm>
          <a:prstGeom prst="rect">
            <a:avLst/>
          </a:prstGeom>
          <a:solidFill>
            <a:srgbClr val="FFFFFF"/>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86"/>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Deals and </a:t>
            </a:r>
            <a:r>
              <a:rPr lang="en-GB" sz="1620">
                <a:solidFill>
                  <a:srgbClr val="0B5394"/>
                </a:solidFill>
                <a:latin typeface="Roboto"/>
                <a:ea typeface="Roboto"/>
                <a:cs typeface="Roboto"/>
                <a:sym typeface="Roboto"/>
              </a:rPr>
              <a:t>Collaborations</a:t>
            </a:r>
            <a:r>
              <a:rPr lang="en-GB" sz="1620">
                <a:solidFill>
                  <a:srgbClr val="0B5394"/>
                </a:solidFill>
                <a:latin typeface="Roboto"/>
                <a:ea typeface="Roboto"/>
                <a:cs typeface="Roboto"/>
                <a:sym typeface="Roboto"/>
              </a:rPr>
              <a:t> in AI in Pharma</a:t>
            </a:r>
            <a:endParaRPr sz="1620">
              <a:solidFill>
                <a:srgbClr val="0B5394"/>
              </a:solidFill>
              <a:latin typeface="Roboto"/>
              <a:ea typeface="Roboto"/>
              <a:cs typeface="Roboto"/>
              <a:sym typeface="Roboto"/>
            </a:endParaRPr>
          </a:p>
        </p:txBody>
      </p:sp>
      <p:graphicFrame>
        <p:nvGraphicFramePr>
          <p:cNvPr id="1452" name="Google Shape;1452;p86"/>
          <p:cNvGraphicFramePr/>
          <p:nvPr/>
        </p:nvGraphicFramePr>
        <p:xfrm>
          <a:off x="236788" y="1342450"/>
          <a:ext cx="3000000" cy="3000000"/>
        </p:xfrm>
        <a:graphic>
          <a:graphicData uri="http://schemas.openxmlformats.org/drawingml/2006/table">
            <a:tbl>
              <a:tblPr>
                <a:noFill/>
                <a:tableStyleId>{E9E07A43-6A57-4F5F-9E6B-C43A75D59D51}</a:tableStyleId>
              </a:tblPr>
              <a:tblGrid>
                <a:gridCol w="1221950"/>
                <a:gridCol w="968800"/>
                <a:gridCol w="6477925"/>
              </a:tblGrid>
              <a:tr h="567900">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just">
                        <a:spcBef>
                          <a:spcPts val="0"/>
                        </a:spcBef>
                        <a:spcAft>
                          <a:spcPts val="1000"/>
                        </a:spcAft>
                        <a:buClr>
                          <a:schemeClr val="dk1"/>
                        </a:buClr>
                        <a:buSzPts val="1100"/>
                        <a:buFont typeface="Arial"/>
                        <a:buNone/>
                      </a:pPr>
                      <a:r>
                        <a:rPr b="1" lang="en-GB" sz="1100">
                          <a:solidFill>
                            <a:srgbClr val="0B5394"/>
                          </a:solidFill>
                          <a:latin typeface="Roboto"/>
                          <a:ea typeface="Roboto"/>
                          <a:cs typeface="Roboto"/>
                          <a:sym typeface="Roboto"/>
                        </a:rPr>
                        <a:t>Transcarent </a:t>
                      </a:r>
                      <a:r>
                        <a:rPr lang="en-GB" sz="1100">
                          <a:solidFill>
                            <a:schemeClr val="dk1"/>
                          </a:solidFill>
                          <a:latin typeface="Roboto"/>
                          <a:ea typeface="Roboto"/>
                          <a:cs typeface="Roboto"/>
                          <a:sym typeface="Roboto"/>
                        </a:rPr>
                        <a:t>to acquire part of AI-powered primary care startup </a:t>
                      </a:r>
                      <a:r>
                        <a:rPr b="1" lang="en-GB" sz="1100">
                          <a:solidFill>
                            <a:srgbClr val="0B5394"/>
                          </a:solidFill>
                          <a:latin typeface="Roboto"/>
                          <a:ea typeface="Roboto"/>
                          <a:cs typeface="Roboto"/>
                          <a:sym typeface="Roboto"/>
                        </a:rPr>
                        <a:t>98point6</a:t>
                      </a:r>
                      <a:r>
                        <a:rPr lang="en-GB" sz="1100">
                          <a:solidFill>
                            <a:schemeClr val="dk1"/>
                          </a:solidFill>
                          <a:latin typeface="Roboto"/>
                          <a:ea typeface="Roboto"/>
                          <a:cs typeface="Roboto"/>
                          <a:sym typeface="Roboto"/>
                        </a:rPr>
                        <a:t>.Forbes pegged the health tech deal value at $100 million.</a:t>
                      </a:r>
                      <a:endParaRPr/>
                    </a:p>
                  </a:txBody>
                  <a:tcPr marT="36000" marB="360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9525">
                      <a:solidFill>
                        <a:srgbClr val="0B5394">
                          <a:alpha val="0"/>
                        </a:srgbClr>
                      </a:solidFill>
                      <a:prstDash val="solid"/>
                      <a:round/>
                      <a:headEnd len="sm" w="sm" type="none"/>
                      <a:tailEnd len="sm" w="sm" type="none"/>
                    </a:lnB>
                  </a:tcPr>
                </a:tc>
              </a:tr>
              <a:tr h="567900">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0B5394">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just">
                        <a:spcBef>
                          <a:spcPts val="0"/>
                        </a:spcBef>
                        <a:spcAft>
                          <a:spcPts val="1000"/>
                        </a:spcAft>
                        <a:buClr>
                          <a:schemeClr val="dk1"/>
                        </a:buClr>
                        <a:buSzPts val="1100"/>
                        <a:buFont typeface="Arial"/>
                        <a:buNone/>
                      </a:pPr>
                      <a:r>
                        <a:rPr b="1" lang="en-GB" sz="1100">
                          <a:solidFill>
                            <a:srgbClr val="0B5394"/>
                          </a:solidFill>
                          <a:latin typeface="Roboto"/>
                          <a:ea typeface="Roboto"/>
                          <a:cs typeface="Roboto"/>
                          <a:sym typeface="Roboto"/>
                        </a:rPr>
                        <a:t>PVP Ventures Limited</a:t>
                      </a:r>
                      <a:r>
                        <a:rPr lang="en-GB" sz="1100">
                          <a:solidFill>
                            <a:schemeClr val="dk1"/>
                          </a:solidFill>
                          <a:latin typeface="Roboto"/>
                          <a:ea typeface="Roboto"/>
                          <a:cs typeface="Roboto"/>
                          <a:sym typeface="Roboto"/>
                        </a:rPr>
                        <a:t> agreed to acquire </a:t>
                      </a:r>
                      <a:r>
                        <a:rPr b="1" lang="en-GB" sz="1100">
                          <a:solidFill>
                            <a:srgbClr val="0B5394"/>
                          </a:solidFill>
                          <a:latin typeface="Roboto"/>
                          <a:ea typeface="Roboto"/>
                          <a:cs typeface="Roboto"/>
                          <a:sym typeface="Roboto"/>
                        </a:rPr>
                        <a:t>Humain Healthtech Pvt Ltd</a:t>
                      </a:r>
                      <a:r>
                        <a:rPr lang="en-GB" sz="1100">
                          <a:solidFill>
                            <a:schemeClr val="dk1"/>
                          </a:solidFill>
                          <a:latin typeface="Roboto"/>
                          <a:ea typeface="Roboto"/>
                          <a:cs typeface="Roboto"/>
                          <a:sym typeface="Roboto"/>
                        </a:rPr>
                        <a:t>. from PV Potluri Ventures Private Limited for INR 230 million on August 24, 2023.</a:t>
                      </a:r>
                      <a:endParaRPr/>
                    </a:p>
                  </a:txBody>
                  <a:tcPr marT="36000" marB="36000" marR="91425" marL="91425" anchor="ctr">
                    <a:lnL cap="flat" cmpd="sng" w="9525">
                      <a:solidFill>
                        <a:srgbClr val="0B5394">
                          <a:alpha val="0"/>
                        </a:srgbClr>
                      </a:solidFill>
                      <a:prstDash val="solid"/>
                      <a:round/>
                      <a:headEnd len="sm" w="sm" type="none"/>
                      <a:tailEnd len="sm" w="sm" type="none"/>
                    </a:lnL>
                    <a:lnR cap="flat" cmpd="sng" w="9525">
                      <a:solidFill>
                        <a:srgbClr val="0B5394">
                          <a:alpha val="0"/>
                        </a:srgbClr>
                      </a:solidFill>
                      <a:prstDash val="solid"/>
                      <a:round/>
                      <a:headEnd len="sm" w="sm" type="none"/>
                      <a:tailEnd len="sm" w="sm" type="none"/>
                    </a:lnR>
                    <a:lnT cap="flat" cmpd="sng" w="9525">
                      <a:solidFill>
                        <a:srgbClr val="0B5394">
                          <a:alpha val="0"/>
                        </a:srgbClr>
                      </a:solidFill>
                      <a:prstDash val="solid"/>
                      <a:round/>
                      <a:headEnd len="sm" w="sm" type="none"/>
                      <a:tailEnd len="sm" w="sm" type="none"/>
                    </a:lnT>
                    <a:lnB cap="flat" cmpd="sng" w="9525">
                      <a:solidFill>
                        <a:srgbClr val="0B5394">
                          <a:alpha val="0"/>
                        </a:srgbClr>
                      </a:solidFill>
                      <a:prstDash val="solid"/>
                      <a:round/>
                      <a:headEnd len="sm" w="sm" type="none"/>
                      <a:tailEnd len="sm" w="sm" type="none"/>
                    </a:lnB>
                  </a:tcPr>
                </a:tc>
              </a:tr>
              <a:tr h="554175">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spcBef>
                          <a:spcPts val="0"/>
                        </a:spcBef>
                        <a:spcAft>
                          <a:spcPts val="0"/>
                        </a:spcAft>
                        <a:buNone/>
                      </a:pPr>
                      <a:r>
                        <a:rPr b="1" lang="en-GB" sz="1100">
                          <a:solidFill>
                            <a:srgbClr val="0B5394"/>
                          </a:solidFill>
                          <a:latin typeface="Roboto"/>
                          <a:ea typeface="Roboto"/>
                          <a:cs typeface="Roboto"/>
                          <a:sym typeface="Roboto"/>
                        </a:rPr>
                        <a:t>Pfizer</a:t>
                      </a:r>
                      <a:r>
                        <a:rPr lang="en-GB" sz="1100">
                          <a:solidFill>
                            <a:schemeClr val="dk1"/>
                          </a:solidFill>
                          <a:latin typeface="Roboto"/>
                          <a:ea typeface="Roboto"/>
                          <a:cs typeface="Roboto"/>
                          <a:sym typeface="Roboto"/>
                        </a:rPr>
                        <a:t> to acquire </a:t>
                      </a:r>
                      <a:r>
                        <a:rPr b="1" lang="en-GB" sz="1100">
                          <a:solidFill>
                            <a:srgbClr val="0B5394"/>
                          </a:solidFill>
                          <a:latin typeface="Roboto"/>
                          <a:ea typeface="Roboto"/>
                          <a:cs typeface="Roboto"/>
                          <a:sym typeface="Roboto"/>
                        </a:rPr>
                        <a:t>Seagen </a:t>
                      </a:r>
                      <a:r>
                        <a:rPr lang="en-GB" sz="1100">
                          <a:solidFill>
                            <a:schemeClr val="dk1"/>
                          </a:solidFill>
                          <a:latin typeface="Roboto"/>
                          <a:ea typeface="Roboto"/>
                          <a:cs typeface="Roboto"/>
                          <a:sym typeface="Roboto"/>
                        </a:rPr>
                        <a:t>for $229 per Seagen share in cash, for a total enterprise value of approximately $43 billion</a:t>
                      </a:r>
                      <a:endParaRPr b="1" sz="1100">
                        <a:solidFill>
                          <a:srgbClr val="0B5394"/>
                        </a:solidFill>
                        <a:latin typeface="Roboto"/>
                        <a:ea typeface="Roboto"/>
                        <a:cs typeface="Roboto"/>
                        <a:sym typeface="Roboto"/>
                      </a:endParaRPr>
                    </a:p>
                  </a:txBody>
                  <a:tcPr marT="36000" marB="360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B5394">
                          <a:alpha val="0"/>
                        </a:srgbClr>
                      </a:solidFill>
                      <a:prstDash val="solid"/>
                      <a:round/>
                      <a:headEnd len="sm" w="sm" type="none"/>
                      <a:tailEnd len="sm" w="sm" type="none"/>
                    </a:lnT>
                    <a:lnB cap="flat" cmpd="sng" w="9525">
                      <a:solidFill>
                        <a:srgbClr val="CFE2F3"/>
                      </a:solidFill>
                      <a:prstDash val="solid"/>
                      <a:round/>
                      <a:headEnd len="sm" w="sm" type="none"/>
                      <a:tailEnd len="sm" w="sm" type="none"/>
                    </a:lnB>
                  </a:tcPr>
                </a:tc>
              </a:tr>
              <a:tr h="554175">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100">
                          <a:solidFill>
                            <a:srgbClr val="0B5394"/>
                          </a:solidFill>
                          <a:highlight>
                            <a:srgbClr val="FFFFFF"/>
                          </a:highlight>
                          <a:latin typeface="Roboto"/>
                          <a:ea typeface="Roboto"/>
                          <a:cs typeface="Roboto"/>
                          <a:sym typeface="Roboto"/>
                        </a:rPr>
                        <a:t>BioMed X</a:t>
                      </a:r>
                      <a:r>
                        <a:rPr lang="en-GB" sz="1100">
                          <a:solidFill>
                            <a:srgbClr val="444444"/>
                          </a:solidFill>
                          <a:highlight>
                            <a:srgbClr val="FFFFFF"/>
                          </a:highlight>
                          <a:latin typeface="Roboto"/>
                          <a:ea typeface="Roboto"/>
                          <a:cs typeface="Roboto"/>
                          <a:sym typeface="Roboto"/>
                        </a:rPr>
                        <a:t> and </a:t>
                      </a:r>
                      <a:r>
                        <a:rPr b="1" lang="en-GB" sz="1100">
                          <a:solidFill>
                            <a:srgbClr val="0B5394"/>
                          </a:solidFill>
                          <a:highlight>
                            <a:srgbClr val="FFFFFF"/>
                          </a:highlight>
                          <a:latin typeface="Roboto"/>
                          <a:ea typeface="Roboto"/>
                          <a:cs typeface="Roboto"/>
                          <a:sym typeface="Roboto"/>
                        </a:rPr>
                        <a:t>Sanofi</a:t>
                      </a:r>
                      <a:r>
                        <a:rPr lang="en-GB" sz="1100">
                          <a:solidFill>
                            <a:srgbClr val="444444"/>
                          </a:solidFill>
                          <a:highlight>
                            <a:srgbClr val="FFFFFF"/>
                          </a:highlight>
                          <a:latin typeface="Roboto"/>
                          <a:ea typeface="Roboto"/>
                          <a:cs typeface="Roboto"/>
                          <a:sym typeface="Roboto"/>
                        </a:rPr>
                        <a:t> have entered into a research partnership to leverage artificial intelligence (AI) for drug development.</a:t>
                      </a:r>
                      <a:endParaRPr b="1" sz="1100">
                        <a:solidFill>
                          <a:srgbClr val="0B5394"/>
                        </a:solidFill>
                        <a:latin typeface="Roboto"/>
                        <a:ea typeface="Roboto"/>
                        <a:cs typeface="Roboto"/>
                        <a:sym typeface="Roboto"/>
                      </a:endParaRPr>
                    </a:p>
                  </a:txBody>
                  <a:tcPr marT="36000" marB="360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r>
              <a:tr h="448025">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100">
                          <a:solidFill>
                            <a:srgbClr val="0B5394"/>
                          </a:solidFill>
                          <a:highlight>
                            <a:srgbClr val="FFFFFF"/>
                          </a:highlight>
                          <a:latin typeface="Roboto"/>
                          <a:ea typeface="Roboto"/>
                          <a:cs typeface="Roboto"/>
                          <a:sym typeface="Roboto"/>
                        </a:rPr>
                        <a:t>CVS Health</a:t>
                      </a:r>
                      <a:r>
                        <a:rPr lang="en-GB" sz="1100">
                          <a:solidFill>
                            <a:srgbClr val="444444"/>
                          </a:solidFill>
                          <a:highlight>
                            <a:srgbClr val="FFFFFF"/>
                          </a:highlight>
                          <a:latin typeface="Roboto"/>
                          <a:ea typeface="Roboto"/>
                          <a:cs typeface="Roboto"/>
                          <a:sym typeface="Roboto"/>
                        </a:rPr>
                        <a:t> completes acquisition of </a:t>
                      </a:r>
                      <a:r>
                        <a:rPr b="1" lang="en-GB" sz="1100">
                          <a:solidFill>
                            <a:srgbClr val="0B5394"/>
                          </a:solidFill>
                          <a:highlight>
                            <a:srgbClr val="FFFFFF"/>
                          </a:highlight>
                          <a:latin typeface="Roboto"/>
                          <a:ea typeface="Roboto"/>
                          <a:cs typeface="Roboto"/>
                          <a:sym typeface="Roboto"/>
                        </a:rPr>
                        <a:t>Oak Street Health</a:t>
                      </a:r>
                      <a:r>
                        <a:rPr lang="en-GB" sz="1100">
                          <a:solidFill>
                            <a:srgbClr val="444444"/>
                          </a:solidFill>
                          <a:highlight>
                            <a:srgbClr val="FFFFFF"/>
                          </a:highlight>
                          <a:latin typeface="Roboto"/>
                          <a:ea typeface="Roboto"/>
                          <a:cs typeface="Roboto"/>
                          <a:sym typeface="Roboto"/>
                        </a:rPr>
                        <a:t>.</a:t>
                      </a:r>
                      <a:endParaRPr b="1" sz="1100">
                        <a:solidFill>
                          <a:srgbClr val="0B5394"/>
                        </a:solidFill>
                        <a:latin typeface="Roboto"/>
                        <a:ea typeface="Roboto"/>
                        <a:cs typeface="Roboto"/>
                        <a:sym typeface="Roboto"/>
                      </a:endParaRPr>
                    </a:p>
                  </a:txBody>
                  <a:tcPr marT="36000" marB="360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tcPr>
                </a:tc>
              </a:tr>
              <a:tr h="582900">
                <a:tc>
                  <a:txBody>
                    <a:bodyPr/>
                    <a:lstStyle/>
                    <a:p>
                      <a:pPr indent="0" lvl="0" marL="0" rtl="0" algn="l">
                        <a:spcBef>
                          <a:spcPts val="0"/>
                        </a:spcBef>
                        <a:spcAft>
                          <a:spcPts val="0"/>
                        </a:spcAft>
                        <a:buNone/>
                      </a:pPr>
                      <a:r>
                        <a:t/>
                      </a:r>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19050">
                      <a:solidFill>
                        <a:srgbClr val="CFE2F3"/>
                      </a:solidFill>
                      <a:prstDash val="dot"/>
                      <a:round/>
                      <a:headEnd len="sm" w="sm" type="none"/>
                      <a:tailEnd len="sm" w="sm" type="none"/>
                    </a:lnB>
                  </a:tcPr>
                </a:tc>
                <a:tc>
                  <a:txBody>
                    <a:bodyPr/>
                    <a:lstStyle/>
                    <a:p>
                      <a:pPr indent="0" lvl="0" marL="0" rtl="0" algn="l">
                        <a:spcBef>
                          <a:spcPts val="0"/>
                        </a:spcBef>
                        <a:spcAft>
                          <a:spcPts val="0"/>
                        </a:spcAft>
                        <a:buNone/>
                      </a:pPr>
                      <a:r>
                        <a:t/>
                      </a:r>
                      <a:endParaRPr>
                        <a:latin typeface="Roboto"/>
                        <a:ea typeface="Roboto"/>
                        <a:cs typeface="Roboto"/>
                        <a:sym typeface="Roboto"/>
                      </a:endParaRPr>
                    </a:p>
                  </a:txBody>
                  <a:tcPr marT="36000" marB="360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19050">
                      <a:solidFill>
                        <a:srgbClr val="CFE2F3"/>
                      </a:solidFill>
                      <a:prstDash val="dot"/>
                      <a:round/>
                      <a:headEnd len="sm" w="sm" type="none"/>
                      <a:tailEnd len="sm" w="sm" type="none"/>
                    </a:lnB>
                  </a:tcPr>
                </a:tc>
                <a:tc>
                  <a:txBody>
                    <a:bodyPr/>
                    <a:lstStyle/>
                    <a:p>
                      <a:pPr indent="0" lvl="0" marL="0" rtl="0" algn="l">
                        <a:lnSpc>
                          <a:spcPct val="120000"/>
                        </a:lnSpc>
                        <a:spcBef>
                          <a:spcPts val="0"/>
                        </a:spcBef>
                        <a:spcAft>
                          <a:spcPts val="1100"/>
                        </a:spcAft>
                        <a:buNone/>
                      </a:pPr>
                      <a:r>
                        <a:rPr b="1" lang="en-GB" sz="1100">
                          <a:solidFill>
                            <a:srgbClr val="0B5394"/>
                          </a:solidFill>
                          <a:highlight>
                            <a:srgbClr val="FFFFFF"/>
                          </a:highlight>
                          <a:latin typeface="Roboto"/>
                          <a:ea typeface="Roboto"/>
                          <a:cs typeface="Roboto"/>
                          <a:sym typeface="Roboto"/>
                        </a:rPr>
                        <a:t>Merck</a:t>
                      </a:r>
                      <a:r>
                        <a:rPr lang="en-GB" sz="1100">
                          <a:solidFill>
                            <a:srgbClr val="444444"/>
                          </a:solidFill>
                          <a:highlight>
                            <a:srgbClr val="FFFFFF"/>
                          </a:highlight>
                          <a:latin typeface="Roboto"/>
                          <a:ea typeface="Roboto"/>
                          <a:cs typeface="Roboto"/>
                          <a:sym typeface="Roboto"/>
                        </a:rPr>
                        <a:t> scoops up </a:t>
                      </a:r>
                      <a:r>
                        <a:rPr b="1" lang="en-GB" sz="1100">
                          <a:solidFill>
                            <a:srgbClr val="0B5394"/>
                          </a:solidFill>
                          <a:highlight>
                            <a:srgbClr val="FFFFFF"/>
                          </a:highlight>
                          <a:latin typeface="Roboto"/>
                          <a:ea typeface="Roboto"/>
                          <a:cs typeface="Roboto"/>
                          <a:sym typeface="Roboto"/>
                        </a:rPr>
                        <a:t>Prometheus Biosciences</a:t>
                      </a:r>
                      <a:r>
                        <a:rPr lang="en-GB" sz="1100">
                          <a:solidFill>
                            <a:srgbClr val="444444"/>
                          </a:solidFill>
                          <a:highlight>
                            <a:srgbClr val="FFFFFF"/>
                          </a:highlight>
                          <a:latin typeface="Roboto"/>
                          <a:ea typeface="Roboto"/>
                          <a:cs typeface="Roboto"/>
                          <a:sym typeface="Roboto"/>
                        </a:rPr>
                        <a:t> for $11B (April 2023)</a:t>
                      </a:r>
                      <a:endParaRPr sz="1100">
                        <a:solidFill>
                          <a:srgbClr val="444444"/>
                        </a:solidFill>
                        <a:highlight>
                          <a:srgbClr val="FFFFFF"/>
                        </a:highlight>
                        <a:latin typeface="Roboto"/>
                        <a:ea typeface="Roboto"/>
                        <a:cs typeface="Roboto"/>
                        <a:sym typeface="Roboto"/>
                      </a:endParaRPr>
                    </a:p>
                  </a:txBody>
                  <a:tcPr marT="36000" marB="3600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FE2F3"/>
                      </a:solidFill>
                      <a:prstDash val="solid"/>
                      <a:round/>
                      <a:headEnd len="sm" w="sm" type="none"/>
                      <a:tailEnd len="sm" w="sm" type="none"/>
                    </a:lnT>
                    <a:lnB cap="flat" cmpd="sng" w="19050">
                      <a:solidFill>
                        <a:srgbClr val="CFE2F3"/>
                      </a:solidFill>
                      <a:prstDash val="dot"/>
                      <a:round/>
                      <a:headEnd len="sm" w="sm" type="none"/>
                      <a:tailEnd len="sm" w="sm" type="none"/>
                    </a:lnB>
                  </a:tcPr>
                </a:tc>
              </a:tr>
            </a:tbl>
          </a:graphicData>
        </a:graphic>
      </p:graphicFrame>
      <p:sp>
        <p:nvSpPr>
          <p:cNvPr id="1453" name="Google Shape;1453;p86"/>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454" name="Google Shape;1454;p86"/>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455" name="Google Shape;1455;p86"/>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456" name="Google Shape;1456;p86"/>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457" name="Google Shape;1457;p86"/>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458" name="Google Shape;1458;p86"/>
          <p:cNvSpPr txBox="1"/>
          <p:nvPr/>
        </p:nvSpPr>
        <p:spPr>
          <a:xfrm>
            <a:off x="216825" y="620625"/>
            <a:ext cx="8695200" cy="6363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en-GB" sz="1100">
                <a:solidFill>
                  <a:schemeClr val="dk1"/>
                </a:solidFill>
                <a:latin typeface="Roboto"/>
                <a:ea typeface="Roboto"/>
                <a:cs typeface="Roboto"/>
                <a:sym typeface="Roboto"/>
              </a:rPr>
              <a:t>The business activity has been increasing in the pharmaceutical AI space over </a:t>
            </a:r>
            <a:r>
              <a:rPr b="1" lang="en-GB" sz="1100">
                <a:solidFill>
                  <a:srgbClr val="0B5394"/>
                </a:solidFill>
                <a:latin typeface="Roboto"/>
                <a:ea typeface="Roboto"/>
                <a:cs typeface="Roboto"/>
                <a:sym typeface="Roboto"/>
              </a:rPr>
              <a:t>Q1 2023 - Q4 2023</a:t>
            </a:r>
            <a:r>
              <a:rPr lang="en-GB" sz="1100">
                <a:solidFill>
                  <a:schemeClr val="dk1"/>
                </a:solidFill>
                <a:latin typeface="Roboto"/>
                <a:ea typeface="Roboto"/>
                <a:cs typeface="Roboto"/>
                <a:sym typeface="Roboto"/>
              </a:rPr>
              <a:t>, judging by an increased number of transactions and partnership announcements in this period. </a:t>
            </a:r>
            <a:endParaRPr sz="1100">
              <a:solidFill>
                <a:schemeClr val="dk1"/>
              </a:solidFill>
              <a:latin typeface="Roboto"/>
              <a:ea typeface="Roboto"/>
              <a:cs typeface="Roboto"/>
              <a:sym typeface="Roboto"/>
            </a:endParaRPr>
          </a:p>
          <a:p>
            <a:pPr indent="0" lvl="0" marL="0" rtl="0" algn="just">
              <a:spcBef>
                <a:spcPts val="1000"/>
              </a:spcBef>
              <a:spcAft>
                <a:spcPts val="1000"/>
              </a:spcAft>
              <a:buNone/>
            </a:pPr>
            <a:r>
              <a:rPr lang="en-GB" sz="1100">
                <a:solidFill>
                  <a:schemeClr val="dk1"/>
                </a:solidFill>
                <a:latin typeface="Roboto"/>
                <a:ea typeface="Roboto"/>
                <a:cs typeface="Roboto"/>
                <a:sym typeface="Roboto"/>
              </a:rPr>
              <a:t>The most significant deals and collaborations in include: </a:t>
            </a:r>
            <a:endParaRPr sz="1100">
              <a:solidFill>
                <a:schemeClr val="dk1"/>
              </a:solidFill>
              <a:latin typeface="Roboto"/>
              <a:ea typeface="Roboto"/>
              <a:cs typeface="Roboto"/>
              <a:sym typeface="Roboto"/>
            </a:endParaRPr>
          </a:p>
        </p:txBody>
      </p:sp>
      <p:pic>
        <p:nvPicPr>
          <p:cNvPr id="1459" name="Google Shape;1459;p86"/>
          <p:cNvPicPr preferRelativeResize="0"/>
          <p:nvPr/>
        </p:nvPicPr>
        <p:blipFill>
          <a:blip r:embed="rId4">
            <a:alphaModFix/>
          </a:blip>
          <a:stretch>
            <a:fillRect/>
          </a:stretch>
        </p:blipFill>
        <p:spPr>
          <a:xfrm>
            <a:off x="252277" y="1503850"/>
            <a:ext cx="1168364" cy="244800"/>
          </a:xfrm>
          <a:prstGeom prst="rect">
            <a:avLst/>
          </a:prstGeom>
          <a:noFill/>
          <a:ln>
            <a:noFill/>
          </a:ln>
        </p:spPr>
      </p:pic>
      <p:pic>
        <p:nvPicPr>
          <p:cNvPr id="1460" name="Google Shape;1460;p86"/>
          <p:cNvPicPr preferRelativeResize="0"/>
          <p:nvPr/>
        </p:nvPicPr>
        <p:blipFill>
          <a:blip r:embed="rId5">
            <a:alphaModFix/>
          </a:blip>
          <a:stretch>
            <a:fillRect/>
          </a:stretch>
        </p:blipFill>
        <p:spPr>
          <a:xfrm>
            <a:off x="1528237" y="1515229"/>
            <a:ext cx="804600" cy="222070"/>
          </a:xfrm>
          <a:prstGeom prst="rect">
            <a:avLst/>
          </a:prstGeom>
          <a:noFill/>
          <a:ln>
            <a:noFill/>
          </a:ln>
        </p:spPr>
      </p:pic>
      <p:pic>
        <p:nvPicPr>
          <p:cNvPr id="1461" name="Google Shape;1461;p86"/>
          <p:cNvPicPr preferRelativeResize="0"/>
          <p:nvPr/>
        </p:nvPicPr>
        <p:blipFill>
          <a:blip r:embed="rId6">
            <a:alphaModFix/>
          </a:blip>
          <a:stretch>
            <a:fillRect/>
          </a:stretch>
        </p:blipFill>
        <p:spPr>
          <a:xfrm>
            <a:off x="324291" y="1995566"/>
            <a:ext cx="804600" cy="446406"/>
          </a:xfrm>
          <a:prstGeom prst="rect">
            <a:avLst/>
          </a:prstGeom>
          <a:noFill/>
          <a:ln>
            <a:noFill/>
          </a:ln>
        </p:spPr>
      </p:pic>
      <p:pic>
        <p:nvPicPr>
          <p:cNvPr id="1462" name="Google Shape;1462;p86"/>
          <p:cNvPicPr preferRelativeResize="0"/>
          <p:nvPr/>
        </p:nvPicPr>
        <p:blipFill>
          <a:blip r:embed="rId7">
            <a:alphaModFix/>
          </a:blip>
          <a:stretch>
            <a:fillRect/>
          </a:stretch>
        </p:blipFill>
        <p:spPr>
          <a:xfrm>
            <a:off x="1440053" y="1995603"/>
            <a:ext cx="981000" cy="366199"/>
          </a:xfrm>
          <a:prstGeom prst="rect">
            <a:avLst/>
          </a:prstGeom>
          <a:noFill/>
          <a:ln>
            <a:noFill/>
          </a:ln>
        </p:spPr>
      </p:pic>
      <p:pic>
        <p:nvPicPr>
          <p:cNvPr id="1463" name="Google Shape;1463;p86"/>
          <p:cNvPicPr preferRelativeResize="0"/>
          <p:nvPr/>
        </p:nvPicPr>
        <p:blipFill>
          <a:blip r:embed="rId8">
            <a:alphaModFix/>
          </a:blip>
          <a:stretch>
            <a:fillRect/>
          </a:stretch>
        </p:blipFill>
        <p:spPr>
          <a:xfrm>
            <a:off x="272700" y="2479900"/>
            <a:ext cx="907800" cy="453900"/>
          </a:xfrm>
          <a:prstGeom prst="rect">
            <a:avLst/>
          </a:prstGeom>
          <a:noFill/>
          <a:ln>
            <a:noFill/>
          </a:ln>
        </p:spPr>
      </p:pic>
      <p:pic>
        <p:nvPicPr>
          <p:cNvPr id="1464" name="Google Shape;1464;p86"/>
          <p:cNvPicPr preferRelativeResize="0"/>
          <p:nvPr/>
        </p:nvPicPr>
        <p:blipFill>
          <a:blip r:embed="rId9">
            <a:alphaModFix/>
          </a:blip>
          <a:stretch>
            <a:fillRect/>
          </a:stretch>
        </p:blipFill>
        <p:spPr>
          <a:xfrm>
            <a:off x="1539900" y="2492054"/>
            <a:ext cx="804600" cy="476695"/>
          </a:xfrm>
          <a:prstGeom prst="rect">
            <a:avLst/>
          </a:prstGeom>
          <a:noFill/>
          <a:ln>
            <a:noFill/>
          </a:ln>
        </p:spPr>
      </p:pic>
      <p:pic>
        <p:nvPicPr>
          <p:cNvPr id="1465" name="Google Shape;1465;p86"/>
          <p:cNvPicPr preferRelativeResize="0"/>
          <p:nvPr/>
        </p:nvPicPr>
        <p:blipFill>
          <a:blip r:embed="rId10">
            <a:alphaModFix/>
          </a:blip>
          <a:stretch>
            <a:fillRect/>
          </a:stretch>
        </p:blipFill>
        <p:spPr>
          <a:xfrm>
            <a:off x="272700" y="3106976"/>
            <a:ext cx="1168375" cy="397548"/>
          </a:xfrm>
          <a:prstGeom prst="rect">
            <a:avLst/>
          </a:prstGeom>
          <a:noFill/>
          <a:ln>
            <a:noFill/>
          </a:ln>
        </p:spPr>
      </p:pic>
      <p:pic>
        <p:nvPicPr>
          <p:cNvPr id="1466" name="Google Shape;1466;p86"/>
          <p:cNvPicPr preferRelativeResize="0"/>
          <p:nvPr/>
        </p:nvPicPr>
        <p:blipFill>
          <a:blip r:embed="rId11">
            <a:alphaModFix/>
          </a:blip>
          <a:stretch>
            <a:fillRect/>
          </a:stretch>
        </p:blipFill>
        <p:spPr>
          <a:xfrm>
            <a:off x="1629011" y="3091838"/>
            <a:ext cx="603023" cy="476700"/>
          </a:xfrm>
          <a:prstGeom prst="rect">
            <a:avLst/>
          </a:prstGeom>
          <a:noFill/>
          <a:ln>
            <a:noFill/>
          </a:ln>
        </p:spPr>
      </p:pic>
      <p:pic>
        <p:nvPicPr>
          <p:cNvPr id="1467" name="Google Shape;1467;p86"/>
          <p:cNvPicPr preferRelativeResize="0"/>
          <p:nvPr/>
        </p:nvPicPr>
        <p:blipFill>
          <a:blip r:embed="rId12">
            <a:alphaModFix/>
          </a:blip>
          <a:stretch>
            <a:fillRect/>
          </a:stretch>
        </p:blipFill>
        <p:spPr>
          <a:xfrm>
            <a:off x="272700" y="3677700"/>
            <a:ext cx="981000" cy="324490"/>
          </a:xfrm>
          <a:prstGeom prst="rect">
            <a:avLst/>
          </a:prstGeom>
          <a:noFill/>
          <a:ln>
            <a:noFill/>
          </a:ln>
        </p:spPr>
      </p:pic>
      <p:pic>
        <p:nvPicPr>
          <p:cNvPr id="1468" name="Google Shape;1468;p86"/>
          <p:cNvPicPr preferRelativeResize="0"/>
          <p:nvPr/>
        </p:nvPicPr>
        <p:blipFill>
          <a:blip r:embed="rId13">
            <a:alphaModFix/>
          </a:blip>
          <a:stretch>
            <a:fillRect/>
          </a:stretch>
        </p:blipFill>
        <p:spPr>
          <a:xfrm>
            <a:off x="1376963" y="3772599"/>
            <a:ext cx="1107099" cy="134694"/>
          </a:xfrm>
          <a:prstGeom prst="rect">
            <a:avLst/>
          </a:prstGeom>
          <a:noFill/>
          <a:ln>
            <a:noFill/>
          </a:ln>
        </p:spPr>
      </p:pic>
      <p:pic>
        <p:nvPicPr>
          <p:cNvPr id="1469" name="Google Shape;1469;p86"/>
          <p:cNvPicPr preferRelativeResize="0"/>
          <p:nvPr/>
        </p:nvPicPr>
        <p:blipFill>
          <a:blip r:embed="rId14">
            <a:alphaModFix/>
          </a:blip>
          <a:stretch>
            <a:fillRect/>
          </a:stretch>
        </p:blipFill>
        <p:spPr>
          <a:xfrm>
            <a:off x="324300" y="4122576"/>
            <a:ext cx="907800" cy="271669"/>
          </a:xfrm>
          <a:prstGeom prst="rect">
            <a:avLst/>
          </a:prstGeom>
          <a:noFill/>
          <a:ln>
            <a:noFill/>
          </a:ln>
        </p:spPr>
      </p:pic>
      <p:pic>
        <p:nvPicPr>
          <p:cNvPr id="1470" name="Google Shape;1470;p86"/>
          <p:cNvPicPr preferRelativeResize="0"/>
          <p:nvPr/>
        </p:nvPicPr>
        <p:blipFill>
          <a:blip r:embed="rId15">
            <a:alphaModFix/>
          </a:blip>
          <a:stretch>
            <a:fillRect/>
          </a:stretch>
        </p:blipFill>
        <p:spPr>
          <a:xfrm>
            <a:off x="1376975" y="4175375"/>
            <a:ext cx="981000" cy="261000"/>
          </a:xfrm>
          <a:prstGeom prst="rect">
            <a:avLst/>
          </a:prstGeom>
          <a:noFill/>
          <a:ln>
            <a:noFill/>
          </a:ln>
        </p:spPr>
      </p:pic>
      <p:sp>
        <p:nvSpPr>
          <p:cNvPr id="1471" name="Google Shape;1471;p86"/>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87"/>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Leading Companies by Amount and Stage of Funding</a:t>
            </a:r>
            <a:endParaRPr sz="1600">
              <a:solidFill>
                <a:srgbClr val="0B5394"/>
              </a:solidFill>
              <a:latin typeface="Roboto"/>
              <a:ea typeface="Roboto"/>
              <a:cs typeface="Roboto"/>
              <a:sym typeface="Roboto"/>
            </a:endParaRPr>
          </a:p>
        </p:txBody>
      </p:sp>
      <p:cxnSp>
        <p:nvCxnSpPr>
          <p:cNvPr id="1477" name="Google Shape;1477;p87"/>
          <p:cNvCxnSpPr/>
          <p:nvPr/>
        </p:nvCxnSpPr>
        <p:spPr>
          <a:xfrm>
            <a:off x="590167" y="578619"/>
            <a:ext cx="21600" cy="3993300"/>
          </a:xfrm>
          <a:prstGeom prst="straightConnector1">
            <a:avLst/>
          </a:prstGeom>
          <a:noFill/>
          <a:ln cap="flat" cmpd="sng" w="9525">
            <a:solidFill>
              <a:schemeClr val="dk2"/>
            </a:solidFill>
            <a:prstDash val="solid"/>
            <a:round/>
            <a:headEnd len="med" w="med" type="none"/>
            <a:tailEnd len="med" w="med" type="none"/>
          </a:ln>
        </p:spPr>
      </p:cxnSp>
      <p:cxnSp>
        <p:nvCxnSpPr>
          <p:cNvPr id="1478" name="Google Shape;1478;p87"/>
          <p:cNvCxnSpPr/>
          <p:nvPr/>
        </p:nvCxnSpPr>
        <p:spPr>
          <a:xfrm flipH="1" rot="10800000">
            <a:off x="609475" y="4565450"/>
            <a:ext cx="8096100" cy="3000"/>
          </a:xfrm>
          <a:prstGeom prst="straightConnector1">
            <a:avLst/>
          </a:prstGeom>
          <a:noFill/>
          <a:ln cap="flat" cmpd="sng" w="9525">
            <a:solidFill>
              <a:schemeClr val="dk2"/>
            </a:solidFill>
            <a:prstDash val="solid"/>
            <a:round/>
            <a:headEnd len="med" w="med" type="none"/>
            <a:tailEnd len="med" w="med" type="none"/>
          </a:ln>
        </p:spPr>
      </p:cxnSp>
      <p:cxnSp>
        <p:nvCxnSpPr>
          <p:cNvPr id="1479" name="Google Shape;1479;p87"/>
          <p:cNvCxnSpPr/>
          <p:nvPr/>
        </p:nvCxnSpPr>
        <p:spPr>
          <a:xfrm>
            <a:off x="2358311" y="574384"/>
            <a:ext cx="0" cy="4314900"/>
          </a:xfrm>
          <a:prstGeom prst="straightConnector1">
            <a:avLst/>
          </a:prstGeom>
          <a:noFill/>
          <a:ln cap="flat" cmpd="sng" w="9525">
            <a:solidFill>
              <a:schemeClr val="dk2"/>
            </a:solidFill>
            <a:prstDash val="dot"/>
            <a:round/>
            <a:headEnd len="med" w="med" type="none"/>
            <a:tailEnd len="med" w="med" type="none"/>
          </a:ln>
        </p:spPr>
      </p:cxnSp>
      <p:sp>
        <p:nvSpPr>
          <p:cNvPr id="1480" name="Google Shape;1480;p87"/>
          <p:cNvSpPr txBox="1"/>
          <p:nvPr/>
        </p:nvSpPr>
        <p:spPr>
          <a:xfrm>
            <a:off x="612675" y="4606575"/>
            <a:ext cx="8083800" cy="316500"/>
          </a:xfrm>
          <a:prstGeom prst="rect">
            <a:avLst/>
          </a:prstGeom>
          <a:noFill/>
          <a:ln>
            <a:noFill/>
          </a:ln>
        </p:spPr>
        <p:txBody>
          <a:bodyPr anchorCtr="0" anchor="t" bIns="72850" lIns="72850" spcFirstLastPara="1" rIns="72850" wrap="square" tIns="72850">
            <a:spAutoFit/>
          </a:bodyPr>
          <a:lstStyle/>
          <a:p>
            <a:pPr indent="0" lvl="0" marL="0" rtl="0" algn="l">
              <a:spcBef>
                <a:spcPts val="0"/>
              </a:spcBef>
              <a:spcAft>
                <a:spcPts val="0"/>
              </a:spcAft>
              <a:buNone/>
            </a:pPr>
            <a:r>
              <a:rPr b="1" lang="en-GB" sz="1100">
                <a:solidFill>
                  <a:srgbClr val="0B5394"/>
                </a:solidFill>
              </a:rPr>
              <a:t>             Round A                                       Round B                                 Round C and others                               IPO</a:t>
            </a:r>
            <a:endParaRPr b="1" sz="1100">
              <a:solidFill>
                <a:srgbClr val="0B5394"/>
              </a:solidFill>
            </a:endParaRPr>
          </a:p>
        </p:txBody>
      </p:sp>
      <p:sp>
        <p:nvSpPr>
          <p:cNvPr id="1481" name="Google Shape;1481;p87"/>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482" name="Google Shape;1482;p87"/>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483" name="Google Shape;1483;p87"/>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484" name="Google Shape;1484;p87"/>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485" name="Google Shape;1485;p87"/>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1486" name="Google Shape;1486;p87"/>
          <p:cNvCxnSpPr/>
          <p:nvPr/>
        </p:nvCxnSpPr>
        <p:spPr>
          <a:xfrm>
            <a:off x="4720511" y="569084"/>
            <a:ext cx="0" cy="4314900"/>
          </a:xfrm>
          <a:prstGeom prst="straightConnector1">
            <a:avLst/>
          </a:prstGeom>
          <a:noFill/>
          <a:ln cap="flat" cmpd="sng" w="9525">
            <a:solidFill>
              <a:schemeClr val="dk2"/>
            </a:solidFill>
            <a:prstDash val="dot"/>
            <a:round/>
            <a:headEnd len="med" w="med" type="none"/>
            <a:tailEnd len="med" w="med" type="none"/>
          </a:ln>
        </p:spPr>
      </p:cxnSp>
      <p:cxnSp>
        <p:nvCxnSpPr>
          <p:cNvPr id="1487" name="Google Shape;1487;p87"/>
          <p:cNvCxnSpPr/>
          <p:nvPr/>
        </p:nvCxnSpPr>
        <p:spPr>
          <a:xfrm>
            <a:off x="7123711" y="492884"/>
            <a:ext cx="0" cy="4381200"/>
          </a:xfrm>
          <a:prstGeom prst="straightConnector1">
            <a:avLst/>
          </a:prstGeom>
          <a:noFill/>
          <a:ln cap="flat" cmpd="sng" w="9525">
            <a:solidFill>
              <a:schemeClr val="dk2"/>
            </a:solidFill>
            <a:prstDash val="dot"/>
            <a:round/>
            <a:headEnd len="med" w="med" type="none"/>
            <a:tailEnd len="med" w="med" type="none"/>
          </a:ln>
        </p:spPr>
      </p:cxnSp>
      <p:sp>
        <p:nvSpPr>
          <p:cNvPr id="1488" name="Google Shape;1488;p87"/>
          <p:cNvSpPr/>
          <p:nvPr/>
        </p:nvSpPr>
        <p:spPr>
          <a:xfrm>
            <a:off x="7201725" y="2734913"/>
            <a:ext cx="838200" cy="797100"/>
          </a:xfrm>
          <a:prstGeom prst="roundRect">
            <a:avLst>
              <a:gd fmla="val 16667" name="adj"/>
            </a:avLst>
          </a:prstGeom>
          <a:solidFill>
            <a:srgbClr val="0B5394"/>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prior to the last deal</a:t>
            </a:r>
            <a:endParaRPr b="1" sz="900">
              <a:solidFill>
                <a:srgbClr val="FFFFFF"/>
              </a:solidFill>
              <a:latin typeface="Roboto"/>
              <a:ea typeface="Roboto"/>
              <a:cs typeface="Roboto"/>
              <a:sym typeface="Roboto"/>
            </a:endParaRPr>
          </a:p>
        </p:txBody>
      </p:sp>
      <p:sp>
        <p:nvSpPr>
          <p:cNvPr id="1489" name="Google Shape;1489;p87"/>
          <p:cNvSpPr/>
          <p:nvPr/>
        </p:nvSpPr>
        <p:spPr>
          <a:xfrm>
            <a:off x="8117951" y="2728600"/>
            <a:ext cx="838200" cy="797100"/>
          </a:xfrm>
          <a:prstGeom prst="roundRect">
            <a:avLst>
              <a:gd fmla="val 16667" name="adj"/>
            </a:avLst>
          </a:prstGeom>
          <a:solidFill>
            <a:srgbClr val="6FA8DC"/>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by the last deal</a:t>
            </a:r>
            <a:endParaRPr b="1" sz="1000">
              <a:solidFill>
                <a:srgbClr val="FFFFFF"/>
              </a:solidFill>
            </a:endParaRPr>
          </a:p>
        </p:txBody>
      </p:sp>
      <p:sp>
        <p:nvSpPr>
          <p:cNvPr id="1490" name="Google Shape;1490;p87"/>
          <p:cNvSpPr/>
          <p:nvPr/>
        </p:nvSpPr>
        <p:spPr>
          <a:xfrm>
            <a:off x="734825" y="652025"/>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491" name="Google Shape;1491;p87"/>
          <p:cNvSpPr/>
          <p:nvPr/>
        </p:nvSpPr>
        <p:spPr>
          <a:xfrm>
            <a:off x="740150" y="736626"/>
            <a:ext cx="66897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Roivant Sciences</a:t>
            </a:r>
            <a:endParaRPr b="1" sz="900">
              <a:solidFill>
                <a:schemeClr val="lt1"/>
              </a:solidFill>
              <a:latin typeface="Roboto"/>
              <a:ea typeface="Roboto"/>
              <a:cs typeface="Roboto"/>
              <a:sym typeface="Roboto"/>
            </a:endParaRPr>
          </a:p>
        </p:txBody>
      </p:sp>
      <p:sp>
        <p:nvSpPr>
          <p:cNvPr id="1492" name="Google Shape;1492;p87"/>
          <p:cNvSpPr txBox="1"/>
          <p:nvPr/>
        </p:nvSpPr>
        <p:spPr>
          <a:xfrm>
            <a:off x="7717225" y="64653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$200M</a:t>
            </a:r>
            <a:endParaRPr b="1" sz="1000">
              <a:solidFill>
                <a:schemeClr val="lt1"/>
              </a:solidFill>
              <a:latin typeface="Roboto"/>
              <a:ea typeface="Roboto"/>
              <a:cs typeface="Roboto"/>
              <a:sym typeface="Roboto"/>
            </a:endParaRPr>
          </a:p>
        </p:txBody>
      </p:sp>
      <p:sp>
        <p:nvSpPr>
          <p:cNvPr id="1493" name="Google Shape;1493;p87"/>
          <p:cNvSpPr txBox="1"/>
          <p:nvPr/>
        </p:nvSpPr>
        <p:spPr>
          <a:xfrm>
            <a:off x="6805650" y="645725"/>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$2B</a:t>
            </a:r>
            <a:endParaRPr b="1" sz="1000">
              <a:solidFill>
                <a:schemeClr val="lt1"/>
              </a:solidFill>
              <a:latin typeface="Roboto"/>
              <a:ea typeface="Roboto"/>
              <a:cs typeface="Roboto"/>
              <a:sym typeface="Roboto"/>
            </a:endParaRPr>
          </a:p>
        </p:txBody>
      </p:sp>
      <p:sp>
        <p:nvSpPr>
          <p:cNvPr id="1494" name="Google Shape;1494;p87"/>
          <p:cNvSpPr txBox="1"/>
          <p:nvPr/>
        </p:nvSpPr>
        <p:spPr>
          <a:xfrm>
            <a:off x="2249613" y="1027325"/>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$212M</a:t>
            </a:r>
            <a:endParaRPr b="1" sz="1000">
              <a:solidFill>
                <a:schemeClr val="lt1"/>
              </a:solidFill>
              <a:latin typeface="Roboto"/>
              <a:ea typeface="Roboto"/>
              <a:cs typeface="Roboto"/>
              <a:sym typeface="Roboto"/>
            </a:endParaRPr>
          </a:p>
        </p:txBody>
      </p:sp>
      <p:sp>
        <p:nvSpPr>
          <p:cNvPr id="1495" name="Google Shape;1495;p87"/>
          <p:cNvSpPr txBox="1"/>
          <p:nvPr/>
        </p:nvSpPr>
        <p:spPr>
          <a:xfrm>
            <a:off x="3170425" y="1027313"/>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261M</a:t>
            </a:r>
            <a:endParaRPr b="1" sz="1000">
              <a:solidFill>
                <a:schemeClr val="lt1"/>
              </a:solidFill>
              <a:latin typeface="Roboto"/>
              <a:ea typeface="Roboto"/>
              <a:cs typeface="Roboto"/>
              <a:sym typeface="Roboto"/>
            </a:endParaRPr>
          </a:p>
        </p:txBody>
      </p:sp>
      <p:sp>
        <p:nvSpPr>
          <p:cNvPr id="1496" name="Google Shape;1496;p87"/>
          <p:cNvSpPr/>
          <p:nvPr/>
        </p:nvSpPr>
        <p:spPr>
          <a:xfrm>
            <a:off x="734825" y="1046575"/>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497" name="Google Shape;1497;p87"/>
          <p:cNvSpPr/>
          <p:nvPr/>
        </p:nvSpPr>
        <p:spPr>
          <a:xfrm>
            <a:off x="740150" y="1131175"/>
            <a:ext cx="56709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WuXi</a:t>
            </a:r>
            <a:r>
              <a:rPr lang="en-GB" sz="1000">
                <a:solidFill>
                  <a:schemeClr val="dk1"/>
                </a:solidFill>
              </a:rPr>
              <a:t> </a:t>
            </a:r>
            <a:r>
              <a:rPr b="1" lang="en-GB" sz="1000">
                <a:solidFill>
                  <a:schemeClr val="lt1"/>
                </a:solidFill>
                <a:latin typeface="Roboto"/>
                <a:ea typeface="Roboto"/>
                <a:cs typeface="Roboto"/>
                <a:sym typeface="Roboto"/>
              </a:rPr>
              <a:t>AppTec</a:t>
            </a:r>
            <a:endParaRPr b="1" sz="1000">
              <a:solidFill>
                <a:schemeClr val="lt1"/>
              </a:solidFill>
              <a:latin typeface="Roboto"/>
              <a:ea typeface="Roboto"/>
              <a:cs typeface="Roboto"/>
              <a:sym typeface="Roboto"/>
            </a:endParaRPr>
          </a:p>
        </p:txBody>
      </p:sp>
      <p:sp>
        <p:nvSpPr>
          <p:cNvPr id="1498" name="Google Shape;1498;p87"/>
          <p:cNvSpPr txBox="1"/>
          <p:nvPr/>
        </p:nvSpPr>
        <p:spPr>
          <a:xfrm>
            <a:off x="7717225" y="10410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$1.5B</a:t>
            </a:r>
            <a:endParaRPr b="1" sz="1000">
              <a:solidFill>
                <a:schemeClr val="lt1"/>
              </a:solidFill>
              <a:latin typeface="Roboto"/>
              <a:ea typeface="Roboto"/>
              <a:cs typeface="Roboto"/>
              <a:sym typeface="Roboto"/>
            </a:endParaRPr>
          </a:p>
        </p:txBody>
      </p:sp>
      <p:sp>
        <p:nvSpPr>
          <p:cNvPr id="1499" name="Google Shape;1499;p87"/>
          <p:cNvSpPr txBox="1"/>
          <p:nvPr/>
        </p:nvSpPr>
        <p:spPr>
          <a:xfrm>
            <a:off x="5697125" y="1031325"/>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$93M</a:t>
            </a:r>
            <a:endParaRPr b="1" sz="1000">
              <a:solidFill>
                <a:schemeClr val="lt1"/>
              </a:solidFill>
              <a:latin typeface="Roboto"/>
              <a:ea typeface="Roboto"/>
              <a:cs typeface="Roboto"/>
              <a:sym typeface="Roboto"/>
            </a:endParaRPr>
          </a:p>
        </p:txBody>
      </p:sp>
      <p:sp>
        <p:nvSpPr>
          <p:cNvPr id="1500" name="Google Shape;1500;p87"/>
          <p:cNvSpPr txBox="1"/>
          <p:nvPr/>
        </p:nvSpPr>
        <p:spPr>
          <a:xfrm>
            <a:off x="3590075" y="37360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$255M</a:t>
            </a:r>
            <a:endParaRPr b="1" sz="1000">
              <a:solidFill>
                <a:schemeClr val="lt1"/>
              </a:solidFill>
              <a:latin typeface="Roboto"/>
              <a:ea typeface="Roboto"/>
              <a:cs typeface="Roboto"/>
              <a:sym typeface="Roboto"/>
            </a:endParaRPr>
          </a:p>
        </p:txBody>
      </p:sp>
      <p:sp>
        <p:nvSpPr>
          <p:cNvPr id="1501" name="Google Shape;1501;p87"/>
          <p:cNvSpPr txBox="1"/>
          <p:nvPr/>
        </p:nvSpPr>
        <p:spPr>
          <a:xfrm>
            <a:off x="2587413" y="373603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$102M</a:t>
            </a:r>
            <a:endParaRPr b="1" sz="1000">
              <a:solidFill>
                <a:schemeClr val="lt1"/>
              </a:solidFill>
              <a:latin typeface="Roboto"/>
              <a:ea typeface="Roboto"/>
              <a:cs typeface="Roboto"/>
              <a:sym typeface="Roboto"/>
            </a:endParaRPr>
          </a:p>
        </p:txBody>
      </p:sp>
      <p:sp>
        <p:nvSpPr>
          <p:cNvPr id="1502" name="Google Shape;1502;p87"/>
          <p:cNvSpPr txBox="1"/>
          <p:nvPr/>
        </p:nvSpPr>
        <p:spPr>
          <a:xfrm>
            <a:off x="5916925" y="412068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$273M</a:t>
            </a:r>
            <a:endParaRPr b="1" sz="1000">
              <a:solidFill>
                <a:schemeClr val="lt1"/>
              </a:solidFill>
              <a:latin typeface="Roboto"/>
              <a:ea typeface="Roboto"/>
              <a:cs typeface="Roboto"/>
              <a:sym typeface="Roboto"/>
            </a:endParaRPr>
          </a:p>
        </p:txBody>
      </p:sp>
      <p:sp>
        <p:nvSpPr>
          <p:cNvPr id="1503" name="Google Shape;1503;p87"/>
          <p:cNvSpPr/>
          <p:nvPr/>
        </p:nvSpPr>
        <p:spPr>
          <a:xfrm>
            <a:off x="734825" y="3750338"/>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504" name="Google Shape;1504;p87"/>
          <p:cNvSpPr/>
          <p:nvPr/>
        </p:nvSpPr>
        <p:spPr>
          <a:xfrm>
            <a:off x="740150" y="3834938"/>
            <a:ext cx="66897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Charles River Laboratories International</a:t>
            </a:r>
            <a:endParaRPr b="1" sz="1000">
              <a:solidFill>
                <a:schemeClr val="lt1"/>
              </a:solidFill>
              <a:latin typeface="Roboto"/>
              <a:ea typeface="Roboto"/>
              <a:cs typeface="Roboto"/>
              <a:sym typeface="Roboto"/>
            </a:endParaRPr>
          </a:p>
        </p:txBody>
      </p:sp>
      <p:sp>
        <p:nvSpPr>
          <p:cNvPr id="1505" name="Google Shape;1505;p87"/>
          <p:cNvSpPr txBox="1"/>
          <p:nvPr/>
        </p:nvSpPr>
        <p:spPr>
          <a:xfrm>
            <a:off x="7717225" y="374485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$1B</a:t>
            </a:r>
            <a:endParaRPr b="1" sz="1000">
              <a:solidFill>
                <a:schemeClr val="lt1"/>
              </a:solidFill>
              <a:latin typeface="Roboto"/>
              <a:ea typeface="Roboto"/>
              <a:cs typeface="Roboto"/>
              <a:sym typeface="Roboto"/>
            </a:endParaRPr>
          </a:p>
        </p:txBody>
      </p:sp>
      <p:sp>
        <p:nvSpPr>
          <p:cNvPr id="1506" name="Google Shape;1506;p87"/>
          <p:cNvSpPr txBox="1"/>
          <p:nvPr/>
        </p:nvSpPr>
        <p:spPr>
          <a:xfrm>
            <a:off x="6805650" y="374403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$535M</a:t>
            </a:r>
            <a:endParaRPr b="1" sz="1000">
              <a:solidFill>
                <a:schemeClr val="lt1"/>
              </a:solidFill>
              <a:latin typeface="Roboto"/>
              <a:ea typeface="Roboto"/>
              <a:cs typeface="Roboto"/>
              <a:sym typeface="Roboto"/>
            </a:endParaRPr>
          </a:p>
        </p:txBody>
      </p:sp>
      <p:sp>
        <p:nvSpPr>
          <p:cNvPr id="1507" name="Google Shape;1507;p87"/>
          <p:cNvSpPr/>
          <p:nvPr/>
        </p:nvSpPr>
        <p:spPr>
          <a:xfrm>
            <a:off x="734825" y="4127938"/>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508" name="Google Shape;1508;p87"/>
          <p:cNvSpPr/>
          <p:nvPr/>
        </p:nvSpPr>
        <p:spPr>
          <a:xfrm>
            <a:off x="740150" y="4212538"/>
            <a:ext cx="66897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IQVIA</a:t>
            </a:r>
            <a:endParaRPr b="1" sz="1000">
              <a:solidFill>
                <a:schemeClr val="lt1"/>
              </a:solidFill>
              <a:latin typeface="Roboto"/>
              <a:ea typeface="Roboto"/>
              <a:cs typeface="Roboto"/>
              <a:sym typeface="Roboto"/>
            </a:endParaRPr>
          </a:p>
        </p:txBody>
      </p:sp>
      <p:sp>
        <p:nvSpPr>
          <p:cNvPr id="1509" name="Google Shape;1509;p87"/>
          <p:cNvSpPr txBox="1"/>
          <p:nvPr/>
        </p:nvSpPr>
        <p:spPr>
          <a:xfrm>
            <a:off x="7717225" y="412245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$500M</a:t>
            </a:r>
            <a:endParaRPr b="1" sz="1000">
              <a:solidFill>
                <a:schemeClr val="lt1"/>
              </a:solidFill>
              <a:latin typeface="Roboto"/>
              <a:ea typeface="Roboto"/>
              <a:cs typeface="Roboto"/>
              <a:sym typeface="Roboto"/>
            </a:endParaRPr>
          </a:p>
        </p:txBody>
      </p:sp>
      <p:sp>
        <p:nvSpPr>
          <p:cNvPr id="1510" name="Google Shape;1510;p87"/>
          <p:cNvSpPr txBox="1"/>
          <p:nvPr/>
        </p:nvSpPr>
        <p:spPr>
          <a:xfrm>
            <a:off x="6805650" y="412163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$1B</a:t>
            </a:r>
            <a:endParaRPr b="1" sz="1000">
              <a:solidFill>
                <a:schemeClr val="lt1"/>
              </a:solidFill>
              <a:latin typeface="Roboto"/>
              <a:ea typeface="Roboto"/>
              <a:cs typeface="Roboto"/>
              <a:sym typeface="Roboto"/>
            </a:endParaRPr>
          </a:p>
        </p:txBody>
      </p:sp>
      <p:sp>
        <p:nvSpPr>
          <p:cNvPr id="1511" name="Google Shape;1511;p87"/>
          <p:cNvSpPr/>
          <p:nvPr/>
        </p:nvSpPr>
        <p:spPr>
          <a:xfrm>
            <a:off x="742050" y="263105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512" name="Google Shape;1512;p87"/>
          <p:cNvSpPr/>
          <p:nvPr/>
        </p:nvSpPr>
        <p:spPr>
          <a:xfrm>
            <a:off x="742075" y="2720850"/>
            <a:ext cx="45942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DNAnexus</a:t>
            </a:r>
            <a:endParaRPr b="1" sz="900">
              <a:solidFill>
                <a:schemeClr val="lt1"/>
              </a:solidFill>
              <a:latin typeface="Roboto"/>
              <a:ea typeface="Roboto"/>
              <a:cs typeface="Roboto"/>
              <a:sym typeface="Roboto"/>
            </a:endParaRPr>
          </a:p>
        </p:txBody>
      </p:sp>
      <p:sp>
        <p:nvSpPr>
          <p:cNvPr id="1513" name="Google Shape;1513;p87"/>
          <p:cNvSpPr txBox="1"/>
          <p:nvPr/>
        </p:nvSpPr>
        <p:spPr>
          <a:xfrm>
            <a:off x="4760700" y="26222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$270M</a:t>
            </a:r>
            <a:endParaRPr b="1" sz="1000">
              <a:solidFill>
                <a:schemeClr val="lt1"/>
              </a:solidFill>
              <a:latin typeface="Roboto"/>
              <a:ea typeface="Roboto"/>
              <a:cs typeface="Roboto"/>
              <a:sym typeface="Roboto"/>
            </a:endParaRPr>
          </a:p>
        </p:txBody>
      </p:sp>
      <p:sp>
        <p:nvSpPr>
          <p:cNvPr id="1514" name="Google Shape;1514;p87"/>
          <p:cNvSpPr txBox="1"/>
          <p:nvPr/>
        </p:nvSpPr>
        <p:spPr>
          <a:xfrm>
            <a:off x="6043075" y="26222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$200M</a:t>
            </a:r>
            <a:endParaRPr b="1" sz="1000">
              <a:solidFill>
                <a:schemeClr val="lt1"/>
              </a:solidFill>
              <a:latin typeface="Roboto"/>
              <a:ea typeface="Roboto"/>
              <a:cs typeface="Roboto"/>
              <a:sym typeface="Roboto"/>
            </a:endParaRPr>
          </a:p>
        </p:txBody>
      </p:sp>
      <p:sp>
        <p:nvSpPr>
          <p:cNvPr id="1515" name="Google Shape;1515;p87"/>
          <p:cNvSpPr/>
          <p:nvPr/>
        </p:nvSpPr>
        <p:spPr>
          <a:xfrm>
            <a:off x="742050" y="3013113"/>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516" name="Google Shape;1516;p87"/>
          <p:cNvSpPr/>
          <p:nvPr/>
        </p:nvSpPr>
        <p:spPr>
          <a:xfrm>
            <a:off x="742075" y="3102913"/>
            <a:ext cx="45942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Biofourmis</a:t>
            </a:r>
            <a:endParaRPr b="1" sz="900">
              <a:solidFill>
                <a:schemeClr val="lt1"/>
              </a:solidFill>
              <a:latin typeface="Roboto"/>
              <a:ea typeface="Roboto"/>
              <a:cs typeface="Roboto"/>
              <a:sym typeface="Roboto"/>
            </a:endParaRPr>
          </a:p>
        </p:txBody>
      </p:sp>
      <p:sp>
        <p:nvSpPr>
          <p:cNvPr id="1517" name="Google Shape;1517;p87"/>
          <p:cNvSpPr txBox="1"/>
          <p:nvPr/>
        </p:nvSpPr>
        <p:spPr>
          <a:xfrm>
            <a:off x="4760700" y="30042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$445M</a:t>
            </a:r>
            <a:endParaRPr b="1" sz="1000">
              <a:solidFill>
                <a:schemeClr val="lt1"/>
              </a:solidFill>
              <a:latin typeface="Roboto"/>
              <a:ea typeface="Roboto"/>
              <a:cs typeface="Roboto"/>
              <a:sym typeface="Roboto"/>
            </a:endParaRPr>
          </a:p>
        </p:txBody>
      </p:sp>
      <p:sp>
        <p:nvSpPr>
          <p:cNvPr id="1518" name="Google Shape;1518;p87"/>
          <p:cNvSpPr txBox="1"/>
          <p:nvPr/>
        </p:nvSpPr>
        <p:spPr>
          <a:xfrm>
            <a:off x="6043075" y="30042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$20M</a:t>
            </a:r>
            <a:endParaRPr b="1" sz="1000">
              <a:solidFill>
                <a:schemeClr val="lt1"/>
              </a:solidFill>
              <a:latin typeface="Roboto"/>
              <a:ea typeface="Roboto"/>
              <a:cs typeface="Roboto"/>
              <a:sym typeface="Roboto"/>
            </a:endParaRPr>
          </a:p>
        </p:txBody>
      </p:sp>
      <p:sp>
        <p:nvSpPr>
          <p:cNvPr id="1519" name="Google Shape;1519;p87"/>
          <p:cNvSpPr/>
          <p:nvPr/>
        </p:nvSpPr>
        <p:spPr>
          <a:xfrm>
            <a:off x="747350" y="3377838"/>
            <a:ext cx="392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520" name="Google Shape;1520;p87"/>
          <p:cNvSpPr/>
          <p:nvPr/>
        </p:nvSpPr>
        <p:spPr>
          <a:xfrm>
            <a:off x="747350" y="3464763"/>
            <a:ext cx="25713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Metagenomi</a:t>
            </a:r>
            <a:endParaRPr b="1" sz="900">
              <a:solidFill>
                <a:schemeClr val="lt1"/>
              </a:solidFill>
              <a:latin typeface="Roboto"/>
              <a:ea typeface="Roboto"/>
              <a:cs typeface="Roboto"/>
              <a:sym typeface="Roboto"/>
            </a:endParaRPr>
          </a:p>
        </p:txBody>
      </p:sp>
      <p:sp>
        <p:nvSpPr>
          <p:cNvPr id="1521" name="Google Shape;1521;p87"/>
          <p:cNvSpPr txBox="1"/>
          <p:nvPr/>
        </p:nvSpPr>
        <p:spPr>
          <a:xfrm>
            <a:off x="3602600" y="33715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$100M</a:t>
            </a:r>
            <a:endParaRPr b="1" sz="1000">
              <a:solidFill>
                <a:schemeClr val="lt1"/>
              </a:solidFill>
              <a:latin typeface="Roboto"/>
              <a:ea typeface="Roboto"/>
              <a:cs typeface="Roboto"/>
              <a:sym typeface="Roboto"/>
            </a:endParaRPr>
          </a:p>
        </p:txBody>
      </p:sp>
      <p:sp>
        <p:nvSpPr>
          <p:cNvPr id="1522" name="Google Shape;1522;p87"/>
          <p:cNvSpPr txBox="1"/>
          <p:nvPr/>
        </p:nvSpPr>
        <p:spPr>
          <a:xfrm>
            <a:off x="2599938" y="337153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$357M</a:t>
            </a:r>
            <a:endParaRPr b="1" sz="1000">
              <a:solidFill>
                <a:schemeClr val="lt1"/>
              </a:solidFill>
              <a:latin typeface="Roboto"/>
              <a:ea typeface="Roboto"/>
              <a:cs typeface="Roboto"/>
              <a:sym typeface="Roboto"/>
            </a:endParaRPr>
          </a:p>
        </p:txBody>
      </p:sp>
      <p:sp>
        <p:nvSpPr>
          <p:cNvPr id="1523" name="Google Shape;1523;p87"/>
          <p:cNvSpPr/>
          <p:nvPr/>
        </p:nvSpPr>
        <p:spPr>
          <a:xfrm>
            <a:off x="734825" y="1417000"/>
            <a:ext cx="6388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524" name="Google Shape;1524;p87"/>
          <p:cNvSpPr/>
          <p:nvPr/>
        </p:nvSpPr>
        <p:spPr>
          <a:xfrm>
            <a:off x="740150" y="1494825"/>
            <a:ext cx="39855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Insitro</a:t>
            </a:r>
            <a:endParaRPr b="1" sz="900">
              <a:solidFill>
                <a:schemeClr val="lt1"/>
              </a:solidFill>
              <a:latin typeface="Roboto"/>
              <a:ea typeface="Roboto"/>
              <a:cs typeface="Roboto"/>
              <a:sym typeface="Roboto"/>
            </a:endParaRPr>
          </a:p>
        </p:txBody>
      </p:sp>
      <p:sp>
        <p:nvSpPr>
          <p:cNvPr id="1525" name="Google Shape;1525;p87"/>
          <p:cNvSpPr txBox="1"/>
          <p:nvPr/>
        </p:nvSpPr>
        <p:spPr>
          <a:xfrm>
            <a:off x="4104775" y="141935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$345M</a:t>
            </a:r>
            <a:endParaRPr b="1" sz="1000">
              <a:solidFill>
                <a:schemeClr val="lt1"/>
              </a:solidFill>
              <a:latin typeface="Roboto"/>
              <a:ea typeface="Roboto"/>
              <a:cs typeface="Roboto"/>
              <a:sym typeface="Roboto"/>
            </a:endParaRPr>
          </a:p>
        </p:txBody>
      </p:sp>
      <p:sp>
        <p:nvSpPr>
          <p:cNvPr id="1526" name="Google Shape;1526;p87"/>
          <p:cNvSpPr txBox="1"/>
          <p:nvPr/>
        </p:nvSpPr>
        <p:spPr>
          <a:xfrm>
            <a:off x="5976400" y="1407625"/>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$400M</a:t>
            </a:r>
            <a:endParaRPr b="1" sz="1000">
              <a:solidFill>
                <a:schemeClr val="lt1"/>
              </a:solidFill>
              <a:latin typeface="Roboto"/>
              <a:ea typeface="Roboto"/>
              <a:cs typeface="Roboto"/>
              <a:sym typeface="Roboto"/>
            </a:endParaRPr>
          </a:p>
        </p:txBody>
      </p:sp>
      <p:sp>
        <p:nvSpPr>
          <p:cNvPr id="1527" name="Google Shape;1527;p87"/>
          <p:cNvSpPr/>
          <p:nvPr/>
        </p:nvSpPr>
        <p:spPr>
          <a:xfrm>
            <a:off x="734900" y="1765850"/>
            <a:ext cx="6388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528" name="Google Shape;1528;p87"/>
          <p:cNvSpPr/>
          <p:nvPr/>
        </p:nvSpPr>
        <p:spPr>
          <a:xfrm>
            <a:off x="740150" y="1861950"/>
            <a:ext cx="39855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Generate Biomedicines</a:t>
            </a:r>
            <a:endParaRPr b="1" sz="900">
              <a:solidFill>
                <a:schemeClr val="lt1"/>
              </a:solidFill>
              <a:latin typeface="Roboto"/>
              <a:ea typeface="Roboto"/>
              <a:cs typeface="Roboto"/>
              <a:sym typeface="Roboto"/>
            </a:endParaRPr>
          </a:p>
        </p:txBody>
      </p:sp>
      <p:sp>
        <p:nvSpPr>
          <p:cNvPr id="1529" name="Google Shape;1529;p87"/>
          <p:cNvSpPr txBox="1"/>
          <p:nvPr/>
        </p:nvSpPr>
        <p:spPr>
          <a:xfrm>
            <a:off x="4104775" y="17682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$420M</a:t>
            </a:r>
            <a:endParaRPr b="1" sz="1000">
              <a:solidFill>
                <a:schemeClr val="lt1"/>
              </a:solidFill>
              <a:latin typeface="Roboto"/>
              <a:ea typeface="Roboto"/>
              <a:cs typeface="Roboto"/>
              <a:sym typeface="Roboto"/>
            </a:endParaRPr>
          </a:p>
        </p:txBody>
      </p:sp>
      <p:sp>
        <p:nvSpPr>
          <p:cNvPr id="1530" name="Google Shape;1530;p87"/>
          <p:cNvSpPr txBox="1"/>
          <p:nvPr/>
        </p:nvSpPr>
        <p:spPr>
          <a:xfrm>
            <a:off x="5976400" y="17575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$275M</a:t>
            </a:r>
            <a:endParaRPr b="1" sz="1000">
              <a:solidFill>
                <a:schemeClr val="lt1"/>
              </a:solidFill>
              <a:latin typeface="Roboto"/>
              <a:ea typeface="Roboto"/>
              <a:cs typeface="Roboto"/>
              <a:sym typeface="Roboto"/>
            </a:endParaRPr>
          </a:p>
        </p:txBody>
      </p:sp>
      <p:sp>
        <p:nvSpPr>
          <p:cNvPr id="1531" name="Google Shape;1531;p87"/>
          <p:cNvSpPr/>
          <p:nvPr/>
        </p:nvSpPr>
        <p:spPr>
          <a:xfrm>
            <a:off x="2713524" y="2197888"/>
            <a:ext cx="586500" cy="207000"/>
          </a:xfrm>
          <a:prstGeom prst="roundRect">
            <a:avLst>
              <a:gd fmla="val 16667" name="adj"/>
            </a:avLst>
          </a:prstGeom>
          <a:no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t/>
            </a:r>
            <a:endParaRPr b="1" sz="1300">
              <a:solidFill>
                <a:srgbClr val="FFFFFF"/>
              </a:solidFill>
            </a:endParaRPr>
          </a:p>
        </p:txBody>
      </p:sp>
      <p:sp>
        <p:nvSpPr>
          <p:cNvPr id="1532" name="Google Shape;1532;p87"/>
          <p:cNvSpPr txBox="1"/>
          <p:nvPr/>
        </p:nvSpPr>
        <p:spPr>
          <a:xfrm>
            <a:off x="4039150" y="2132025"/>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$120M</a:t>
            </a:r>
            <a:endParaRPr b="1" sz="1000">
              <a:solidFill>
                <a:schemeClr val="lt1"/>
              </a:solidFill>
              <a:latin typeface="Roboto"/>
              <a:ea typeface="Roboto"/>
              <a:cs typeface="Roboto"/>
              <a:sym typeface="Roboto"/>
            </a:endParaRPr>
          </a:p>
        </p:txBody>
      </p:sp>
      <p:sp>
        <p:nvSpPr>
          <p:cNvPr id="1533" name="Google Shape;1533;p87"/>
          <p:cNvSpPr txBox="1"/>
          <p:nvPr/>
        </p:nvSpPr>
        <p:spPr>
          <a:xfrm>
            <a:off x="5910775" y="21203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$175M</a:t>
            </a:r>
            <a:endParaRPr b="1" sz="1000">
              <a:solidFill>
                <a:schemeClr val="lt1"/>
              </a:solidFill>
              <a:latin typeface="Roboto"/>
              <a:ea typeface="Roboto"/>
              <a:cs typeface="Roboto"/>
              <a:sym typeface="Roboto"/>
            </a:endParaRPr>
          </a:p>
        </p:txBody>
      </p:sp>
      <p:sp>
        <p:nvSpPr>
          <p:cNvPr id="1534" name="Google Shape;1534;p87"/>
          <p:cNvSpPr/>
          <p:nvPr/>
        </p:nvSpPr>
        <p:spPr>
          <a:xfrm>
            <a:off x="734825" y="2183363"/>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535" name="Google Shape;1535;p87"/>
          <p:cNvSpPr/>
          <p:nvPr/>
        </p:nvSpPr>
        <p:spPr>
          <a:xfrm>
            <a:off x="740150" y="2267963"/>
            <a:ext cx="66897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Ionis Pharmaceuticals</a:t>
            </a:r>
            <a:endParaRPr b="1" sz="900">
              <a:solidFill>
                <a:schemeClr val="lt1"/>
              </a:solidFill>
              <a:latin typeface="Roboto"/>
              <a:ea typeface="Roboto"/>
              <a:cs typeface="Roboto"/>
              <a:sym typeface="Roboto"/>
            </a:endParaRPr>
          </a:p>
        </p:txBody>
      </p:sp>
      <p:sp>
        <p:nvSpPr>
          <p:cNvPr id="1536" name="Google Shape;1536;p87"/>
          <p:cNvSpPr txBox="1"/>
          <p:nvPr/>
        </p:nvSpPr>
        <p:spPr>
          <a:xfrm>
            <a:off x="7717225" y="217787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$500M</a:t>
            </a:r>
            <a:endParaRPr b="1" sz="1000">
              <a:solidFill>
                <a:schemeClr val="lt1"/>
              </a:solidFill>
              <a:latin typeface="Roboto"/>
              <a:ea typeface="Roboto"/>
              <a:cs typeface="Roboto"/>
              <a:sym typeface="Roboto"/>
            </a:endParaRPr>
          </a:p>
        </p:txBody>
      </p:sp>
      <p:sp>
        <p:nvSpPr>
          <p:cNvPr id="1537" name="Google Shape;1537;p87"/>
          <p:cNvSpPr txBox="1"/>
          <p:nvPr/>
        </p:nvSpPr>
        <p:spPr>
          <a:xfrm>
            <a:off x="6805650" y="2177063"/>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$750M</a:t>
            </a:r>
            <a:endParaRPr b="1" sz="1000">
              <a:solidFill>
                <a:schemeClr val="lt1"/>
              </a:solidFill>
              <a:latin typeface="Roboto"/>
              <a:ea typeface="Roboto"/>
              <a:cs typeface="Roboto"/>
              <a:sym typeface="Roboto"/>
            </a:endParaRPr>
          </a:p>
        </p:txBody>
      </p:sp>
      <p:sp>
        <p:nvSpPr>
          <p:cNvPr id="1538" name="Google Shape;1538;p87"/>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88"/>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Leading Companies by Amount and Stage of Funding</a:t>
            </a:r>
            <a:endParaRPr sz="1600">
              <a:solidFill>
                <a:srgbClr val="0B5394"/>
              </a:solidFill>
              <a:latin typeface="Roboto"/>
              <a:ea typeface="Roboto"/>
              <a:cs typeface="Roboto"/>
              <a:sym typeface="Roboto"/>
            </a:endParaRPr>
          </a:p>
        </p:txBody>
      </p:sp>
      <p:cxnSp>
        <p:nvCxnSpPr>
          <p:cNvPr id="1544" name="Google Shape;1544;p88"/>
          <p:cNvCxnSpPr/>
          <p:nvPr/>
        </p:nvCxnSpPr>
        <p:spPr>
          <a:xfrm>
            <a:off x="590167" y="578619"/>
            <a:ext cx="21600" cy="3993300"/>
          </a:xfrm>
          <a:prstGeom prst="straightConnector1">
            <a:avLst/>
          </a:prstGeom>
          <a:noFill/>
          <a:ln cap="flat" cmpd="sng" w="9525">
            <a:solidFill>
              <a:schemeClr val="dk2"/>
            </a:solidFill>
            <a:prstDash val="solid"/>
            <a:round/>
            <a:headEnd len="med" w="med" type="none"/>
            <a:tailEnd len="med" w="med" type="none"/>
          </a:ln>
        </p:spPr>
      </p:cxnSp>
      <p:cxnSp>
        <p:nvCxnSpPr>
          <p:cNvPr id="1545" name="Google Shape;1545;p88"/>
          <p:cNvCxnSpPr/>
          <p:nvPr/>
        </p:nvCxnSpPr>
        <p:spPr>
          <a:xfrm flipH="1" rot="10800000">
            <a:off x="609475" y="4565450"/>
            <a:ext cx="8096100" cy="3000"/>
          </a:xfrm>
          <a:prstGeom prst="straightConnector1">
            <a:avLst/>
          </a:prstGeom>
          <a:noFill/>
          <a:ln cap="flat" cmpd="sng" w="9525">
            <a:solidFill>
              <a:schemeClr val="dk2"/>
            </a:solidFill>
            <a:prstDash val="solid"/>
            <a:round/>
            <a:headEnd len="med" w="med" type="none"/>
            <a:tailEnd len="med" w="med" type="none"/>
          </a:ln>
        </p:spPr>
      </p:cxnSp>
      <p:cxnSp>
        <p:nvCxnSpPr>
          <p:cNvPr id="1546" name="Google Shape;1546;p88"/>
          <p:cNvCxnSpPr/>
          <p:nvPr/>
        </p:nvCxnSpPr>
        <p:spPr>
          <a:xfrm>
            <a:off x="2358311" y="574384"/>
            <a:ext cx="0" cy="4314900"/>
          </a:xfrm>
          <a:prstGeom prst="straightConnector1">
            <a:avLst/>
          </a:prstGeom>
          <a:noFill/>
          <a:ln cap="flat" cmpd="sng" w="9525">
            <a:solidFill>
              <a:schemeClr val="dk2"/>
            </a:solidFill>
            <a:prstDash val="dot"/>
            <a:round/>
            <a:headEnd len="med" w="med" type="none"/>
            <a:tailEnd len="med" w="med" type="none"/>
          </a:ln>
        </p:spPr>
      </p:cxnSp>
      <p:sp>
        <p:nvSpPr>
          <p:cNvPr id="1547" name="Google Shape;1547;p88"/>
          <p:cNvSpPr txBox="1"/>
          <p:nvPr/>
        </p:nvSpPr>
        <p:spPr>
          <a:xfrm>
            <a:off x="612675" y="4606575"/>
            <a:ext cx="8083800" cy="316500"/>
          </a:xfrm>
          <a:prstGeom prst="rect">
            <a:avLst/>
          </a:prstGeom>
          <a:noFill/>
          <a:ln>
            <a:noFill/>
          </a:ln>
        </p:spPr>
        <p:txBody>
          <a:bodyPr anchorCtr="0" anchor="t" bIns="72850" lIns="72850" spcFirstLastPara="1" rIns="72850" wrap="square" tIns="72850">
            <a:spAutoFit/>
          </a:bodyPr>
          <a:lstStyle/>
          <a:p>
            <a:pPr indent="0" lvl="0" marL="0" rtl="0" algn="l">
              <a:spcBef>
                <a:spcPts val="0"/>
              </a:spcBef>
              <a:spcAft>
                <a:spcPts val="0"/>
              </a:spcAft>
              <a:buNone/>
            </a:pPr>
            <a:r>
              <a:rPr b="1" lang="en-GB" sz="1100">
                <a:solidFill>
                  <a:srgbClr val="0B5394"/>
                </a:solidFill>
              </a:rPr>
              <a:t>             Round A                                       Round B                                 Round C and others                               IPO</a:t>
            </a:r>
            <a:endParaRPr b="1" sz="1100">
              <a:solidFill>
                <a:srgbClr val="0B5394"/>
              </a:solidFill>
            </a:endParaRPr>
          </a:p>
        </p:txBody>
      </p:sp>
      <p:sp>
        <p:nvSpPr>
          <p:cNvPr id="1548" name="Google Shape;1548;p8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549" name="Google Shape;1549;p8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550" name="Google Shape;1550;p8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551" name="Google Shape;1551;p88"/>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552" name="Google Shape;1552;p88"/>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1553" name="Google Shape;1553;p88"/>
          <p:cNvCxnSpPr/>
          <p:nvPr/>
        </p:nvCxnSpPr>
        <p:spPr>
          <a:xfrm>
            <a:off x="4720511" y="569084"/>
            <a:ext cx="0" cy="4314900"/>
          </a:xfrm>
          <a:prstGeom prst="straightConnector1">
            <a:avLst/>
          </a:prstGeom>
          <a:noFill/>
          <a:ln cap="flat" cmpd="sng" w="9525">
            <a:solidFill>
              <a:schemeClr val="dk2"/>
            </a:solidFill>
            <a:prstDash val="dot"/>
            <a:round/>
            <a:headEnd len="med" w="med" type="none"/>
            <a:tailEnd len="med" w="med" type="none"/>
          </a:ln>
        </p:spPr>
      </p:cxnSp>
      <p:cxnSp>
        <p:nvCxnSpPr>
          <p:cNvPr id="1554" name="Google Shape;1554;p88"/>
          <p:cNvCxnSpPr/>
          <p:nvPr/>
        </p:nvCxnSpPr>
        <p:spPr>
          <a:xfrm>
            <a:off x="7123711" y="492884"/>
            <a:ext cx="0" cy="4381200"/>
          </a:xfrm>
          <a:prstGeom prst="straightConnector1">
            <a:avLst/>
          </a:prstGeom>
          <a:noFill/>
          <a:ln cap="flat" cmpd="sng" w="9525">
            <a:solidFill>
              <a:schemeClr val="dk2"/>
            </a:solidFill>
            <a:prstDash val="dot"/>
            <a:round/>
            <a:headEnd len="med" w="med" type="none"/>
            <a:tailEnd len="med" w="med" type="none"/>
          </a:ln>
        </p:spPr>
      </p:cxnSp>
      <p:sp>
        <p:nvSpPr>
          <p:cNvPr id="1555" name="Google Shape;1555;p88"/>
          <p:cNvSpPr/>
          <p:nvPr/>
        </p:nvSpPr>
        <p:spPr>
          <a:xfrm>
            <a:off x="7123700" y="2256000"/>
            <a:ext cx="838200" cy="797100"/>
          </a:xfrm>
          <a:prstGeom prst="roundRect">
            <a:avLst>
              <a:gd fmla="val 16667" name="adj"/>
            </a:avLst>
          </a:prstGeom>
          <a:solidFill>
            <a:srgbClr val="0B5394"/>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prior to the last deal</a:t>
            </a:r>
            <a:endParaRPr b="1" sz="900">
              <a:solidFill>
                <a:srgbClr val="FFFFFF"/>
              </a:solidFill>
              <a:latin typeface="Roboto"/>
              <a:ea typeface="Roboto"/>
              <a:cs typeface="Roboto"/>
              <a:sym typeface="Roboto"/>
            </a:endParaRPr>
          </a:p>
        </p:txBody>
      </p:sp>
      <p:sp>
        <p:nvSpPr>
          <p:cNvPr id="1556" name="Google Shape;1556;p88"/>
          <p:cNvSpPr/>
          <p:nvPr/>
        </p:nvSpPr>
        <p:spPr>
          <a:xfrm>
            <a:off x="8039951" y="2256000"/>
            <a:ext cx="838200" cy="797100"/>
          </a:xfrm>
          <a:prstGeom prst="roundRect">
            <a:avLst>
              <a:gd fmla="val 16667" name="adj"/>
            </a:avLst>
          </a:prstGeom>
          <a:solidFill>
            <a:srgbClr val="6FA8DC"/>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by the last deal</a:t>
            </a:r>
            <a:endParaRPr b="1" sz="1000">
              <a:solidFill>
                <a:srgbClr val="FFFFFF"/>
              </a:solidFill>
            </a:endParaRPr>
          </a:p>
        </p:txBody>
      </p:sp>
      <p:sp>
        <p:nvSpPr>
          <p:cNvPr id="1557" name="Google Shape;1557;p88"/>
          <p:cNvSpPr/>
          <p:nvPr/>
        </p:nvSpPr>
        <p:spPr>
          <a:xfrm>
            <a:off x="794350" y="36792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558" name="Google Shape;1558;p88"/>
          <p:cNvSpPr/>
          <p:nvPr/>
        </p:nvSpPr>
        <p:spPr>
          <a:xfrm>
            <a:off x="799675" y="3764625"/>
            <a:ext cx="39261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LifeMine Therapeutics</a:t>
            </a:r>
            <a:endParaRPr b="1" sz="900">
              <a:solidFill>
                <a:schemeClr val="lt1"/>
              </a:solidFill>
              <a:latin typeface="Roboto"/>
              <a:ea typeface="Roboto"/>
              <a:cs typeface="Roboto"/>
              <a:sym typeface="Roboto"/>
            </a:endParaRPr>
          </a:p>
        </p:txBody>
      </p:sp>
      <p:sp>
        <p:nvSpPr>
          <p:cNvPr id="1559" name="Google Shape;1559;p88"/>
          <p:cNvSpPr/>
          <p:nvPr/>
        </p:nvSpPr>
        <p:spPr>
          <a:xfrm>
            <a:off x="2779199" y="3747425"/>
            <a:ext cx="586500" cy="207000"/>
          </a:xfrm>
          <a:prstGeom prst="roundRect">
            <a:avLst>
              <a:gd fmla="val 16667" name="adj"/>
            </a:avLst>
          </a:prstGeom>
          <a:no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t/>
            </a:r>
            <a:endParaRPr b="1" sz="1300">
              <a:solidFill>
                <a:srgbClr val="FFFFFF"/>
              </a:solidFill>
            </a:endParaRPr>
          </a:p>
        </p:txBody>
      </p:sp>
      <p:sp>
        <p:nvSpPr>
          <p:cNvPr id="1560" name="Google Shape;1560;p88"/>
          <p:cNvSpPr txBox="1"/>
          <p:nvPr/>
        </p:nvSpPr>
        <p:spPr>
          <a:xfrm>
            <a:off x="7726250" y="9954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$300M</a:t>
            </a:r>
            <a:endParaRPr b="1" sz="1000">
              <a:solidFill>
                <a:schemeClr val="lt1"/>
              </a:solidFill>
              <a:latin typeface="Roboto"/>
              <a:ea typeface="Roboto"/>
              <a:cs typeface="Roboto"/>
              <a:sym typeface="Roboto"/>
            </a:endParaRPr>
          </a:p>
        </p:txBody>
      </p:sp>
      <p:sp>
        <p:nvSpPr>
          <p:cNvPr id="1561" name="Google Shape;1561;p88"/>
          <p:cNvSpPr txBox="1"/>
          <p:nvPr/>
        </p:nvSpPr>
        <p:spPr>
          <a:xfrm>
            <a:off x="6814250" y="100143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$900M</a:t>
            </a:r>
            <a:endParaRPr b="1" sz="1000">
              <a:solidFill>
                <a:schemeClr val="lt1"/>
              </a:solidFill>
              <a:latin typeface="Roboto"/>
              <a:ea typeface="Roboto"/>
              <a:cs typeface="Roboto"/>
              <a:sym typeface="Roboto"/>
            </a:endParaRPr>
          </a:p>
        </p:txBody>
      </p:sp>
      <p:sp>
        <p:nvSpPr>
          <p:cNvPr id="1562" name="Google Shape;1562;p88"/>
          <p:cNvSpPr txBox="1"/>
          <p:nvPr/>
        </p:nvSpPr>
        <p:spPr>
          <a:xfrm>
            <a:off x="7776750" y="13833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$290M</a:t>
            </a:r>
            <a:endParaRPr b="1" sz="1000">
              <a:solidFill>
                <a:schemeClr val="lt1"/>
              </a:solidFill>
              <a:latin typeface="Roboto"/>
              <a:ea typeface="Roboto"/>
              <a:cs typeface="Roboto"/>
              <a:sym typeface="Roboto"/>
            </a:endParaRPr>
          </a:p>
        </p:txBody>
      </p:sp>
      <p:sp>
        <p:nvSpPr>
          <p:cNvPr id="1563" name="Google Shape;1563;p88"/>
          <p:cNvSpPr txBox="1"/>
          <p:nvPr/>
        </p:nvSpPr>
        <p:spPr>
          <a:xfrm>
            <a:off x="6814250" y="13863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$710M</a:t>
            </a:r>
            <a:endParaRPr b="1" sz="1000">
              <a:solidFill>
                <a:schemeClr val="lt1"/>
              </a:solidFill>
              <a:latin typeface="Roboto"/>
              <a:ea typeface="Roboto"/>
              <a:cs typeface="Roboto"/>
              <a:sym typeface="Roboto"/>
            </a:endParaRPr>
          </a:p>
        </p:txBody>
      </p:sp>
      <p:sp>
        <p:nvSpPr>
          <p:cNvPr id="1564" name="Google Shape;1564;p88"/>
          <p:cNvSpPr txBox="1"/>
          <p:nvPr/>
        </p:nvSpPr>
        <p:spPr>
          <a:xfrm>
            <a:off x="7776750" y="1765713"/>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$275M</a:t>
            </a:r>
            <a:endParaRPr b="1" sz="1000">
              <a:solidFill>
                <a:schemeClr val="lt1"/>
              </a:solidFill>
              <a:latin typeface="Roboto"/>
              <a:ea typeface="Roboto"/>
              <a:cs typeface="Roboto"/>
              <a:sym typeface="Roboto"/>
            </a:endParaRPr>
          </a:p>
        </p:txBody>
      </p:sp>
      <p:sp>
        <p:nvSpPr>
          <p:cNvPr id="1565" name="Google Shape;1565;p88"/>
          <p:cNvSpPr txBox="1"/>
          <p:nvPr/>
        </p:nvSpPr>
        <p:spPr>
          <a:xfrm>
            <a:off x="6865175" y="176490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$1025M</a:t>
            </a:r>
            <a:endParaRPr b="1" sz="1000">
              <a:solidFill>
                <a:schemeClr val="lt1"/>
              </a:solidFill>
              <a:latin typeface="Roboto"/>
              <a:ea typeface="Roboto"/>
              <a:cs typeface="Roboto"/>
              <a:sym typeface="Roboto"/>
            </a:endParaRPr>
          </a:p>
        </p:txBody>
      </p:sp>
      <p:sp>
        <p:nvSpPr>
          <p:cNvPr id="1566" name="Google Shape;1566;p88"/>
          <p:cNvSpPr txBox="1"/>
          <p:nvPr/>
        </p:nvSpPr>
        <p:spPr>
          <a:xfrm>
            <a:off x="2309138" y="214650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$212M</a:t>
            </a:r>
            <a:endParaRPr b="1" sz="1000">
              <a:solidFill>
                <a:schemeClr val="lt1"/>
              </a:solidFill>
              <a:latin typeface="Roboto"/>
              <a:ea typeface="Roboto"/>
              <a:cs typeface="Roboto"/>
              <a:sym typeface="Roboto"/>
            </a:endParaRPr>
          </a:p>
        </p:txBody>
      </p:sp>
      <p:sp>
        <p:nvSpPr>
          <p:cNvPr id="1567" name="Google Shape;1567;p88"/>
          <p:cNvSpPr txBox="1"/>
          <p:nvPr/>
        </p:nvSpPr>
        <p:spPr>
          <a:xfrm>
            <a:off x="3229950" y="21464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$261M</a:t>
            </a:r>
            <a:endParaRPr b="1" sz="1000">
              <a:solidFill>
                <a:schemeClr val="lt1"/>
              </a:solidFill>
              <a:latin typeface="Roboto"/>
              <a:ea typeface="Roboto"/>
              <a:cs typeface="Roboto"/>
              <a:sym typeface="Roboto"/>
            </a:endParaRPr>
          </a:p>
        </p:txBody>
      </p:sp>
      <p:sp>
        <p:nvSpPr>
          <p:cNvPr id="1568" name="Google Shape;1568;p88"/>
          <p:cNvSpPr txBox="1"/>
          <p:nvPr/>
        </p:nvSpPr>
        <p:spPr>
          <a:xfrm>
            <a:off x="3649600" y="25280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$255M</a:t>
            </a:r>
            <a:endParaRPr b="1" sz="1000">
              <a:solidFill>
                <a:schemeClr val="lt1"/>
              </a:solidFill>
              <a:latin typeface="Roboto"/>
              <a:ea typeface="Roboto"/>
              <a:cs typeface="Roboto"/>
              <a:sym typeface="Roboto"/>
            </a:endParaRPr>
          </a:p>
        </p:txBody>
      </p:sp>
      <p:sp>
        <p:nvSpPr>
          <p:cNvPr id="1569" name="Google Shape;1569;p88"/>
          <p:cNvSpPr txBox="1"/>
          <p:nvPr/>
        </p:nvSpPr>
        <p:spPr>
          <a:xfrm>
            <a:off x="2646938" y="252810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$102M</a:t>
            </a:r>
            <a:endParaRPr b="1" sz="1000">
              <a:solidFill>
                <a:schemeClr val="lt1"/>
              </a:solidFill>
              <a:latin typeface="Roboto"/>
              <a:ea typeface="Roboto"/>
              <a:cs typeface="Roboto"/>
              <a:sym typeface="Roboto"/>
            </a:endParaRPr>
          </a:p>
        </p:txBody>
      </p:sp>
      <p:sp>
        <p:nvSpPr>
          <p:cNvPr id="1570" name="Google Shape;1570;p88"/>
          <p:cNvSpPr txBox="1"/>
          <p:nvPr/>
        </p:nvSpPr>
        <p:spPr>
          <a:xfrm>
            <a:off x="4829200" y="291273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$200M</a:t>
            </a:r>
            <a:endParaRPr b="1" sz="1000">
              <a:solidFill>
                <a:schemeClr val="lt1"/>
              </a:solidFill>
              <a:latin typeface="Roboto"/>
              <a:ea typeface="Roboto"/>
              <a:cs typeface="Roboto"/>
              <a:sym typeface="Roboto"/>
            </a:endParaRPr>
          </a:p>
        </p:txBody>
      </p:sp>
      <p:sp>
        <p:nvSpPr>
          <p:cNvPr id="1571" name="Google Shape;1571;p88"/>
          <p:cNvSpPr txBox="1"/>
          <p:nvPr/>
        </p:nvSpPr>
        <p:spPr>
          <a:xfrm>
            <a:off x="5976450" y="291275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$273M</a:t>
            </a:r>
            <a:endParaRPr b="1" sz="1000">
              <a:solidFill>
                <a:schemeClr val="lt1"/>
              </a:solidFill>
              <a:latin typeface="Roboto"/>
              <a:ea typeface="Roboto"/>
              <a:cs typeface="Roboto"/>
              <a:sym typeface="Roboto"/>
            </a:endParaRPr>
          </a:p>
        </p:txBody>
      </p:sp>
      <p:sp>
        <p:nvSpPr>
          <p:cNvPr id="1572" name="Google Shape;1572;p88"/>
          <p:cNvSpPr txBox="1"/>
          <p:nvPr/>
        </p:nvSpPr>
        <p:spPr>
          <a:xfrm>
            <a:off x="7579175" y="32913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$200M</a:t>
            </a:r>
            <a:endParaRPr b="1" sz="1000">
              <a:solidFill>
                <a:schemeClr val="lt1"/>
              </a:solidFill>
              <a:latin typeface="Roboto"/>
              <a:ea typeface="Roboto"/>
              <a:cs typeface="Roboto"/>
              <a:sym typeface="Roboto"/>
            </a:endParaRPr>
          </a:p>
        </p:txBody>
      </p:sp>
      <p:sp>
        <p:nvSpPr>
          <p:cNvPr id="1573" name="Google Shape;1573;p88"/>
          <p:cNvSpPr txBox="1"/>
          <p:nvPr/>
        </p:nvSpPr>
        <p:spPr>
          <a:xfrm>
            <a:off x="6830450" y="32976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$591M</a:t>
            </a:r>
            <a:endParaRPr b="1" sz="1000">
              <a:solidFill>
                <a:schemeClr val="lt1"/>
              </a:solidFill>
              <a:latin typeface="Roboto"/>
              <a:ea typeface="Roboto"/>
              <a:cs typeface="Roboto"/>
              <a:sym typeface="Roboto"/>
            </a:endParaRPr>
          </a:p>
        </p:txBody>
      </p:sp>
      <p:sp>
        <p:nvSpPr>
          <p:cNvPr id="1574" name="Google Shape;1574;p88"/>
          <p:cNvSpPr txBox="1"/>
          <p:nvPr/>
        </p:nvSpPr>
        <p:spPr>
          <a:xfrm>
            <a:off x="4104825" y="3681563"/>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$120M</a:t>
            </a:r>
            <a:endParaRPr b="1" sz="1000">
              <a:solidFill>
                <a:schemeClr val="lt1"/>
              </a:solidFill>
              <a:latin typeface="Roboto"/>
              <a:ea typeface="Roboto"/>
              <a:cs typeface="Roboto"/>
              <a:sym typeface="Roboto"/>
            </a:endParaRPr>
          </a:p>
        </p:txBody>
      </p:sp>
      <p:sp>
        <p:nvSpPr>
          <p:cNvPr id="1575" name="Google Shape;1575;p88"/>
          <p:cNvSpPr txBox="1"/>
          <p:nvPr/>
        </p:nvSpPr>
        <p:spPr>
          <a:xfrm>
            <a:off x="5976450" y="366983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$175M</a:t>
            </a:r>
            <a:endParaRPr b="1" sz="1000">
              <a:solidFill>
                <a:schemeClr val="lt1"/>
              </a:solidFill>
              <a:latin typeface="Roboto"/>
              <a:ea typeface="Roboto"/>
              <a:cs typeface="Roboto"/>
              <a:sym typeface="Roboto"/>
            </a:endParaRPr>
          </a:p>
        </p:txBody>
      </p:sp>
      <p:sp>
        <p:nvSpPr>
          <p:cNvPr id="1576" name="Google Shape;1576;p88"/>
          <p:cNvSpPr txBox="1"/>
          <p:nvPr/>
        </p:nvSpPr>
        <p:spPr>
          <a:xfrm>
            <a:off x="2247850" y="4071275"/>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$218M</a:t>
            </a:r>
            <a:endParaRPr b="1" sz="1000">
              <a:solidFill>
                <a:schemeClr val="lt1"/>
              </a:solidFill>
              <a:latin typeface="Roboto"/>
              <a:ea typeface="Roboto"/>
              <a:cs typeface="Roboto"/>
              <a:sym typeface="Roboto"/>
            </a:endParaRPr>
          </a:p>
        </p:txBody>
      </p:sp>
      <p:sp>
        <p:nvSpPr>
          <p:cNvPr id="1577" name="Google Shape;1577;p88"/>
          <p:cNvSpPr txBox="1"/>
          <p:nvPr/>
        </p:nvSpPr>
        <p:spPr>
          <a:xfrm>
            <a:off x="3665800" y="407128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$168M</a:t>
            </a:r>
            <a:endParaRPr b="1" sz="1000">
              <a:solidFill>
                <a:schemeClr val="lt1"/>
              </a:solidFill>
              <a:latin typeface="Roboto"/>
              <a:ea typeface="Roboto"/>
              <a:cs typeface="Roboto"/>
              <a:sym typeface="Roboto"/>
            </a:endParaRPr>
          </a:p>
        </p:txBody>
      </p:sp>
      <p:sp>
        <p:nvSpPr>
          <p:cNvPr id="1578" name="Google Shape;1578;p88"/>
          <p:cNvSpPr/>
          <p:nvPr/>
        </p:nvSpPr>
        <p:spPr>
          <a:xfrm>
            <a:off x="794350" y="625875"/>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579" name="Google Shape;1579;p88"/>
          <p:cNvSpPr/>
          <p:nvPr/>
        </p:nvSpPr>
        <p:spPr>
          <a:xfrm>
            <a:off x="794375" y="715675"/>
            <a:ext cx="66897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Vertex</a:t>
            </a:r>
            <a:r>
              <a:rPr lang="en-GB" sz="1000">
                <a:solidFill>
                  <a:schemeClr val="dk1"/>
                </a:solidFill>
              </a:rPr>
              <a:t> </a:t>
            </a:r>
            <a:r>
              <a:rPr b="1" lang="en-GB" sz="1000">
                <a:solidFill>
                  <a:schemeClr val="lt1"/>
                </a:solidFill>
                <a:latin typeface="Roboto"/>
                <a:ea typeface="Roboto"/>
                <a:cs typeface="Roboto"/>
                <a:sym typeface="Roboto"/>
              </a:rPr>
              <a:t>Pharmaceuticals</a:t>
            </a:r>
            <a:endParaRPr b="1" sz="900">
              <a:solidFill>
                <a:schemeClr val="lt1"/>
              </a:solidFill>
              <a:latin typeface="Roboto"/>
              <a:ea typeface="Roboto"/>
              <a:cs typeface="Roboto"/>
              <a:sym typeface="Roboto"/>
            </a:endParaRPr>
          </a:p>
        </p:txBody>
      </p:sp>
      <p:sp>
        <p:nvSpPr>
          <p:cNvPr id="1580" name="Google Shape;1580;p88"/>
          <p:cNvSpPr txBox="1"/>
          <p:nvPr/>
        </p:nvSpPr>
        <p:spPr>
          <a:xfrm>
            <a:off x="6912725" y="6062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$600M</a:t>
            </a:r>
            <a:endParaRPr b="1" sz="1000">
              <a:solidFill>
                <a:schemeClr val="lt1"/>
              </a:solidFill>
              <a:latin typeface="Roboto"/>
              <a:ea typeface="Roboto"/>
              <a:cs typeface="Roboto"/>
              <a:sym typeface="Roboto"/>
            </a:endParaRPr>
          </a:p>
        </p:txBody>
      </p:sp>
      <p:sp>
        <p:nvSpPr>
          <p:cNvPr id="1581" name="Google Shape;1581;p88"/>
          <p:cNvSpPr txBox="1"/>
          <p:nvPr/>
        </p:nvSpPr>
        <p:spPr>
          <a:xfrm>
            <a:off x="7776750" y="6074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$50M</a:t>
            </a:r>
            <a:endParaRPr b="1" sz="1000">
              <a:solidFill>
                <a:schemeClr val="lt1"/>
              </a:solidFill>
              <a:latin typeface="Roboto"/>
              <a:ea typeface="Roboto"/>
              <a:cs typeface="Roboto"/>
              <a:sym typeface="Roboto"/>
            </a:endParaRPr>
          </a:p>
        </p:txBody>
      </p:sp>
      <p:sp>
        <p:nvSpPr>
          <p:cNvPr id="1582" name="Google Shape;1582;p88"/>
          <p:cNvSpPr/>
          <p:nvPr/>
        </p:nvSpPr>
        <p:spPr>
          <a:xfrm>
            <a:off x="794350" y="1009625"/>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583" name="Google Shape;1583;p88"/>
          <p:cNvSpPr/>
          <p:nvPr/>
        </p:nvSpPr>
        <p:spPr>
          <a:xfrm>
            <a:off x="799675" y="1097250"/>
            <a:ext cx="66897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Bristol Myers Squibb</a:t>
            </a:r>
            <a:endParaRPr b="1" sz="900">
              <a:solidFill>
                <a:schemeClr val="lt1"/>
              </a:solidFill>
              <a:latin typeface="Roboto"/>
              <a:ea typeface="Roboto"/>
              <a:cs typeface="Roboto"/>
              <a:sym typeface="Roboto"/>
            </a:endParaRPr>
          </a:p>
        </p:txBody>
      </p:sp>
      <p:sp>
        <p:nvSpPr>
          <p:cNvPr id="1584" name="Google Shape;1584;p88"/>
          <p:cNvSpPr txBox="1"/>
          <p:nvPr/>
        </p:nvSpPr>
        <p:spPr>
          <a:xfrm>
            <a:off x="7726250" y="9954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$4.5B</a:t>
            </a:r>
            <a:endParaRPr b="1" sz="1000">
              <a:solidFill>
                <a:schemeClr val="lt1"/>
              </a:solidFill>
              <a:latin typeface="Roboto"/>
              <a:ea typeface="Roboto"/>
              <a:cs typeface="Roboto"/>
              <a:sym typeface="Roboto"/>
            </a:endParaRPr>
          </a:p>
        </p:txBody>
      </p:sp>
      <p:sp>
        <p:nvSpPr>
          <p:cNvPr id="1585" name="Google Shape;1585;p88"/>
          <p:cNvSpPr txBox="1"/>
          <p:nvPr/>
        </p:nvSpPr>
        <p:spPr>
          <a:xfrm>
            <a:off x="6814250" y="100143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$6.08B</a:t>
            </a:r>
            <a:endParaRPr b="1" sz="1000">
              <a:solidFill>
                <a:schemeClr val="lt1"/>
              </a:solidFill>
              <a:latin typeface="Roboto"/>
              <a:ea typeface="Roboto"/>
              <a:cs typeface="Roboto"/>
              <a:sym typeface="Roboto"/>
            </a:endParaRPr>
          </a:p>
        </p:txBody>
      </p:sp>
      <p:sp>
        <p:nvSpPr>
          <p:cNvPr id="1586" name="Google Shape;1586;p88"/>
          <p:cNvSpPr/>
          <p:nvPr/>
        </p:nvSpPr>
        <p:spPr>
          <a:xfrm>
            <a:off x="794350" y="1389600"/>
            <a:ext cx="809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587" name="Google Shape;1587;p88"/>
          <p:cNvSpPr/>
          <p:nvPr/>
        </p:nvSpPr>
        <p:spPr>
          <a:xfrm>
            <a:off x="799675" y="1476525"/>
            <a:ext cx="66897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Galapagos</a:t>
            </a:r>
            <a:endParaRPr b="1" sz="1000">
              <a:solidFill>
                <a:schemeClr val="lt1"/>
              </a:solidFill>
              <a:latin typeface="Roboto"/>
              <a:ea typeface="Roboto"/>
              <a:cs typeface="Roboto"/>
              <a:sym typeface="Roboto"/>
            </a:endParaRPr>
          </a:p>
        </p:txBody>
      </p:sp>
      <p:sp>
        <p:nvSpPr>
          <p:cNvPr id="1588" name="Google Shape;1588;p88"/>
          <p:cNvSpPr txBox="1"/>
          <p:nvPr/>
        </p:nvSpPr>
        <p:spPr>
          <a:xfrm>
            <a:off x="7776750" y="13833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$5.1B</a:t>
            </a:r>
            <a:endParaRPr b="1" sz="1000">
              <a:solidFill>
                <a:schemeClr val="lt1"/>
              </a:solidFill>
              <a:latin typeface="Roboto"/>
              <a:ea typeface="Roboto"/>
              <a:cs typeface="Roboto"/>
              <a:sym typeface="Roboto"/>
            </a:endParaRPr>
          </a:p>
        </p:txBody>
      </p:sp>
      <p:sp>
        <p:nvSpPr>
          <p:cNvPr id="1589" name="Google Shape;1589;p88"/>
          <p:cNvSpPr txBox="1"/>
          <p:nvPr/>
        </p:nvSpPr>
        <p:spPr>
          <a:xfrm>
            <a:off x="6814250" y="13863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$345M</a:t>
            </a:r>
            <a:endParaRPr b="1" sz="1000">
              <a:solidFill>
                <a:schemeClr val="lt1"/>
              </a:solidFill>
              <a:latin typeface="Roboto"/>
              <a:ea typeface="Roboto"/>
              <a:cs typeface="Roboto"/>
              <a:sym typeface="Roboto"/>
            </a:endParaRPr>
          </a:p>
        </p:txBody>
      </p:sp>
      <p:sp>
        <p:nvSpPr>
          <p:cNvPr id="1590" name="Google Shape;1590;p88"/>
          <p:cNvSpPr/>
          <p:nvPr/>
        </p:nvSpPr>
        <p:spPr>
          <a:xfrm>
            <a:off x="800500" y="4122638"/>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591" name="Google Shape;1591;p88"/>
          <p:cNvSpPr/>
          <p:nvPr/>
        </p:nvSpPr>
        <p:spPr>
          <a:xfrm>
            <a:off x="805825" y="4207238"/>
            <a:ext cx="66897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Relay Therapeutics</a:t>
            </a:r>
            <a:endParaRPr b="1" sz="900">
              <a:solidFill>
                <a:schemeClr val="lt1"/>
              </a:solidFill>
              <a:latin typeface="Roboto"/>
              <a:ea typeface="Roboto"/>
              <a:cs typeface="Roboto"/>
              <a:sym typeface="Roboto"/>
            </a:endParaRPr>
          </a:p>
        </p:txBody>
      </p:sp>
      <p:sp>
        <p:nvSpPr>
          <p:cNvPr id="1592" name="Google Shape;1592;p88"/>
          <p:cNvSpPr txBox="1"/>
          <p:nvPr/>
        </p:nvSpPr>
        <p:spPr>
          <a:xfrm>
            <a:off x="7782900" y="411715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$300M</a:t>
            </a:r>
            <a:endParaRPr b="1" sz="1000">
              <a:solidFill>
                <a:schemeClr val="lt1"/>
              </a:solidFill>
              <a:latin typeface="Roboto"/>
              <a:ea typeface="Roboto"/>
              <a:cs typeface="Roboto"/>
              <a:sym typeface="Roboto"/>
            </a:endParaRPr>
          </a:p>
        </p:txBody>
      </p:sp>
      <p:sp>
        <p:nvSpPr>
          <p:cNvPr id="1593" name="Google Shape;1593;p88"/>
          <p:cNvSpPr txBox="1"/>
          <p:nvPr/>
        </p:nvSpPr>
        <p:spPr>
          <a:xfrm>
            <a:off x="6871325" y="411633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$870M</a:t>
            </a:r>
            <a:endParaRPr b="1" sz="1000">
              <a:solidFill>
                <a:schemeClr val="lt1"/>
              </a:solidFill>
              <a:latin typeface="Roboto"/>
              <a:ea typeface="Roboto"/>
              <a:cs typeface="Roboto"/>
              <a:sym typeface="Roboto"/>
            </a:endParaRPr>
          </a:p>
        </p:txBody>
      </p:sp>
      <p:sp>
        <p:nvSpPr>
          <p:cNvPr id="1594" name="Google Shape;1594;p88"/>
          <p:cNvSpPr/>
          <p:nvPr/>
        </p:nvSpPr>
        <p:spPr>
          <a:xfrm>
            <a:off x="794350" y="1775413"/>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595" name="Google Shape;1595;p88"/>
          <p:cNvSpPr/>
          <p:nvPr/>
        </p:nvSpPr>
        <p:spPr>
          <a:xfrm>
            <a:off x="794375" y="1865213"/>
            <a:ext cx="45942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Medable</a:t>
            </a:r>
            <a:endParaRPr b="1" sz="900">
              <a:solidFill>
                <a:schemeClr val="lt1"/>
              </a:solidFill>
              <a:latin typeface="Roboto"/>
              <a:ea typeface="Roboto"/>
              <a:cs typeface="Roboto"/>
              <a:sym typeface="Roboto"/>
            </a:endParaRPr>
          </a:p>
        </p:txBody>
      </p:sp>
      <p:sp>
        <p:nvSpPr>
          <p:cNvPr id="1596" name="Google Shape;1596;p88"/>
          <p:cNvSpPr txBox="1"/>
          <p:nvPr/>
        </p:nvSpPr>
        <p:spPr>
          <a:xfrm>
            <a:off x="4813000" y="17665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$200M</a:t>
            </a:r>
            <a:endParaRPr b="1" sz="1000">
              <a:solidFill>
                <a:schemeClr val="lt1"/>
              </a:solidFill>
              <a:latin typeface="Roboto"/>
              <a:ea typeface="Roboto"/>
              <a:cs typeface="Roboto"/>
              <a:sym typeface="Roboto"/>
            </a:endParaRPr>
          </a:p>
        </p:txBody>
      </p:sp>
      <p:sp>
        <p:nvSpPr>
          <p:cNvPr id="1597" name="Google Shape;1597;p88"/>
          <p:cNvSpPr txBox="1"/>
          <p:nvPr/>
        </p:nvSpPr>
        <p:spPr>
          <a:xfrm>
            <a:off x="6095375" y="17665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$300M</a:t>
            </a:r>
            <a:endParaRPr b="1" sz="1000">
              <a:solidFill>
                <a:schemeClr val="lt1"/>
              </a:solidFill>
              <a:latin typeface="Roboto"/>
              <a:ea typeface="Roboto"/>
              <a:cs typeface="Roboto"/>
              <a:sym typeface="Roboto"/>
            </a:endParaRPr>
          </a:p>
        </p:txBody>
      </p:sp>
      <p:sp>
        <p:nvSpPr>
          <p:cNvPr id="1598" name="Google Shape;1598;p88"/>
          <p:cNvSpPr/>
          <p:nvPr/>
        </p:nvSpPr>
        <p:spPr>
          <a:xfrm>
            <a:off x="794350" y="2148438"/>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599" name="Google Shape;1599;p88"/>
          <p:cNvSpPr/>
          <p:nvPr/>
        </p:nvSpPr>
        <p:spPr>
          <a:xfrm>
            <a:off x="799675" y="2233863"/>
            <a:ext cx="39261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Odyssey Therapeutics</a:t>
            </a:r>
            <a:endParaRPr b="1" sz="1000">
              <a:solidFill>
                <a:schemeClr val="lt1"/>
              </a:solidFill>
              <a:latin typeface="Roboto"/>
              <a:ea typeface="Roboto"/>
              <a:cs typeface="Roboto"/>
              <a:sym typeface="Roboto"/>
            </a:endParaRPr>
          </a:p>
        </p:txBody>
      </p:sp>
      <p:sp>
        <p:nvSpPr>
          <p:cNvPr id="1600" name="Google Shape;1600;p88"/>
          <p:cNvSpPr txBox="1"/>
          <p:nvPr/>
        </p:nvSpPr>
        <p:spPr>
          <a:xfrm>
            <a:off x="4104825" y="21508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$385M</a:t>
            </a:r>
            <a:endParaRPr b="1" sz="1000">
              <a:solidFill>
                <a:schemeClr val="lt1"/>
              </a:solidFill>
              <a:latin typeface="Roboto"/>
              <a:ea typeface="Roboto"/>
              <a:cs typeface="Roboto"/>
              <a:sym typeface="Roboto"/>
            </a:endParaRPr>
          </a:p>
        </p:txBody>
      </p:sp>
      <p:sp>
        <p:nvSpPr>
          <p:cNvPr id="1601" name="Google Shape;1601;p88"/>
          <p:cNvSpPr txBox="1"/>
          <p:nvPr/>
        </p:nvSpPr>
        <p:spPr>
          <a:xfrm>
            <a:off x="5976450" y="21401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$100M</a:t>
            </a:r>
            <a:endParaRPr b="1" sz="1000">
              <a:solidFill>
                <a:schemeClr val="lt1"/>
              </a:solidFill>
              <a:latin typeface="Roboto"/>
              <a:ea typeface="Roboto"/>
              <a:cs typeface="Roboto"/>
              <a:sym typeface="Roboto"/>
            </a:endParaRPr>
          </a:p>
        </p:txBody>
      </p:sp>
      <p:sp>
        <p:nvSpPr>
          <p:cNvPr id="1602" name="Google Shape;1602;p88"/>
          <p:cNvSpPr/>
          <p:nvPr/>
        </p:nvSpPr>
        <p:spPr>
          <a:xfrm>
            <a:off x="794350" y="2552725"/>
            <a:ext cx="2230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603" name="Google Shape;1603;p88"/>
          <p:cNvSpPr/>
          <p:nvPr/>
        </p:nvSpPr>
        <p:spPr>
          <a:xfrm>
            <a:off x="799675" y="2639150"/>
            <a:ext cx="12069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Treeline</a:t>
            </a:r>
            <a:endParaRPr b="1" sz="1000">
              <a:solidFill>
                <a:schemeClr val="lt1"/>
              </a:solidFill>
              <a:latin typeface="Roboto"/>
              <a:ea typeface="Roboto"/>
              <a:cs typeface="Roboto"/>
              <a:sym typeface="Roboto"/>
            </a:endParaRPr>
          </a:p>
        </p:txBody>
      </p:sp>
      <p:sp>
        <p:nvSpPr>
          <p:cNvPr id="1604" name="Google Shape;1604;p88"/>
          <p:cNvSpPr txBox="1"/>
          <p:nvPr/>
        </p:nvSpPr>
        <p:spPr>
          <a:xfrm>
            <a:off x="1462350" y="2546425"/>
            <a:ext cx="80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$210M</a:t>
            </a:r>
            <a:endParaRPr b="1" sz="1000">
              <a:solidFill>
                <a:schemeClr val="lt1"/>
              </a:solidFill>
              <a:latin typeface="Roboto"/>
              <a:ea typeface="Roboto"/>
              <a:cs typeface="Roboto"/>
              <a:sym typeface="Roboto"/>
            </a:endParaRPr>
          </a:p>
        </p:txBody>
      </p:sp>
      <p:sp>
        <p:nvSpPr>
          <p:cNvPr id="1605" name="Google Shape;1605;p88"/>
          <p:cNvSpPr txBox="1"/>
          <p:nvPr/>
        </p:nvSpPr>
        <p:spPr>
          <a:xfrm>
            <a:off x="2063513" y="254500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$260M</a:t>
            </a:r>
            <a:endParaRPr b="1" sz="1000">
              <a:solidFill>
                <a:schemeClr val="lt1"/>
              </a:solidFill>
              <a:latin typeface="Roboto"/>
              <a:ea typeface="Roboto"/>
              <a:cs typeface="Roboto"/>
              <a:sym typeface="Roboto"/>
            </a:endParaRPr>
          </a:p>
        </p:txBody>
      </p:sp>
      <p:sp>
        <p:nvSpPr>
          <p:cNvPr id="1606" name="Google Shape;1606;p88"/>
          <p:cNvSpPr/>
          <p:nvPr/>
        </p:nvSpPr>
        <p:spPr>
          <a:xfrm>
            <a:off x="800500" y="3336863"/>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607" name="Google Shape;1607;p88"/>
          <p:cNvSpPr/>
          <p:nvPr/>
        </p:nvSpPr>
        <p:spPr>
          <a:xfrm>
            <a:off x="805825" y="3421463"/>
            <a:ext cx="66897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Tempus</a:t>
            </a:r>
            <a:endParaRPr b="1" sz="900">
              <a:solidFill>
                <a:schemeClr val="lt1"/>
              </a:solidFill>
              <a:latin typeface="Roboto"/>
              <a:ea typeface="Roboto"/>
              <a:cs typeface="Roboto"/>
              <a:sym typeface="Roboto"/>
            </a:endParaRPr>
          </a:p>
        </p:txBody>
      </p:sp>
      <p:sp>
        <p:nvSpPr>
          <p:cNvPr id="1608" name="Google Shape;1608;p88"/>
          <p:cNvSpPr txBox="1"/>
          <p:nvPr/>
        </p:nvSpPr>
        <p:spPr>
          <a:xfrm>
            <a:off x="7782900" y="333137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$175M</a:t>
            </a:r>
            <a:endParaRPr b="1" sz="1000">
              <a:solidFill>
                <a:schemeClr val="lt1"/>
              </a:solidFill>
              <a:latin typeface="Roboto"/>
              <a:ea typeface="Roboto"/>
              <a:cs typeface="Roboto"/>
              <a:sym typeface="Roboto"/>
            </a:endParaRPr>
          </a:p>
        </p:txBody>
      </p:sp>
      <p:sp>
        <p:nvSpPr>
          <p:cNvPr id="1609" name="Google Shape;1609;p88"/>
          <p:cNvSpPr txBox="1"/>
          <p:nvPr/>
        </p:nvSpPr>
        <p:spPr>
          <a:xfrm>
            <a:off x="6871325" y="3330563"/>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$1.17B</a:t>
            </a:r>
            <a:endParaRPr b="1" sz="1000">
              <a:solidFill>
                <a:schemeClr val="lt1"/>
              </a:solidFill>
              <a:latin typeface="Roboto"/>
              <a:ea typeface="Roboto"/>
              <a:cs typeface="Roboto"/>
              <a:sym typeface="Roboto"/>
            </a:endParaRPr>
          </a:p>
        </p:txBody>
      </p:sp>
      <p:sp>
        <p:nvSpPr>
          <p:cNvPr id="1610" name="Google Shape;1610;p88"/>
          <p:cNvSpPr/>
          <p:nvPr/>
        </p:nvSpPr>
        <p:spPr>
          <a:xfrm>
            <a:off x="794300" y="2950475"/>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611" name="Google Shape;1611;p88"/>
          <p:cNvSpPr/>
          <p:nvPr/>
        </p:nvSpPr>
        <p:spPr>
          <a:xfrm>
            <a:off x="794325" y="3040275"/>
            <a:ext cx="45942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XtalPi</a:t>
            </a:r>
            <a:endParaRPr b="1" sz="900">
              <a:solidFill>
                <a:schemeClr val="lt1"/>
              </a:solidFill>
              <a:latin typeface="Roboto"/>
              <a:ea typeface="Roboto"/>
              <a:cs typeface="Roboto"/>
              <a:sym typeface="Roboto"/>
            </a:endParaRPr>
          </a:p>
        </p:txBody>
      </p:sp>
      <p:sp>
        <p:nvSpPr>
          <p:cNvPr id="1612" name="Google Shape;1612;p88"/>
          <p:cNvSpPr txBox="1"/>
          <p:nvPr/>
        </p:nvSpPr>
        <p:spPr>
          <a:xfrm>
            <a:off x="4812950" y="294165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$385M</a:t>
            </a:r>
            <a:endParaRPr b="1" sz="1000">
              <a:solidFill>
                <a:schemeClr val="lt1"/>
              </a:solidFill>
              <a:latin typeface="Roboto"/>
              <a:ea typeface="Roboto"/>
              <a:cs typeface="Roboto"/>
              <a:sym typeface="Roboto"/>
            </a:endParaRPr>
          </a:p>
        </p:txBody>
      </p:sp>
      <p:sp>
        <p:nvSpPr>
          <p:cNvPr id="1613" name="Google Shape;1613;p88"/>
          <p:cNvSpPr txBox="1"/>
          <p:nvPr/>
        </p:nvSpPr>
        <p:spPr>
          <a:xfrm>
            <a:off x="6095325" y="294165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$400M</a:t>
            </a:r>
            <a:endParaRPr b="1" sz="1000">
              <a:solidFill>
                <a:schemeClr val="lt1"/>
              </a:solidFill>
              <a:latin typeface="Roboto"/>
              <a:ea typeface="Roboto"/>
              <a:cs typeface="Roboto"/>
              <a:sym typeface="Roboto"/>
            </a:endParaRPr>
          </a:p>
        </p:txBody>
      </p:sp>
      <p:sp>
        <p:nvSpPr>
          <p:cNvPr id="1614" name="Google Shape;1614;p88"/>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graphicFrame>
        <p:nvGraphicFramePr>
          <p:cNvPr id="267" name="Google Shape;267;p62"/>
          <p:cNvGraphicFramePr/>
          <p:nvPr/>
        </p:nvGraphicFramePr>
        <p:xfrm>
          <a:off x="306291" y="731276"/>
          <a:ext cx="3000000" cy="3000000"/>
        </p:xfrm>
        <a:graphic>
          <a:graphicData uri="http://schemas.openxmlformats.org/drawingml/2006/table">
            <a:tbl>
              <a:tblPr>
                <a:noFill/>
                <a:tableStyleId>{E9E07A43-6A57-4F5F-9E6B-C43A75D59D51}</a:tableStyleId>
              </a:tblPr>
              <a:tblGrid>
                <a:gridCol w="3828100"/>
                <a:gridCol w="284300"/>
              </a:tblGrid>
              <a:tr h="197250">
                <a:tc>
                  <a:txBody>
                    <a:bodyPr/>
                    <a:lstStyle/>
                    <a:p>
                      <a:pPr indent="0" lvl="0" marL="0" rtl="0" algn="l">
                        <a:spcBef>
                          <a:spcPts val="0"/>
                        </a:spcBef>
                        <a:spcAft>
                          <a:spcPts val="0"/>
                        </a:spcAft>
                        <a:buClr>
                          <a:srgbClr val="000000"/>
                        </a:buClr>
                        <a:buSzPts val="700"/>
                        <a:buFont typeface="Arial"/>
                        <a:buNone/>
                      </a:pPr>
                      <a:r>
                        <a:rPr b="1" lang="en-GB" sz="1000">
                          <a:solidFill>
                            <a:srgbClr val="0B5394"/>
                          </a:solidFill>
                          <a:latin typeface="Roboto"/>
                          <a:ea typeface="Roboto"/>
                          <a:cs typeface="Roboto"/>
                          <a:sym typeface="Roboto"/>
                        </a:rPr>
                        <a:t>Report at a Glance</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3</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rgbClr val="000000"/>
                        </a:buClr>
                        <a:buSzPts val="700"/>
                        <a:buFont typeface="Arial"/>
                        <a:buNone/>
                      </a:pPr>
                      <a:r>
                        <a:rPr b="1" lang="en-GB" sz="1000">
                          <a:solidFill>
                            <a:srgbClr val="0B5394"/>
                          </a:solidFill>
                          <a:latin typeface="Roboto"/>
                          <a:ea typeface="Roboto"/>
                          <a:cs typeface="Roboto"/>
                          <a:sym typeface="Roboto"/>
                        </a:rPr>
                        <a:t>Introduction to AI in Drug Development</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5</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179999" rtl="0" algn="l">
                        <a:spcBef>
                          <a:spcPts val="0"/>
                        </a:spcBef>
                        <a:spcAft>
                          <a:spcPts val="0"/>
                        </a:spcAft>
                        <a:buNone/>
                      </a:pPr>
                      <a:r>
                        <a:rPr lang="en-GB" sz="1000">
                          <a:solidFill>
                            <a:srgbClr val="0B5394"/>
                          </a:solidFill>
                          <a:latin typeface="Roboto"/>
                          <a:ea typeface="Roboto"/>
                          <a:cs typeface="Roboto"/>
                          <a:sym typeface="Roboto"/>
                        </a:rPr>
                        <a:t>Notable Breakthrough in AI for Pharma</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8</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179999" rtl="0" algn="l">
                        <a:spcBef>
                          <a:spcPts val="0"/>
                        </a:spcBef>
                        <a:spcAft>
                          <a:spcPts val="0"/>
                        </a:spcAft>
                        <a:buClr>
                          <a:schemeClr val="dk1"/>
                        </a:buClr>
                        <a:buSzPts val="1100"/>
                        <a:buFont typeface="Arial"/>
                        <a:buNone/>
                      </a:pPr>
                      <a:r>
                        <a:rPr lang="en-GB" sz="1000">
                          <a:solidFill>
                            <a:srgbClr val="0B5394"/>
                          </a:solidFill>
                          <a:latin typeface="Roboto"/>
                          <a:ea typeface="Roboto"/>
                          <a:cs typeface="Roboto"/>
                          <a:sym typeface="Roboto"/>
                        </a:rPr>
                        <a:t>Application of AI for Advanced R&amp;D</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12</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AI in Drug Development: Leaders</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13</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179999" rtl="0" algn="l">
                        <a:spcBef>
                          <a:spcPts val="0"/>
                        </a:spcBef>
                        <a:spcAft>
                          <a:spcPts val="0"/>
                        </a:spcAft>
                        <a:buNone/>
                      </a:pPr>
                      <a:r>
                        <a:rPr lang="en-GB" sz="1000">
                          <a:solidFill>
                            <a:srgbClr val="0B5394"/>
                          </a:solidFill>
                          <a:latin typeface="Roboto"/>
                          <a:ea typeface="Roboto"/>
                          <a:cs typeface="Roboto"/>
                          <a:sym typeface="Roboto"/>
                        </a:rPr>
                        <a:t>Selected Pharma AI Deals</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16</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AI in Drug Development: Geographical Coverage</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19</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Business Activity: Overview</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24</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179999" rtl="0" algn="l">
                        <a:spcBef>
                          <a:spcPts val="0"/>
                        </a:spcBef>
                        <a:spcAft>
                          <a:spcPts val="0"/>
                        </a:spcAft>
                        <a:buClr>
                          <a:schemeClr val="dk1"/>
                        </a:buClr>
                        <a:buSzPts val="1100"/>
                        <a:buFont typeface="Arial"/>
                        <a:buNone/>
                      </a:pPr>
                      <a:r>
                        <a:rPr lang="en-GB" sz="1000">
                          <a:solidFill>
                            <a:srgbClr val="0B5394"/>
                          </a:solidFill>
                          <a:latin typeface="Roboto"/>
                          <a:ea typeface="Roboto"/>
                          <a:cs typeface="Roboto"/>
                          <a:sym typeface="Roboto"/>
                        </a:rPr>
                        <a:t>Leading Companies by Amount and Stage of Funding</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28</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50 Leading Investors in Pharmaceutical AI </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36</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Big Pharma’s Focus in AI</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44</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179999" rtl="0" algn="l">
                        <a:spcBef>
                          <a:spcPts val="0"/>
                        </a:spcBef>
                        <a:spcAft>
                          <a:spcPts val="0"/>
                        </a:spcAft>
                        <a:buClr>
                          <a:schemeClr val="dk1"/>
                        </a:buClr>
                        <a:buSzPts val="1100"/>
                        <a:buFont typeface="Arial"/>
                        <a:buNone/>
                      </a:pPr>
                      <a:r>
                        <a:rPr lang="en-GB" sz="1000">
                          <a:solidFill>
                            <a:srgbClr val="0B5394"/>
                          </a:solidFill>
                          <a:latin typeface="Roboto"/>
                          <a:ea typeface="Roboto"/>
                          <a:cs typeface="Roboto"/>
                          <a:sym typeface="Roboto"/>
                        </a:rPr>
                        <a:t>Selected Pharma AI Deals</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47</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AI in Pharma Publicly Traded Companies</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56</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AI for Advanced R&amp;D: Applications and Use Cases</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64</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Computational Methods Used by the Most Advanced AI Companies</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rgbClr val="0B5394"/>
                          </a:solidFill>
                          <a:latin typeface="Roboto"/>
                          <a:ea typeface="Roboto"/>
                          <a:cs typeface="Roboto"/>
                          <a:sym typeface="Roboto"/>
                        </a:rPr>
                        <a:t>    73</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700"/>
                        <a:buFont typeface="Arial"/>
                        <a:buNone/>
                      </a:pPr>
                      <a:r>
                        <a:rPr b="1" lang="en-GB" sz="1000">
                          <a:solidFill>
                            <a:srgbClr val="0B5394"/>
                          </a:solidFill>
                          <a:latin typeface="Roboto"/>
                          <a:ea typeface="Roboto"/>
                          <a:cs typeface="Roboto"/>
                          <a:sym typeface="Roboto"/>
                        </a:rPr>
                        <a:t>15 Notable R&amp;D Use Cases of AI Application in Biopharma</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77</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Industry Developments Q1 2022 - Q4 2022</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101</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179999" rtl="0" algn="l">
                        <a:spcBef>
                          <a:spcPts val="0"/>
                        </a:spcBef>
                        <a:spcAft>
                          <a:spcPts val="0"/>
                        </a:spcAft>
                        <a:buClr>
                          <a:schemeClr val="dk1"/>
                        </a:buClr>
                        <a:buSzPts val="1100"/>
                        <a:buFont typeface="Arial"/>
                        <a:buNone/>
                      </a:pPr>
                      <a:r>
                        <a:rPr lang="en-GB" sz="1000">
                          <a:solidFill>
                            <a:srgbClr val="0B5394"/>
                          </a:solidFill>
                          <a:latin typeface="Roboto"/>
                          <a:ea typeface="Roboto"/>
                          <a:cs typeface="Roboto"/>
                          <a:sym typeface="Roboto"/>
                        </a:rPr>
                        <a:t>Selected Pharma AI Industry Developments</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103</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Key Takeaways</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106</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Overview of Deep Pharma Intelligence</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111</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97250">
                <a:tc>
                  <a:txBody>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Disclaimer</a:t>
                      </a:r>
                      <a:endParaRPr b="1"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19050">
                      <a:solidFill>
                        <a:srgbClr val="0B5394"/>
                      </a:solidFill>
                      <a:prstDash val="solid"/>
                      <a:round/>
                      <a:headEnd len="sm" w="sm" type="none"/>
                      <a:tailEnd len="sm" w="sm" type="none"/>
                    </a:lnB>
                  </a:tcPr>
                </a:tc>
                <a:tc>
                  <a:txBody>
                    <a:bodyPr/>
                    <a:lstStyle/>
                    <a:p>
                      <a:pPr indent="0" lvl="0" marL="0" rtl="0" algn="r">
                        <a:spcBef>
                          <a:spcPts val="0"/>
                        </a:spcBef>
                        <a:spcAft>
                          <a:spcPts val="0"/>
                        </a:spcAft>
                        <a:buNone/>
                      </a:pPr>
                      <a:r>
                        <a:rPr lang="en-GB" sz="1000">
                          <a:solidFill>
                            <a:srgbClr val="0B5394"/>
                          </a:solidFill>
                          <a:latin typeface="Roboto"/>
                          <a:ea typeface="Roboto"/>
                          <a:cs typeface="Roboto"/>
                          <a:sym typeface="Roboto"/>
                        </a:rPr>
                        <a:t>116</a:t>
                      </a:r>
                      <a:endParaRPr sz="1000">
                        <a:solidFill>
                          <a:srgbClr val="0B5394"/>
                        </a:solidFill>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19050">
                      <a:solidFill>
                        <a:srgbClr val="0B5394"/>
                      </a:solidFill>
                      <a:prstDash val="solid"/>
                      <a:round/>
                      <a:headEnd len="sm" w="sm" type="none"/>
                      <a:tailEnd len="sm" w="sm" type="none"/>
                    </a:lnB>
                  </a:tcPr>
                </a:tc>
              </a:tr>
            </a:tbl>
          </a:graphicData>
        </a:graphic>
      </p:graphicFrame>
      <p:sp>
        <p:nvSpPr>
          <p:cNvPr id="268" name="Google Shape;268;p62"/>
          <p:cNvSpPr txBox="1"/>
          <p:nvPr/>
        </p:nvSpPr>
        <p:spPr>
          <a:xfrm>
            <a:off x="4725150" y="731275"/>
            <a:ext cx="4112400" cy="42669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None/>
            </a:pPr>
            <a:r>
              <a:rPr lang="en-GB" sz="1000">
                <a:latin typeface="Roboto"/>
                <a:ea typeface="Roboto"/>
                <a:cs typeface="Roboto"/>
                <a:sym typeface="Roboto"/>
              </a:rPr>
              <a:t>This 115-page </a:t>
            </a:r>
            <a:r>
              <a:rPr b="1" lang="en-GB" sz="1000">
                <a:solidFill>
                  <a:srgbClr val="0B5394"/>
                </a:solidFill>
                <a:latin typeface="Roboto"/>
                <a:ea typeface="Roboto"/>
                <a:cs typeface="Roboto"/>
                <a:sym typeface="Roboto"/>
              </a:rPr>
              <a:t>"Artificial Intelligence for Drug Discovery Landscape Overview Q4 2022"</a:t>
            </a:r>
            <a:r>
              <a:rPr lang="en-GB" sz="1000">
                <a:latin typeface="Roboto"/>
                <a:ea typeface="Roboto"/>
                <a:cs typeface="Roboto"/>
                <a:sym typeface="Roboto"/>
              </a:rPr>
              <a:t> report represents the eleventh issue of market analytics focused on the Artificial Intelligence (AI) application in the pharmaceutical research industry.</a:t>
            </a:r>
            <a:endParaRPr sz="1000">
              <a:latin typeface="Roboto"/>
              <a:ea typeface="Roboto"/>
              <a:cs typeface="Roboto"/>
              <a:sym typeface="Roboto"/>
            </a:endParaRPr>
          </a:p>
          <a:p>
            <a:pPr indent="0" lvl="0" marL="0" rtl="0" algn="just">
              <a:lnSpc>
                <a:spcPct val="115000"/>
              </a:lnSpc>
              <a:spcBef>
                <a:spcPts val="1000"/>
              </a:spcBef>
              <a:spcAft>
                <a:spcPts val="0"/>
              </a:spcAft>
              <a:buNone/>
            </a:pPr>
            <a:r>
              <a:rPr b="1" lang="en-GB" sz="1000">
                <a:solidFill>
                  <a:srgbClr val="0B5394"/>
                </a:solidFill>
                <a:latin typeface="Roboto"/>
                <a:ea typeface="Roboto"/>
                <a:cs typeface="Roboto"/>
                <a:sym typeface="Roboto"/>
              </a:rPr>
              <a:t>The primary goal of this series of reports is to give a complete picture of the industry environment in terms of AI usage in drug discovery, clinical research, and other elements of pharmaceutical research and development.</a:t>
            </a:r>
            <a:r>
              <a:rPr lang="en-GB" sz="1000">
                <a:latin typeface="Roboto"/>
                <a:ea typeface="Roboto"/>
                <a:cs typeface="Roboto"/>
                <a:sym typeface="Roboto"/>
              </a:rPr>
              <a:t> This overview highlights recent trends and insights in the form of helpful mind maps and infographics and gauges the performance of prominent players who shape the industry's space and relationships. It can help the reader comprehend what is going on in the sector and potentially predict what will happen next.</a:t>
            </a:r>
            <a:endParaRPr sz="1000">
              <a:latin typeface="Roboto"/>
              <a:ea typeface="Roboto"/>
              <a:cs typeface="Roboto"/>
              <a:sym typeface="Roboto"/>
            </a:endParaRPr>
          </a:p>
          <a:p>
            <a:pPr indent="0" lvl="0" marL="0" rtl="0" algn="just">
              <a:lnSpc>
                <a:spcPct val="115000"/>
              </a:lnSpc>
              <a:spcBef>
                <a:spcPts val="1000"/>
              </a:spcBef>
              <a:spcAft>
                <a:spcPts val="0"/>
              </a:spcAft>
              <a:buNone/>
            </a:pPr>
            <a:r>
              <a:rPr b="1" lang="en-GB" sz="1000">
                <a:solidFill>
                  <a:srgbClr val="0B5394"/>
                </a:solidFill>
                <a:latin typeface="Roboto"/>
                <a:ea typeface="Roboto"/>
                <a:cs typeface="Roboto"/>
                <a:sym typeface="Roboto"/>
              </a:rPr>
              <a:t>Since the last edition, data has been significantly updated to reflect the fast-paced market dynamics and an overall increase in pharmaceutical AI investment and business development activities.</a:t>
            </a:r>
            <a:r>
              <a:rPr lang="en-GB" sz="1000">
                <a:latin typeface="Roboto"/>
                <a:ea typeface="Roboto"/>
                <a:cs typeface="Roboto"/>
                <a:sym typeface="Roboto"/>
              </a:rPr>
              <a:t> The listings of AI-biotech businesses, biotech investors, and pharmaceutical organizations have been expanded to reflect the pharmaceutical industry's rising interest in sophisticated data analytics technology.</a:t>
            </a:r>
            <a:endParaRPr sz="1000">
              <a:latin typeface="Roboto"/>
              <a:ea typeface="Roboto"/>
              <a:cs typeface="Roboto"/>
              <a:sym typeface="Roboto"/>
            </a:endParaRPr>
          </a:p>
          <a:p>
            <a:pPr indent="0" lvl="0" marL="0" rtl="0" algn="just">
              <a:lnSpc>
                <a:spcPct val="115000"/>
              </a:lnSpc>
              <a:spcBef>
                <a:spcPts val="1000"/>
              </a:spcBef>
              <a:spcAft>
                <a:spcPts val="1000"/>
              </a:spcAft>
              <a:buNone/>
            </a:pPr>
            <a:r>
              <a:rPr lang="en-GB" sz="1000">
                <a:latin typeface="Roboto"/>
                <a:ea typeface="Roboto"/>
                <a:cs typeface="Roboto"/>
                <a:sym typeface="Roboto"/>
              </a:rPr>
              <a:t>Alongside investment and business trends, the report also provides technical insights into some of the latest AI applications and research achievements.</a:t>
            </a:r>
            <a:endParaRPr sz="1000">
              <a:latin typeface="Roboto"/>
              <a:ea typeface="Roboto"/>
              <a:cs typeface="Roboto"/>
              <a:sym typeface="Roboto"/>
            </a:endParaRPr>
          </a:p>
        </p:txBody>
      </p:sp>
      <p:sp>
        <p:nvSpPr>
          <p:cNvPr id="269" name="Google Shape;269;p62"/>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0" name="Google Shape;270;p62"/>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1" name="Google Shape;271;p62"/>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GB" sz="800">
                <a:solidFill>
                  <a:srgbClr val="999999"/>
                </a:solidFill>
                <a:latin typeface="Roboto"/>
                <a:ea typeface="Roboto"/>
                <a:cs typeface="Roboto"/>
                <a:sym typeface="Roboto"/>
              </a:rPr>
              <a:t>2</a:t>
            </a:r>
            <a:endParaRPr sz="800">
              <a:solidFill>
                <a:srgbClr val="999999"/>
              </a:solidFill>
              <a:latin typeface="Roboto"/>
              <a:ea typeface="Roboto"/>
              <a:cs typeface="Roboto"/>
              <a:sym typeface="Roboto"/>
            </a:endParaRPr>
          </a:p>
        </p:txBody>
      </p:sp>
      <p:sp>
        <p:nvSpPr>
          <p:cNvPr id="272" name="Google Shape;272;p62"/>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3" name="Google Shape;273;p62"/>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4" name="Google Shape;274;p62"/>
          <p:cNvSpPr txBox="1"/>
          <p:nvPr>
            <p:ph idx="4294967295" type="title"/>
          </p:nvPr>
        </p:nvSpPr>
        <p:spPr>
          <a:xfrm>
            <a:off x="260225" y="280392"/>
            <a:ext cx="4149900" cy="310500"/>
          </a:xfrm>
          <a:prstGeom prst="rect">
            <a:avLst/>
          </a:prstGeom>
          <a:solidFill>
            <a:srgbClr val="0B5394"/>
          </a:solidFill>
        </p:spPr>
        <p:txBody>
          <a:bodyPr anchorCtr="0" anchor="ctr" bIns="0" lIns="0" spcFirstLastPara="1" rIns="0" wrap="square" tIns="0">
            <a:normAutofit/>
          </a:bodyPr>
          <a:lstStyle/>
          <a:p>
            <a:pPr indent="0" lvl="0" marL="0" rtl="0" algn="ctr">
              <a:spcBef>
                <a:spcPts val="0"/>
              </a:spcBef>
              <a:spcAft>
                <a:spcPts val="0"/>
              </a:spcAft>
              <a:buClr>
                <a:schemeClr val="dk1"/>
              </a:buClr>
              <a:buSzPts val="700"/>
              <a:buFont typeface="Arial"/>
              <a:buNone/>
            </a:pPr>
            <a:r>
              <a:rPr b="1" lang="en-GB" sz="1400">
                <a:solidFill>
                  <a:schemeClr val="lt1"/>
                </a:solidFill>
              </a:rPr>
              <a:t>Table of Contents</a:t>
            </a:r>
            <a:endParaRPr sz="1400">
              <a:solidFill>
                <a:schemeClr val="lt1"/>
              </a:solidFill>
              <a:latin typeface="Roboto"/>
              <a:ea typeface="Roboto"/>
              <a:cs typeface="Roboto"/>
              <a:sym typeface="Roboto"/>
            </a:endParaRPr>
          </a:p>
        </p:txBody>
      </p:sp>
      <p:sp>
        <p:nvSpPr>
          <p:cNvPr id="275" name="Google Shape;275;p62"/>
          <p:cNvSpPr txBox="1"/>
          <p:nvPr/>
        </p:nvSpPr>
        <p:spPr>
          <a:xfrm>
            <a:off x="4725150" y="277475"/>
            <a:ext cx="4112400" cy="310500"/>
          </a:xfrm>
          <a:prstGeom prst="rect">
            <a:avLst/>
          </a:prstGeom>
          <a:solidFill>
            <a:srgbClr val="0B5394"/>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latin typeface="Roboto"/>
                <a:ea typeface="Roboto"/>
                <a:cs typeface="Roboto"/>
                <a:sym typeface="Roboto"/>
              </a:rPr>
              <a:t>Introduction</a:t>
            </a:r>
            <a:endParaRPr>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89"/>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Leading Companies by Amount and Stage of Funding</a:t>
            </a:r>
            <a:endParaRPr sz="1600">
              <a:solidFill>
                <a:srgbClr val="0B5394"/>
              </a:solidFill>
              <a:latin typeface="Roboto"/>
              <a:ea typeface="Roboto"/>
              <a:cs typeface="Roboto"/>
              <a:sym typeface="Roboto"/>
            </a:endParaRPr>
          </a:p>
        </p:txBody>
      </p:sp>
      <p:cxnSp>
        <p:nvCxnSpPr>
          <p:cNvPr id="1620" name="Google Shape;1620;p89"/>
          <p:cNvCxnSpPr/>
          <p:nvPr/>
        </p:nvCxnSpPr>
        <p:spPr>
          <a:xfrm>
            <a:off x="590167" y="578619"/>
            <a:ext cx="21600" cy="3993300"/>
          </a:xfrm>
          <a:prstGeom prst="straightConnector1">
            <a:avLst/>
          </a:prstGeom>
          <a:noFill/>
          <a:ln cap="flat" cmpd="sng" w="9525">
            <a:solidFill>
              <a:schemeClr val="dk2"/>
            </a:solidFill>
            <a:prstDash val="solid"/>
            <a:round/>
            <a:headEnd len="med" w="med" type="none"/>
            <a:tailEnd len="med" w="med" type="none"/>
          </a:ln>
        </p:spPr>
      </p:cxnSp>
      <p:cxnSp>
        <p:nvCxnSpPr>
          <p:cNvPr id="1621" name="Google Shape;1621;p89"/>
          <p:cNvCxnSpPr/>
          <p:nvPr/>
        </p:nvCxnSpPr>
        <p:spPr>
          <a:xfrm flipH="1" rot="10800000">
            <a:off x="609475" y="4565450"/>
            <a:ext cx="8096100" cy="3000"/>
          </a:xfrm>
          <a:prstGeom prst="straightConnector1">
            <a:avLst/>
          </a:prstGeom>
          <a:noFill/>
          <a:ln cap="flat" cmpd="sng" w="9525">
            <a:solidFill>
              <a:schemeClr val="dk2"/>
            </a:solidFill>
            <a:prstDash val="solid"/>
            <a:round/>
            <a:headEnd len="med" w="med" type="none"/>
            <a:tailEnd len="med" w="med" type="none"/>
          </a:ln>
        </p:spPr>
      </p:cxnSp>
      <p:cxnSp>
        <p:nvCxnSpPr>
          <p:cNvPr id="1622" name="Google Shape;1622;p89"/>
          <p:cNvCxnSpPr/>
          <p:nvPr/>
        </p:nvCxnSpPr>
        <p:spPr>
          <a:xfrm>
            <a:off x="2358311" y="574384"/>
            <a:ext cx="0" cy="4314900"/>
          </a:xfrm>
          <a:prstGeom prst="straightConnector1">
            <a:avLst/>
          </a:prstGeom>
          <a:noFill/>
          <a:ln cap="flat" cmpd="sng" w="9525">
            <a:solidFill>
              <a:schemeClr val="dk2"/>
            </a:solidFill>
            <a:prstDash val="dot"/>
            <a:round/>
            <a:headEnd len="med" w="med" type="none"/>
            <a:tailEnd len="med" w="med" type="none"/>
          </a:ln>
        </p:spPr>
      </p:cxnSp>
      <p:sp>
        <p:nvSpPr>
          <p:cNvPr id="1623" name="Google Shape;1623;p89"/>
          <p:cNvSpPr txBox="1"/>
          <p:nvPr/>
        </p:nvSpPr>
        <p:spPr>
          <a:xfrm>
            <a:off x="612675" y="4606575"/>
            <a:ext cx="8083800" cy="316500"/>
          </a:xfrm>
          <a:prstGeom prst="rect">
            <a:avLst/>
          </a:prstGeom>
          <a:noFill/>
          <a:ln>
            <a:noFill/>
          </a:ln>
        </p:spPr>
        <p:txBody>
          <a:bodyPr anchorCtr="0" anchor="t" bIns="72850" lIns="72850" spcFirstLastPara="1" rIns="72850" wrap="square" tIns="72850">
            <a:spAutoFit/>
          </a:bodyPr>
          <a:lstStyle/>
          <a:p>
            <a:pPr indent="0" lvl="0" marL="0" rtl="0" algn="l">
              <a:spcBef>
                <a:spcPts val="0"/>
              </a:spcBef>
              <a:spcAft>
                <a:spcPts val="0"/>
              </a:spcAft>
              <a:buNone/>
            </a:pPr>
            <a:r>
              <a:rPr b="1" lang="en-GB" sz="1100">
                <a:solidFill>
                  <a:srgbClr val="0B5394"/>
                </a:solidFill>
              </a:rPr>
              <a:t>             Round A                                       Round B                                 Round C and others                               IPO</a:t>
            </a:r>
            <a:endParaRPr b="1" sz="1100">
              <a:solidFill>
                <a:srgbClr val="0B5394"/>
              </a:solidFill>
            </a:endParaRPr>
          </a:p>
        </p:txBody>
      </p:sp>
      <p:sp>
        <p:nvSpPr>
          <p:cNvPr id="1624" name="Google Shape;1624;p8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625" name="Google Shape;1625;p8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626" name="Google Shape;1626;p8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627" name="Google Shape;1627;p8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628" name="Google Shape;1628;p89"/>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1629" name="Google Shape;1629;p89"/>
          <p:cNvCxnSpPr/>
          <p:nvPr/>
        </p:nvCxnSpPr>
        <p:spPr>
          <a:xfrm>
            <a:off x="4720511" y="569084"/>
            <a:ext cx="0" cy="4314900"/>
          </a:xfrm>
          <a:prstGeom prst="straightConnector1">
            <a:avLst/>
          </a:prstGeom>
          <a:noFill/>
          <a:ln cap="flat" cmpd="sng" w="9525">
            <a:solidFill>
              <a:schemeClr val="dk2"/>
            </a:solidFill>
            <a:prstDash val="dot"/>
            <a:round/>
            <a:headEnd len="med" w="med" type="none"/>
            <a:tailEnd len="med" w="med" type="none"/>
          </a:ln>
        </p:spPr>
      </p:cxnSp>
      <p:cxnSp>
        <p:nvCxnSpPr>
          <p:cNvPr id="1630" name="Google Shape;1630;p89"/>
          <p:cNvCxnSpPr/>
          <p:nvPr/>
        </p:nvCxnSpPr>
        <p:spPr>
          <a:xfrm>
            <a:off x="7123711" y="492884"/>
            <a:ext cx="0" cy="4381200"/>
          </a:xfrm>
          <a:prstGeom prst="straightConnector1">
            <a:avLst/>
          </a:prstGeom>
          <a:noFill/>
          <a:ln cap="flat" cmpd="sng" w="9525">
            <a:solidFill>
              <a:schemeClr val="dk2"/>
            </a:solidFill>
            <a:prstDash val="dot"/>
            <a:round/>
            <a:headEnd len="med" w="med" type="none"/>
            <a:tailEnd len="med" w="med" type="none"/>
          </a:ln>
        </p:spPr>
      </p:cxnSp>
      <p:sp>
        <p:nvSpPr>
          <p:cNvPr id="1631" name="Google Shape;1631;p89"/>
          <p:cNvSpPr/>
          <p:nvPr/>
        </p:nvSpPr>
        <p:spPr>
          <a:xfrm>
            <a:off x="794350" y="625875"/>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632" name="Google Shape;1632;p89"/>
          <p:cNvSpPr/>
          <p:nvPr/>
        </p:nvSpPr>
        <p:spPr>
          <a:xfrm>
            <a:off x="794375" y="715675"/>
            <a:ext cx="46920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lt1"/>
                </a:solidFill>
                <a:latin typeface="Roboto"/>
                <a:ea typeface="Roboto"/>
                <a:cs typeface="Roboto"/>
                <a:sym typeface="Roboto"/>
              </a:rPr>
              <a:t>PathAI</a:t>
            </a:r>
            <a:endParaRPr b="1" sz="900">
              <a:solidFill>
                <a:schemeClr val="lt1"/>
              </a:solidFill>
              <a:latin typeface="Roboto"/>
              <a:ea typeface="Roboto"/>
              <a:cs typeface="Roboto"/>
              <a:sym typeface="Roboto"/>
            </a:endParaRPr>
          </a:p>
        </p:txBody>
      </p:sp>
      <p:sp>
        <p:nvSpPr>
          <p:cNvPr id="1633" name="Google Shape;1633;p89"/>
          <p:cNvSpPr/>
          <p:nvPr/>
        </p:nvSpPr>
        <p:spPr>
          <a:xfrm>
            <a:off x="7201725" y="2544925"/>
            <a:ext cx="838200" cy="797100"/>
          </a:xfrm>
          <a:prstGeom prst="roundRect">
            <a:avLst>
              <a:gd fmla="val 16667" name="adj"/>
            </a:avLst>
          </a:prstGeom>
          <a:solidFill>
            <a:srgbClr val="0B5394"/>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prior to the last deal</a:t>
            </a:r>
            <a:endParaRPr b="1" sz="900">
              <a:solidFill>
                <a:srgbClr val="FFFFFF"/>
              </a:solidFill>
              <a:latin typeface="Roboto"/>
              <a:ea typeface="Roboto"/>
              <a:cs typeface="Roboto"/>
              <a:sym typeface="Roboto"/>
            </a:endParaRPr>
          </a:p>
        </p:txBody>
      </p:sp>
      <p:sp>
        <p:nvSpPr>
          <p:cNvPr id="1634" name="Google Shape;1634;p89"/>
          <p:cNvSpPr/>
          <p:nvPr/>
        </p:nvSpPr>
        <p:spPr>
          <a:xfrm>
            <a:off x="8117901" y="2501513"/>
            <a:ext cx="838200" cy="797100"/>
          </a:xfrm>
          <a:prstGeom prst="roundRect">
            <a:avLst>
              <a:gd fmla="val 16667" name="adj"/>
            </a:avLst>
          </a:prstGeom>
          <a:solidFill>
            <a:srgbClr val="6FA8DC"/>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by the last deal</a:t>
            </a:r>
            <a:endParaRPr b="1" sz="1000">
              <a:solidFill>
                <a:srgbClr val="FFFFFF"/>
              </a:solidFill>
            </a:endParaRPr>
          </a:p>
        </p:txBody>
      </p:sp>
      <p:sp>
        <p:nvSpPr>
          <p:cNvPr id="1635" name="Google Shape;1635;p89"/>
          <p:cNvSpPr/>
          <p:nvPr/>
        </p:nvSpPr>
        <p:spPr>
          <a:xfrm>
            <a:off x="794350" y="1009625"/>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36" name="Google Shape;1636;p89"/>
          <p:cNvSpPr/>
          <p:nvPr/>
        </p:nvSpPr>
        <p:spPr>
          <a:xfrm>
            <a:off x="799675" y="1097250"/>
            <a:ext cx="6816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Recursion Pharmaceuticals</a:t>
            </a:r>
            <a:endParaRPr b="1" sz="900">
              <a:solidFill>
                <a:schemeClr val="lt1"/>
              </a:solidFill>
              <a:latin typeface="Roboto"/>
              <a:ea typeface="Roboto"/>
              <a:cs typeface="Roboto"/>
              <a:sym typeface="Roboto"/>
            </a:endParaRPr>
          </a:p>
        </p:txBody>
      </p:sp>
      <p:sp>
        <p:nvSpPr>
          <p:cNvPr id="1637" name="Google Shape;1637;p89"/>
          <p:cNvSpPr/>
          <p:nvPr/>
        </p:nvSpPr>
        <p:spPr>
          <a:xfrm>
            <a:off x="794350" y="1389600"/>
            <a:ext cx="809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38" name="Google Shape;1638;p89"/>
          <p:cNvSpPr/>
          <p:nvPr/>
        </p:nvSpPr>
        <p:spPr>
          <a:xfrm>
            <a:off x="799675" y="1476525"/>
            <a:ext cx="6816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Synergy Pharmaceuticals</a:t>
            </a:r>
            <a:endParaRPr b="1" sz="900">
              <a:solidFill>
                <a:schemeClr val="lt1"/>
              </a:solidFill>
              <a:latin typeface="Roboto"/>
              <a:ea typeface="Roboto"/>
              <a:cs typeface="Roboto"/>
              <a:sym typeface="Roboto"/>
            </a:endParaRPr>
          </a:p>
        </p:txBody>
      </p:sp>
      <p:sp>
        <p:nvSpPr>
          <p:cNvPr id="1639" name="Google Shape;1639;p89"/>
          <p:cNvSpPr/>
          <p:nvPr/>
        </p:nvSpPr>
        <p:spPr>
          <a:xfrm>
            <a:off x="794350" y="1771200"/>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640" name="Google Shape;1640;p89"/>
          <p:cNvSpPr/>
          <p:nvPr/>
        </p:nvSpPr>
        <p:spPr>
          <a:xfrm>
            <a:off x="799675" y="1855800"/>
            <a:ext cx="39261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Erasca</a:t>
            </a:r>
            <a:endParaRPr b="1" sz="900">
              <a:solidFill>
                <a:schemeClr val="lt1"/>
              </a:solidFill>
              <a:latin typeface="Roboto"/>
              <a:ea typeface="Roboto"/>
              <a:cs typeface="Roboto"/>
              <a:sym typeface="Roboto"/>
            </a:endParaRPr>
          </a:p>
        </p:txBody>
      </p:sp>
      <p:sp>
        <p:nvSpPr>
          <p:cNvPr id="1641" name="Google Shape;1641;p89"/>
          <p:cNvSpPr/>
          <p:nvPr/>
        </p:nvSpPr>
        <p:spPr>
          <a:xfrm>
            <a:off x="794350" y="21528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42" name="Google Shape;1642;p89"/>
          <p:cNvSpPr/>
          <p:nvPr/>
        </p:nvSpPr>
        <p:spPr>
          <a:xfrm>
            <a:off x="799675" y="2240225"/>
            <a:ext cx="4692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Nimbus Therapeutics</a:t>
            </a:r>
            <a:endParaRPr b="1" sz="900">
              <a:solidFill>
                <a:schemeClr val="lt1"/>
              </a:solidFill>
              <a:latin typeface="Roboto"/>
              <a:ea typeface="Roboto"/>
              <a:cs typeface="Roboto"/>
              <a:sym typeface="Roboto"/>
            </a:endParaRPr>
          </a:p>
        </p:txBody>
      </p:sp>
      <p:sp>
        <p:nvSpPr>
          <p:cNvPr id="1643" name="Google Shape;1643;p89"/>
          <p:cNvSpPr/>
          <p:nvPr/>
        </p:nvSpPr>
        <p:spPr>
          <a:xfrm>
            <a:off x="794350" y="2534400"/>
            <a:ext cx="392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44" name="Google Shape;1644;p89"/>
          <p:cNvSpPr/>
          <p:nvPr/>
        </p:nvSpPr>
        <p:spPr>
          <a:xfrm>
            <a:off x="794350" y="2621325"/>
            <a:ext cx="25713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Neumora Therapeutics</a:t>
            </a:r>
            <a:endParaRPr b="1" sz="900">
              <a:solidFill>
                <a:schemeClr val="lt1"/>
              </a:solidFill>
              <a:latin typeface="Roboto"/>
              <a:ea typeface="Roboto"/>
              <a:cs typeface="Roboto"/>
              <a:sym typeface="Roboto"/>
            </a:endParaRPr>
          </a:p>
        </p:txBody>
      </p:sp>
      <p:sp>
        <p:nvSpPr>
          <p:cNvPr id="1645" name="Google Shape;1645;p89"/>
          <p:cNvSpPr/>
          <p:nvPr/>
        </p:nvSpPr>
        <p:spPr>
          <a:xfrm>
            <a:off x="794350" y="29160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646" name="Google Shape;1646;p89"/>
          <p:cNvSpPr/>
          <p:nvPr/>
        </p:nvSpPr>
        <p:spPr>
          <a:xfrm>
            <a:off x="799675" y="3002425"/>
            <a:ext cx="5085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Scipher Medicine</a:t>
            </a:r>
            <a:endParaRPr b="1" sz="1000">
              <a:solidFill>
                <a:schemeClr val="lt1"/>
              </a:solidFill>
              <a:latin typeface="Roboto"/>
              <a:ea typeface="Roboto"/>
              <a:cs typeface="Roboto"/>
              <a:sym typeface="Roboto"/>
            </a:endParaRPr>
          </a:p>
        </p:txBody>
      </p:sp>
      <p:sp>
        <p:nvSpPr>
          <p:cNvPr id="1647" name="Google Shape;1647;p89"/>
          <p:cNvSpPr/>
          <p:nvPr/>
        </p:nvSpPr>
        <p:spPr>
          <a:xfrm>
            <a:off x="794350" y="3297600"/>
            <a:ext cx="39606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rPr lang="en-GB" sz="1000">
                <a:solidFill>
                  <a:srgbClr val="0B5394"/>
                </a:solidFill>
              </a:rPr>
              <a:t>XtalPi</a:t>
            </a:r>
            <a:endParaRPr sz="1000">
              <a:solidFill>
                <a:srgbClr val="0B5394"/>
              </a:solidFill>
            </a:endParaRPr>
          </a:p>
        </p:txBody>
      </p:sp>
      <p:sp>
        <p:nvSpPr>
          <p:cNvPr id="1648" name="Google Shape;1648;p89"/>
          <p:cNvSpPr/>
          <p:nvPr/>
        </p:nvSpPr>
        <p:spPr>
          <a:xfrm>
            <a:off x="794350" y="36792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49" name="Google Shape;1649;p89"/>
          <p:cNvSpPr/>
          <p:nvPr/>
        </p:nvSpPr>
        <p:spPr>
          <a:xfrm>
            <a:off x="799675" y="3764625"/>
            <a:ext cx="5085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Neuron23</a:t>
            </a:r>
            <a:endParaRPr b="1" sz="900">
              <a:solidFill>
                <a:schemeClr val="lt1"/>
              </a:solidFill>
              <a:latin typeface="Roboto"/>
              <a:ea typeface="Roboto"/>
              <a:cs typeface="Roboto"/>
              <a:sym typeface="Roboto"/>
            </a:endParaRPr>
          </a:p>
        </p:txBody>
      </p:sp>
      <p:sp>
        <p:nvSpPr>
          <p:cNvPr id="1650" name="Google Shape;1650;p89"/>
          <p:cNvSpPr/>
          <p:nvPr/>
        </p:nvSpPr>
        <p:spPr>
          <a:xfrm>
            <a:off x="2779199" y="3747425"/>
            <a:ext cx="586500" cy="207000"/>
          </a:xfrm>
          <a:prstGeom prst="roundRect">
            <a:avLst>
              <a:gd fmla="val 16667" name="adj"/>
            </a:avLst>
          </a:prstGeom>
          <a:no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t/>
            </a:r>
            <a:endParaRPr b="1" sz="1300">
              <a:solidFill>
                <a:srgbClr val="FFFFFF"/>
              </a:solidFill>
            </a:endParaRPr>
          </a:p>
        </p:txBody>
      </p:sp>
      <p:sp>
        <p:nvSpPr>
          <p:cNvPr id="1651" name="Google Shape;1651;p89"/>
          <p:cNvSpPr/>
          <p:nvPr/>
        </p:nvSpPr>
        <p:spPr>
          <a:xfrm>
            <a:off x="794400" y="4078125"/>
            <a:ext cx="79020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52" name="Google Shape;1652;p89"/>
          <p:cNvSpPr/>
          <p:nvPr/>
        </p:nvSpPr>
        <p:spPr>
          <a:xfrm>
            <a:off x="799675" y="3383525"/>
            <a:ext cx="25659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ConcertoCare</a:t>
            </a:r>
            <a:endParaRPr b="1" sz="900">
              <a:solidFill>
                <a:schemeClr val="lt1"/>
              </a:solidFill>
              <a:latin typeface="Roboto"/>
              <a:ea typeface="Roboto"/>
              <a:cs typeface="Roboto"/>
              <a:sym typeface="Roboto"/>
            </a:endParaRPr>
          </a:p>
        </p:txBody>
      </p:sp>
      <p:sp>
        <p:nvSpPr>
          <p:cNvPr id="1653" name="Google Shape;1653;p89"/>
          <p:cNvSpPr/>
          <p:nvPr/>
        </p:nvSpPr>
        <p:spPr>
          <a:xfrm>
            <a:off x="799675" y="4164975"/>
            <a:ext cx="6816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Exscientia</a:t>
            </a:r>
            <a:endParaRPr b="1" sz="1000">
              <a:solidFill>
                <a:schemeClr val="lt1"/>
              </a:solidFill>
              <a:latin typeface="Roboto"/>
              <a:ea typeface="Roboto"/>
              <a:cs typeface="Roboto"/>
              <a:sym typeface="Roboto"/>
            </a:endParaRPr>
          </a:p>
        </p:txBody>
      </p:sp>
      <p:sp>
        <p:nvSpPr>
          <p:cNvPr id="1654" name="Google Shape;1654;p89"/>
          <p:cNvSpPr txBox="1"/>
          <p:nvPr/>
        </p:nvSpPr>
        <p:spPr>
          <a:xfrm>
            <a:off x="4813000" y="6062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$255M</a:t>
            </a:r>
            <a:endParaRPr b="1" sz="1000">
              <a:solidFill>
                <a:schemeClr val="lt1"/>
              </a:solidFill>
              <a:latin typeface="Roboto"/>
              <a:ea typeface="Roboto"/>
              <a:cs typeface="Roboto"/>
              <a:sym typeface="Roboto"/>
            </a:endParaRPr>
          </a:p>
        </p:txBody>
      </p:sp>
      <p:sp>
        <p:nvSpPr>
          <p:cNvPr id="1655" name="Google Shape;1655;p89"/>
          <p:cNvSpPr txBox="1"/>
          <p:nvPr/>
        </p:nvSpPr>
        <p:spPr>
          <a:xfrm>
            <a:off x="5998225" y="6062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$100M</a:t>
            </a:r>
            <a:endParaRPr b="1" sz="1000">
              <a:solidFill>
                <a:schemeClr val="lt1"/>
              </a:solidFill>
              <a:latin typeface="Roboto"/>
              <a:ea typeface="Roboto"/>
              <a:cs typeface="Roboto"/>
              <a:sym typeface="Roboto"/>
            </a:endParaRPr>
          </a:p>
        </p:txBody>
      </p:sp>
      <p:sp>
        <p:nvSpPr>
          <p:cNvPr id="1656" name="Google Shape;1656;p89"/>
          <p:cNvSpPr txBox="1"/>
          <p:nvPr/>
        </p:nvSpPr>
        <p:spPr>
          <a:xfrm>
            <a:off x="7726250" y="9954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$50M</a:t>
            </a:r>
            <a:endParaRPr b="1" sz="1000">
              <a:solidFill>
                <a:schemeClr val="lt1"/>
              </a:solidFill>
              <a:latin typeface="Roboto"/>
              <a:ea typeface="Roboto"/>
              <a:cs typeface="Roboto"/>
              <a:sym typeface="Roboto"/>
            </a:endParaRPr>
          </a:p>
        </p:txBody>
      </p:sp>
      <p:sp>
        <p:nvSpPr>
          <p:cNvPr id="1657" name="Google Shape;1657;p89"/>
          <p:cNvSpPr txBox="1"/>
          <p:nvPr/>
        </p:nvSpPr>
        <p:spPr>
          <a:xfrm>
            <a:off x="6996775" y="9971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$615M</a:t>
            </a:r>
            <a:endParaRPr b="1" sz="1000">
              <a:solidFill>
                <a:schemeClr val="lt1"/>
              </a:solidFill>
              <a:latin typeface="Roboto"/>
              <a:ea typeface="Roboto"/>
              <a:cs typeface="Roboto"/>
              <a:sym typeface="Roboto"/>
            </a:endParaRPr>
          </a:p>
        </p:txBody>
      </p:sp>
      <p:sp>
        <p:nvSpPr>
          <p:cNvPr id="1658" name="Google Shape;1658;p89"/>
          <p:cNvSpPr txBox="1"/>
          <p:nvPr/>
        </p:nvSpPr>
        <p:spPr>
          <a:xfrm>
            <a:off x="7776750" y="13833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$300M</a:t>
            </a:r>
            <a:endParaRPr b="1" sz="1000">
              <a:solidFill>
                <a:schemeClr val="lt1"/>
              </a:solidFill>
              <a:latin typeface="Roboto"/>
              <a:ea typeface="Roboto"/>
              <a:cs typeface="Roboto"/>
              <a:sym typeface="Roboto"/>
            </a:endParaRPr>
          </a:p>
        </p:txBody>
      </p:sp>
      <p:sp>
        <p:nvSpPr>
          <p:cNvPr id="1659" name="Google Shape;1659;p89"/>
          <p:cNvSpPr txBox="1"/>
          <p:nvPr/>
        </p:nvSpPr>
        <p:spPr>
          <a:xfrm>
            <a:off x="6996775" y="138095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$107M</a:t>
            </a:r>
            <a:endParaRPr b="1" sz="1000">
              <a:solidFill>
                <a:schemeClr val="lt1"/>
              </a:solidFill>
              <a:latin typeface="Roboto"/>
              <a:ea typeface="Roboto"/>
              <a:cs typeface="Roboto"/>
              <a:sym typeface="Roboto"/>
            </a:endParaRPr>
          </a:p>
        </p:txBody>
      </p:sp>
      <p:sp>
        <p:nvSpPr>
          <p:cNvPr id="1660" name="Google Shape;1660;p89"/>
          <p:cNvSpPr txBox="1"/>
          <p:nvPr/>
        </p:nvSpPr>
        <p:spPr>
          <a:xfrm>
            <a:off x="7776750" y="1765713"/>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$100M</a:t>
            </a:r>
            <a:endParaRPr b="1" sz="1000">
              <a:solidFill>
                <a:schemeClr val="lt1"/>
              </a:solidFill>
              <a:latin typeface="Roboto"/>
              <a:ea typeface="Roboto"/>
              <a:cs typeface="Roboto"/>
              <a:sym typeface="Roboto"/>
            </a:endParaRPr>
          </a:p>
        </p:txBody>
      </p:sp>
      <p:sp>
        <p:nvSpPr>
          <p:cNvPr id="1661" name="Google Shape;1661;p89"/>
          <p:cNvSpPr txBox="1"/>
          <p:nvPr/>
        </p:nvSpPr>
        <p:spPr>
          <a:xfrm>
            <a:off x="4041075" y="176490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$300M</a:t>
            </a:r>
            <a:endParaRPr b="1" sz="1000">
              <a:solidFill>
                <a:schemeClr val="lt1"/>
              </a:solidFill>
              <a:latin typeface="Roboto"/>
              <a:ea typeface="Roboto"/>
              <a:cs typeface="Roboto"/>
              <a:sym typeface="Roboto"/>
            </a:endParaRPr>
          </a:p>
        </p:txBody>
      </p:sp>
      <p:sp>
        <p:nvSpPr>
          <p:cNvPr id="1662" name="Google Shape;1662;p89"/>
          <p:cNvSpPr txBox="1"/>
          <p:nvPr/>
        </p:nvSpPr>
        <p:spPr>
          <a:xfrm>
            <a:off x="4842113" y="214650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$427M</a:t>
            </a:r>
            <a:endParaRPr b="1" sz="1000">
              <a:solidFill>
                <a:schemeClr val="lt1"/>
              </a:solidFill>
              <a:latin typeface="Roboto"/>
              <a:ea typeface="Roboto"/>
              <a:cs typeface="Roboto"/>
              <a:sym typeface="Roboto"/>
            </a:endParaRPr>
          </a:p>
        </p:txBody>
      </p:sp>
      <p:sp>
        <p:nvSpPr>
          <p:cNvPr id="1663" name="Google Shape;1663;p89"/>
          <p:cNvSpPr txBox="1"/>
          <p:nvPr/>
        </p:nvSpPr>
        <p:spPr>
          <a:xfrm>
            <a:off x="2763000" y="25280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$500M</a:t>
            </a:r>
            <a:endParaRPr b="1" sz="1000">
              <a:solidFill>
                <a:schemeClr val="lt1"/>
              </a:solidFill>
              <a:latin typeface="Roboto"/>
              <a:ea typeface="Roboto"/>
              <a:cs typeface="Roboto"/>
              <a:sym typeface="Roboto"/>
            </a:endParaRPr>
          </a:p>
        </p:txBody>
      </p:sp>
      <p:sp>
        <p:nvSpPr>
          <p:cNvPr id="1664" name="Google Shape;1664;p89"/>
          <p:cNvSpPr txBox="1"/>
          <p:nvPr/>
        </p:nvSpPr>
        <p:spPr>
          <a:xfrm>
            <a:off x="3649600" y="25280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$112M</a:t>
            </a:r>
            <a:endParaRPr b="1" sz="1000">
              <a:solidFill>
                <a:schemeClr val="lt1"/>
              </a:solidFill>
              <a:latin typeface="Roboto"/>
              <a:ea typeface="Roboto"/>
              <a:cs typeface="Roboto"/>
              <a:sym typeface="Roboto"/>
            </a:endParaRPr>
          </a:p>
        </p:txBody>
      </p:sp>
      <p:sp>
        <p:nvSpPr>
          <p:cNvPr id="1665" name="Google Shape;1665;p89"/>
          <p:cNvSpPr txBox="1"/>
          <p:nvPr/>
        </p:nvSpPr>
        <p:spPr>
          <a:xfrm>
            <a:off x="5950675" y="2144875"/>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$210M</a:t>
            </a:r>
            <a:endParaRPr b="1" sz="1000">
              <a:solidFill>
                <a:schemeClr val="lt1"/>
              </a:solidFill>
              <a:latin typeface="Roboto"/>
              <a:ea typeface="Roboto"/>
              <a:cs typeface="Roboto"/>
              <a:sym typeface="Roboto"/>
            </a:endParaRPr>
          </a:p>
        </p:txBody>
      </p:sp>
      <p:sp>
        <p:nvSpPr>
          <p:cNvPr id="1666" name="Google Shape;1666;p89"/>
          <p:cNvSpPr txBox="1"/>
          <p:nvPr/>
        </p:nvSpPr>
        <p:spPr>
          <a:xfrm>
            <a:off x="4829200" y="291273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$117M</a:t>
            </a:r>
            <a:endParaRPr b="1" sz="1000">
              <a:solidFill>
                <a:schemeClr val="lt1"/>
              </a:solidFill>
              <a:latin typeface="Roboto"/>
              <a:ea typeface="Roboto"/>
              <a:cs typeface="Roboto"/>
              <a:sym typeface="Roboto"/>
            </a:endParaRPr>
          </a:p>
        </p:txBody>
      </p:sp>
      <p:sp>
        <p:nvSpPr>
          <p:cNvPr id="1667" name="Google Shape;1667;p89"/>
          <p:cNvSpPr txBox="1"/>
          <p:nvPr/>
        </p:nvSpPr>
        <p:spPr>
          <a:xfrm>
            <a:off x="5976450" y="291275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$110M</a:t>
            </a:r>
            <a:endParaRPr b="1" sz="1000">
              <a:solidFill>
                <a:schemeClr val="lt1"/>
              </a:solidFill>
              <a:latin typeface="Roboto"/>
              <a:ea typeface="Roboto"/>
              <a:cs typeface="Roboto"/>
              <a:sym typeface="Roboto"/>
            </a:endParaRPr>
          </a:p>
        </p:txBody>
      </p:sp>
      <p:sp>
        <p:nvSpPr>
          <p:cNvPr id="1668" name="Google Shape;1668;p89"/>
          <p:cNvSpPr txBox="1"/>
          <p:nvPr/>
        </p:nvSpPr>
        <p:spPr>
          <a:xfrm>
            <a:off x="3682000" y="32913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$105M</a:t>
            </a:r>
            <a:endParaRPr b="1" sz="1000">
              <a:solidFill>
                <a:schemeClr val="lt1"/>
              </a:solidFill>
              <a:latin typeface="Roboto"/>
              <a:ea typeface="Roboto"/>
              <a:cs typeface="Roboto"/>
              <a:sym typeface="Roboto"/>
            </a:endParaRPr>
          </a:p>
        </p:txBody>
      </p:sp>
      <p:sp>
        <p:nvSpPr>
          <p:cNvPr id="1669" name="Google Shape;1669;p89"/>
          <p:cNvSpPr txBox="1"/>
          <p:nvPr/>
        </p:nvSpPr>
        <p:spPr>
          <a:xfrm>
            <a:off x="2643500" y="32913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$45M</a:t>
            </a:r>
            <a:endParaRPr b="1" sz="1000">
              <a:solidFill>
                <a:schemeClr val="lt1"/>
              </a:solidFill>
              <a:latin typeface="Roboto"/>
              <a:ea typeface="Roboto"/>
              <a:cs typeface="Roboto"/>
              <a:sym typeface="Roboto"/>
            </a:endParaRPr>
          </a:p>
        </p:txBody>
      </p:sp>
      <p:sp>
        <p:nvSpPr>
          <p:cNvPr id="1670" name="Google Shape;1670;p89"/>
          <p:cNvSpPr txBox="1"/>
          <p:nvPr/>
        </p:nvSpPr>
        <p:spPr>
          <a:xfrm>
            <a:off x="5216525" y="36790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$114M</a:t>
            </a:r>
            <a:endParaRPr b="1" sz="1000">
              <a:solidFill>
                <a:schemeClr val="lt1"/>
              </a:solidFill>
              <a:latin typeface="Roboto"/>
              <a:ea typeface="Roboto"/>
              <a:cs typeface="Roboto"/>
              <a:sym typeface="Roboto"/>
            </a:endParaRPr>
          </a:p>
        </p:txBody>
      </p:sp>
      <p:sp>
        <p:nvSpPr>
          <p:cNvPr id="1671" name="Google Shape;1671;p89"/>
          <p:cNvSpPr txBox="1"/>
          <p:nvPr/>
        </p:nvSpPr>
        <p:spPr>
          <a:xfrm>
            <a:off x="5976450" y="366983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$100M</a:t>
            </a:r>
            <a:endParaRPr b="1" sz="1000">
              <a:solidFill>
                <a:schemeClr val="lt1"/>
              </a:solidFill>
              <a:latin typeface="Roboto"/>
              <a:ea typeface="Roboto"/>
              <a:cs typeface="Roboto"/>
              <a:sym typeface="Roboto"/>
            </a:endParaRPr>
          </a:p>
        </p:txBody>
      </p:sp>
      <p:sp>
        <p:nvSpPr>
          <p:cNvPr id="1672" name="Google Shape;1672;p89"/>
          <p:cNvSpPr txBox="1"/>
          <p:nvPr/>
        </p:nvSpPr>
        <p:spPr>
          <a:xfrm>
            <a:off x="6952425" y="40608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$100M</a:t>
            </a:r>
            <a:endParaRPr b="1" sz="1000">
              <a:solidFill>
                <a:schemeClr val="lt1"/>
              </a:solidFill>
              <a:latin typeface="Roboto"/>
              <a:ea typeface="Roboto"/>
              <a:cs typeface="Roboto"/>
              <a:sym typeface="Roboto"/>
            </a:endParaRPr>
          </a:p>
        </p:txBody>
      </p:sp>
      <p:sp>
        <p:nvSpPr>
          <p:cNvPr id="1673" name="Google Shape;1673;p89"/>
          <p:cNvSpPr txBox="1"/>
          <p:nvPr/>
        </p:nvSpPr>
        <p:spPr>
          <a:xfrm>
            <a:off x="7615675" y="4071213"/>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$374M</a:t>
            </a:r>
            <a:endParaRPr b="1" sz="1000">
              <a:solidFill>
                <a:schemeClr val="lt1"/>
              </a:solidFill>
              <a:latin typeface="Roboto"/>
              <a:ea typeface="Roboto"/>
              <a:cs typeface="Roboto"/>
              <a:sym typeface="Roboto"/>
            </a:endParaRPr>
          </a:p>
        </p:txBody>
      </p:sp>
      <p:sp>
        <p:nvSpPr>
          <p:cNvPr id="1674" name="Google Shape;1674;p89"/>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p90"/>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Leading Companies by Amount and Stage of Funding</a:t>
            </a:r>
            <a:endParaRPr sz="1600">
              <a:solidFill>
                <a:srgbClr val="0B5394"/>
              </a:solidFill>
              <a:latin typeface="Roboto"/>
              <a:ea typeface="Roboto"/>
              <a:cs typeface="Roboto"/>
              <a:sym typeface="Roboto"/>
            </a:endParaRPr>
          </a:p>
        </p:txBody>
      </p:sp>
      <p:cxnSp>
        <p:nvCxnSpPr>
          <p:cNvPr id="1680" name="Google Shape;1680;p90"/>
          <p:cNvCxnSpPr/>
          <p:nvPr/>
        </p:nvCxnSpPr>
        <p:spPr>
          <a:xfrm>
            <a:off x="590167" y="578619"/>
            <a:ext cx="21600" cy="3993300"/>
          </a:xfrm>
          <a:prstGeom prst="straightConnector1">
            <a:avLst/>
          </a:prstGeom>
          <a:noFill/>
          <a:ln cap="flat" cmpd="sng" w="9525">
            <a:solidFill>
              <a:schemeClr val="dk2"/>
            </a:solidFill>
            <a:prstDash val="solid"/>
            <a:round/>
            <a:headEnd len="med" w="med" type="none"/>
            <a:tailEnd len="med" w="med" type="none"/>
          </a:ln>
        </p:spPr>
      </p:cxnSp>
      <p:cxnSp>
        <p:nvCxnSpPr>
          <p:cNvPr id="1681" name="Google Shape;1681;p90"/>
          <p:cNvCxnSpPr/>
          <p:nvPr/>
        </p:nvCxnSpPr>
        <p:spPr>
          <a:xfrm flipH="1" rot="10800000">
            <a:off x="609475" y="4565450"/>
            <a:ext cx="8096100" cy="3000"/>
          </a:xfrm>
          <a:prstGeom prst="straightConnector1">
            <a:avLst/>
          </a:prstGeom>
          <a:noFill/>
          <a:ln cap="flat" cmpd="sng" w="9525">
            <a:solidFill>
              <a:schemeClr val="dk2"/>
            </a:solidFill>
            <a:prstDash val="solid"/>
            <a:round/>
            <a:headEnd len="med" w="med" type="none"/>
            <a:tailEnd len="med" w="med" type="none"/>
          </a:ln>
        </p:spPr>
      </p:cxnSp>
      <p:cxnSp>
        <p:nvCxnSpPr>
          <p:cNvPr id="1682" name="Google Shape;1682;p90"/>
          <p:cNvCxnSpPr/>
          <p:nvPr/>
        </p:nvCxnSpPr>
        <p:spPr>
          <a:xfrm>
            <a:off x="2358311" y="574384"/>
            <a:ext cx="0" cy="4314900"/>
          </a:xfrm>
          <a:prstGeom prst="straightConnector1">
            <a:avLst/>
          </a:prstGeom>
          <a:noFill/>
          <a:ln cap="flat" cmpd="sng" w="9525">
            <a:solidFill>
              <a:schemeClr val="dk2"/>
            </a:solidFill>
            <a:prstDash val="dot"/>
            <a:round/>
            <a:headEnd len="med" w="med" type="none"/>
            <a:tailEnd len="med" w="med" type="none"/>
          </a:ln>
        </p:spPr>
      </p:cxnSp>
      <p:sp>
        <p:nvSpPr>
          <p:cNvPr id="1683" name="Google Shape;1683;p90"/>
          <p:cNvSpPr txBox="1"/>
          <p:nvPr/>
        </p:nvSpPr>
        <p:spPr>
          <a:xfrm>
            <a:off x="612675" y="4606575"/>
            <a:ext cx="8083800" cy="316500"/>
          </a:xfrm>
          <a:prstGeom prst="rect">
            <a:avLst/>
          </a:prstGeom>
          <a:noFill/>
          <a:ln>
            <a:noFill/>
          </a:ln>
        </p:spPr>
        <p:txBody>
          <a:bodyPr anchorCtr="0" anchor="t" bIns="72850" lIns="72850" spcFirstLastPara="1" rIns="72850" wrap="square" tIns="72850">
            <a:spAutoFit/>
          </a:bodyPr>
          <a:lstStyle/>
          <a:p>
            <a:pPr indent="0" lvl="0" marL="0" rtl="0" algn="l">
              <a:spcBef>
                <a:spcPts val="0"/>
              </a:spcBef>
              <a:spcAft>
                <a:spcPts val="0"/>
              </a:spcAft>
              <a:buNone/>
            </a:pPr>
            <a:r>
              <a:rPr b="1" lang="en-GB" sz="1100">
                <a:solidFill>
                  <a:srgbClr val="0B5394"/>
                </a:solidFill>
              </a:rPr>
              <a:t>             Round A                                       Round B                                 Round C and others                               IPO</a:t>
            </a:r>
            <a:endParaRPr b="1" sz="1100">
              <a:solidFill>
                <a:srgbClr val="0B5394"/>
              </a:solidFill>
            </a:endParaRPr>
          </a:p>
        </p:txBody>
      </p:sp>
      <p:sp>
        <p:nvSpPr>
          <p:cNvPr id="1684" name="Google Shape;1684;p90"/>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685" name="Google Shape;1685;p9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686" name="Google Shape;1686;p90"/>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687" name="Google Shape;1687;p90"/>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688" name="Google Shape;1688;p90"/>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1689" name="Google Shape;1689;p90"/>
          <p:cNvCxnSpPr/>
          <p:nvPr/>
        </p:nvCxnSpPr>
        <p:spPr>
          <a:xfrm>
            <a:off x="4720511" y="569084"/>
            <a:ext cx="0" cy="4314900"/>
          </a:xfrm>
          <a:prstGeom prst="straightConnector1">
            <a:avLst/>
          </a:prstGeom>
          <a:noFill/>
          <a:ln cap="flat" cmpd="sng" w="9525">
            <a:solidFill>
              <a:schemeClr val="dk2"/>
            </a:solidFill>
            <a:prstDash val="dot"/>
            <a:round/>
            <a:headEnd len="med" w="med" type="none"/>
            <a:tailEnd len="med" w="med" type="none"/>
          </a:ln>
        </p:spPr>
      </p:cxnSp>
      <p:cxnSp>
        <p:nvCxnSpPr>
          <p:cNvPr id="1690" name="Google Shape;1690;p90"/>
          <p:cNvCxnSpPr/>
          <p:nvPr/>
        </p:nvCxnSpPr>
        <p:spPr>
          <a:xfrm>
            <a:off x="7123711" y="492884"/>
            <a:ext cx="0" cy="4381200"/>
          </a:xfrm>
          <a:prstGeom prst="straightConnector1">
            <a:avLst/>
          </a:prstGeom>
          <a:noFill/>
          <a:ln cap="flat" cmpd="sng" w="9525">
            <a:solidFill>
              <a:schemeClr val="dk2"/>
            </a:solidFill>
            <a:prstDash val="dot"/>
            <a:round/>
            <a:headEnd len="med" w="med" type="none"/>
            <a:tailEnd len="med" w="med" type="none"/>
          </a:ln>
        </p:spPr>
      </p:cxnSp>
      <p:sp>
        <p:nvSpPr>
          <p:cNvPr id="1691" name="Google Shape;1691;p90"/>
          <p:cNvSpPr/>
          <p:nvPr/>
        </p:nvSpPr>
        <p:spPr>
          <a:xfrm>
            <a:off x="794350" y="625875"/>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692" name="Google Shape;1692;p90"/>
          <p:cNvSpPr/>
          <p:nvPr/>
        </p:nvSpPr>
        <p:spPr>
          <a:xfrm>
            <a:off x="794375" y="715675"/>
            <a:ext cx="49920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Viz</a:t>
            </a:r>
            <a:endParaRPr b="1" sz="900">
              <a:solidFill>
                <a:schemeClr val="lt1"/>
              </a:solidFill>
              <a:latin typeface="Roboto"/>
              <a:ea typeface="Roboto"/>
              <a:cs typeface="Roboto"/>
              <a:sym typeface="Roboto"/>
            </a:endParaRPr>
          </a:p>
        </p:txBody>
      </p:sp>
      <p:sp>
        <p:nvSpPr>
          <p:cNvPr id="1693" name="Google Shape;1693;p90"/>
          <p:cNvSpPr/>
          <p:nvPr/>
        </p:nvSpPr>
        <p:spPr>
          <a:xfrm>
            <a:off x="7201725" y="2939013"/>
            <a:ext cx="838200" cy="797100"/>
          </a:xfrm>
          <a:prstGeom prst="roundRect">
            <a:avLst>
              <a:gd fmla="val 16667" name="adj"/>
            </a:avLst>
          </a:prstGeom>
          <a:solidFill>
            <a:srgbClr val="0B5394"/>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prior to the last deal</a:t>
            </a:r>
            <a:endParaRPr b="1" sz="900">
              <a:solidFill>
                <a:srgbClr val="FFFFFF"/>
              </a:solidFill>
              <a:latin typeface="Roboto"/>
              <a:ea typeface="Roboto"/>
              <a:cs typeface="Roboto"/>
              <a:sym typeface="Roboto"/>
            </a:endParaRPr>
          </a:p>
        </p:txBody>
      </p:sp>
      <p:sp>
        <p:nvSpPr>
          <p:cNvPr id="1694" name="Google Shape;1694;p90"/>
          <p:cNvSpPr/>
          <p:nvPr/>
        </p:nvSpPr>
        <p:spPr>
          <a:xfrm>
            <a:off x="8117901" y="2956938"/>
            <a:ext cx="838200" cy="797100"/>
          </a:xfrm>
          <a:prstGeom prst="roundRect">
            <a:avLst>
              <a:gd fmla="val 16667" name="adj"/>
            </a:avLst>
          </a:prstGeom>
          <a:solidFill>
            <a:srgbClr val="6FA8DC"/>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by the last deal</a:t>
            </a:r>
            <a:endParaRPr b="1" sz="1000">
              <a:solidFill>
                <a:srgbClr val="FFFFFF"/>
              </a:solidFill>
            </a:endParaRPr>
          </a:p>
        </p:txBody>
      </p:sp>
      <p:sp>
        <p:nvSpPr>
          <p:cNvPr id="1695" name="Google Shape;1695;p90"/>
          <p:cNvSpPr/>
          <p:nvPr/>
        </p:nvSpPr>
        <p:spPr>
          <a:xfrm>
            <a:off x="794350" y="1009625"/>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96" name="Google Shape;1696;p90"/>
          <p:cNvSpPr/>
          <p:nvPr/>
        </p:nvSpPr>
        <p:spPr>
          <a:xfrm>
            <a:off x="799675" y="1097250"/>
            <a:ext cx="67392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Yitu Technology</a:t>
            </a:r>
            <a:endParaRPr b="1" sz="900">
              <a:solidFill>
                <a:schemeClr val="lt1"/>
              </a:solidFill>
              <a:latin typeface="Roboto"/>
              <a:ea typeface="Roboto"/>
              <a:cs typeface="Roboto"/>
              <a:sym typeface="Roboto"/>
            </a:endParaRPr>
          </a:p>
        </p:txBody>
      </p:sp>
      <p:sp>
        <p:nvSpPr>
          <p:cNvPr id="1697" name="Google Shape;1697;p90"/>
          <p:cNvSpPr/>
          <p:nvPr/>
        </p:nvSpPr>
        <p:spPr>
          <a:xfrm>
            <a:off x="794350" y="1389600"/>
            <a:ext cx="392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698" name="Google Shape;1698;p90"/>
          <p:cNvSpPr/>
          <p:nvPr/>
        </p:nvSpPr>
        <p:spPr>
          <a:xfrm>
            <a:off x="799675" y="1476525"/>
            <a:ext cx="1569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InstaDeep</a:t>
            </a:r>
            <a:endParaRPr b="1" sz="900">
              <a:solidFill>
                <a:schemeClr val="lt1"/>
              </a:solidFill>
              <a:latin typeface="Roboto"/>
              <a:ea typeface="Roboto"/>
              <a:cs typeface="Roboto"/>
              <a:sym typeface="Roboto"/>
            </a:endParaRPr>
          </a:p>
        </p:txBody>
      </p:sp>
      <p:sp>
        <p:nvSpPr>
          <p:cNvPr id="1699" name="Google Shape;1699;p90"/>
          <p:cNvSpPr/>
          <p:nvPr/>
        </p:nvSpPr>
        <p:spPr>
          <a:xfrm>
            <a:off x="794350" y="1771200"/>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700" name="Google Shape;1700;p90"/>
          <p:cNvSpPr/>
          <p:nvPr/>
        </p:nvSpPr>
        <p:spPr>
          <a:xfrm>
            <a:off x="799675" y="1855800"/>
            <a:ext cx="67392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Synergy Pharmaceuticals</a:t>
            </a:r>
            <a:endParaRPr b="1" sz="1000">
              <a:solidFill>
                <a:schemeClr val="lt1"/>
              </a:solidFill>
              <a:latin typeface="Roboto"/>
              <a:ea typeface="Roboto"/>
              <a:cs typeface="Roboto"/>
              <a:sym typeface="Roboto"/>
            </a:endParaRPr>
          </a:p>
        </p:txBody>
      </p:sp>
      <p:sp>
        <p:nvSpPr>
          <p:cNvPr id="1701" name="Google Shape;1701;p90"/>
          <p:cNvSpPr/>
          <p:nvPr/>
        </p:nvSpPr>
        <p:spPr>
          <a:xfrm>
            <a:off x="794350" y="2152800"/>
            <a:ext cx="80838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02" name="Google Shape;1702;p90"/>
          <p:cNvSpPr/>
          <p:nvPr/>
        </p:nvSpPr>
        <p:spPr>
          <a:xfrm>
            <a:off x="799675" y="2240225"/>
            <a:ext cx="67392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IDEAYA Biosciences</a:t>
            </a:r>
            <a:endParaRPr b="1" sz="900">
              <a:solidFill>
                <a:schemeClr val="lt1"/>
              </a:solidFill>
              <a:latin typeface="Roboto"/>
              <a:ea typeface="Roboto"/>
              <a:cs typeface="Roboto"/>
              <a:sym typeface="Roboto"/>
            </a:endParaRPr>
          </a:p>
        </p:txBody>
      </p:sp>
      <p:sp>
        <p:nvSpPr>
          <p:cNvPr id="1703" name="Google Shape;1703;p90"/>
          <p:cNvSpPr/>
          <p:nvPr/>
        </p:nvSpPr>
        <p:spPr>
          <a:xfrm>
            <a:off x="794350" y="2534400"/>
            <a:ext cx="392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04" name="Google Shape;1704;p90"/>
          <p:cNvSpPr/>
          <p:nvPr/>
        </p:nvSpPr>
        <p:spPr>
          <a:xfrm>
            <a:off x="794350" y="2621325"/>
            <a:ext cx="18492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Owkin</a:t>
            </a:r>
            <a:endParaRPr b="1" sz="900">
              <a:solidFill>
                <a:schemeClr val="lt1"/>
              </a:solidFill>
              <a:latin typeface="Roboto"/>
              <a:ea typeface="Roboto"/>
              <a:cs typeface="Roboto"/>
              <a:sym typeface="Roboto"/>
            </a:endParaRPr>
          </a:p>
        </p:txBody>
      </p:sp>
      <p:sp>
        <p:nvSpPr>
          <p:cNvPr id="1705" name="Google Shape;1705;p90"/>
          <p:cNvSpPr/>
          <p:nvPr/>
        </p:nvSpPr>
        <p:spPr>
          <a:xfrm>
            <a:off x="794350" y="2916000"/>
            <a:ext cx="3362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706" name="Google Shape;1706;p90"/>
          <p:cNvSpPr/>
          <p:nvPr/>
        </p:nvSpPr>
        <p:spPr>
          <a:xfrm>
            <a:off x="799675" y="3002425"/>
            <a:ext cx="20658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Matchpoint Therapeutics</a:t>
            </a:r>
            <a:endParaRPr b="1" sz="1000">
              <a:solidFill>
                <a:schemeClr val="lt1"/>
              </a:solidFill>
              <a:latin typeface="Roboto"/>
              <a:ea typeface="Roboto"/>
              <a:cs typeface="Roboto"/>
              <a:sym typeface="Roboto"/>
            </a:endParaRPr>
          </a:p>
        </p:txBody>
      </p:sp>
      <p:sp>
        <p:nvSpPr>
          <p:cNvPr id="1707" name="Google Shape;1707;p90"/>
          <p:cNvSpPr/>
          <p:nvPr/>
        </p:nvSpPr>
        <p:spPr>
          <a:xfrm>
            <a:off x="794350" y="3297600"/>
            <a:ext cx="39606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rPr lang="en-GB" sz="1000">
                <a:solidFill>
                  <a:srgbClr val="0B5394"/>
                </a:solidFill>
              </a:rPr>
              <a:t>XtalPi</a:t>
            </a:r>
            <a:endParaRPr sz="1000">
              <a:solidFill>
                <a:srgbClr val="0B5394"/>
              </a:solidFill>
            </a:endParaRPr>
          </a:p>
        </p:txBody>
      </p:sp>
      <p:sp>
        <p:nvSpPr>
          <p:cNvPr id="1708" name="Google Shape;1708;p90"/>
          <p:cNvSpPr/>
          <p:nvPr/>
        </p:nvSpPr>
        <p:spPr>
          <a:xfrm>
            <a:off x="794350" y="36792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09" name="Google Shape;1709;p90"/>
          <p:cNvSpPr/>
          <p:nvPr/>
        </p:nvSpPr>
        <p:spPr>
          <a:xfrm>
            <a:off x="799675" y="3764625"/>
            <a:ext cx="50850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Insilico Medicine</a:t>
            </a:r>
            <a:endParaRPr b="1" sz="900">
              <a:solidFill>
                <a:schemeClr val="lt1"/>
              </a:solidFill>
              <a:latin typeface="Roboto"/>
              <a:ea typeface="Roboto"/>
              <a:cs typeface="Roboto"/>
              <a:sym typeface="Roboto"/>
            </a:endParaRPr>
          </a:p>
        </p:txBody>
      </p:sp>
      <p:sp>
        <p:nvSpPr>
          <p:cNvPr id="1710" name="Google Shape;1710;p90"/>
          <p:cNvSpPr/>
          <p:nvPr/>
        </p:nvSpPr>
        <p:spPr>
          <a:xfrm>
            <a:off x="2779199" y="3747425"/>
            <a:ext cx="586500" cy="207000"/>
          </a:xfrm>
          <a:prstGeom prst="roundRect">
            <a:avLst>
              <a:gd fmla="val 16667" name="adj"/>
            </a:avLst>
          </a:prstGeom>
          <a:no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t/>
            </a:r>
            <a:endParaRPr b="1" sz="1300">
              <a:solidFill>
                <a:srgbClr val="FFFFFF"/>
              </a:solidFill>
            </a:endParaRPr>
          </a:p>
        </p:txBody>
      </p:sp>
      <p:sp>
        <p:nvSpPr>
          <p:cNvPr id="1711" name="Google Shape;1711;p90"/>
          <p:cNvSpPr/>
          <p:nvPr/>
        </p:nvSpPr>
        <p:spPr>
          <a:xfrm>
            <a:off x="794400" y="4078125"/>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12" name="Google Shape;1712;p90"/>
          <p:cNvSpPr/>
          <p:nvPr/>
        </p:nvSpPr>
        <p:spPr>
          <a:xfrm>
            <a:off x="799675" y="3383525"/>
            <a:ext cx="17784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Enveda Biosciences</a:t>
            </a:r>
            <a:endParaRPr b="1" sz="1000">
              <a:solidFill>
                <a:schemeClr val="lt1"/>
              </a:solidFill>
              <a:latin typeface="Roboto"/>
              <a:ea typeface="Roboto"/>
              <a:cs typeface="Roboto"/>
              <a:sym typeface="Roboto"/>
            </a:endParaRPr>
          </a:p>
        </p:txBody>
      </p:sp>
      <p:sp>
        <p:nvSpPr>
          <p:cNvPr id="1713" name="Google Shape;1713;p90"/>
          <p:cNvSpPr/>
          <p:nvPr/>
        </p:nvSpPr>
        <p:spPr>
          <a:xfrm>
            <a:off x="799675" y="4164975"/>
            <a:ext cx="39261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PicnicHealth</a:t>
            </a:r>
            <a:endParaRPr b="1" sz="1000">
              <a:solidFill>
                <a:schemeClr val="lt1"/>
              </a:solidFill>
              <a:latin typeface="Roboto"/>
              <a:ea typeface="Roboto"/>
              <a:cs typeface="Roboto"/>
              <a:sym typeface="Roboto"/>
            </a:endParaRPr>
          </a:p>
        </p:txBody>
      </p:sp>
      <p:sp>
        <p:nvSpPr>
          <p:cNvPr id="1714" name="Google Shape;1714;p90"/>
          <p:cNvSpPr txBox="1"/>
          <p:nvPr/>
        </p:nvSpPr>
        <p:spPr>
          <a:xfrm>
            <a:off x="5003850" y="6062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$252M</a:t>
            </a:r>
            <a:endParaRPr b="1" sz="1000">
              <a:solidFill>
                <a:schemeClr val="lt1"/>
              </a:solidFill>
              <a:latin typeface="Roboto"/>
              <a:ea typeface="Roboto"/>
              <a:cs typeface="Roboto"/>
              <a:sym typeface="Roboto"/>
            </a:endParaRPr>
          </a:p>
        </p:txBody>
      </p:sp>
      <p:sp>
        <p:nvSpPr>
          <p:cNvPr id="1715" name="Google Shape;1715;p90"/>
          <p:cNvSpPr txBox="1"/>
          <p:nvPr/>
        </p:nvSpPr>
        <p:spPr>
          <a:xfrm>
            <a:off x="5998225" y="60622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$40M</a:t>
            </a:r>
            <a:endParaRPr b="1" sz="1000">
              <a:solidFill>
                <a:schemeClr val="lt1"/>
              </a:solidFill>
              <a:latin typeface="Roboto"/>
              <a:ea typeface="Roboto"/>
              <a:cs typeface="Roboto"/>
              <a:sym typeface="Roboto"/>
            </a:endParaRPr>
          </a:p>
        </p:txBody>
      </p:sp>
      <p:sp>
        <p:nvSpPr>
          <p:cNvPr id="1716" name="Google Shape;1716;p90"/>
          <p:cNvSpPr txBox="1"/>
          <p:nvPr/>
        </p:nvSpPr>
        <p:spPr>
          <a:xfrm>
            <a:off x="7726250" y="9954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$15M</a:t>
            </a:r>
            <a:endParaRPr b="1" sz="1000">
              <a:solidFill>
                <a:schemeClr val="lt1"/>
              </a:solidFill>
              <a:latin typeface="Roboto"/>
              <a:ea typeface="Roboto"/>
              <a:cs typeface="Roboto"/>
              <a:sym typeface="Roboto"/>
            </a:endParaRPr>
          </a:p>
        </p:txBody>
      </p:sp>
      <p:sp>
        <p:nvSpPr>
          <p:cNvPr id="1717" name="Google Shape;1717;p90"/>
          <p:cNvSpPr txBox="1"/>
          <p:nvPr/>
        </p:nvSpPr>
        <p:spPr>
          <a:xfrm>
            <a:off x="6814250" y="9971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$385M</a:t>
            </a:r>
            <a:endParaRPr b="1" sz="1000">
              <a:solidFill>
                <a:schemeClr val="lt1"/>
              </a:solidFill>
              <a:latin typeface="Roboto"/>
              <a:ea typeface="Roboto"/>
              <a:cs typeface="Roboto"/>
              <a:sym typeface="Roboto"/>
            </a:endParaRPr>
          </a:p>
        </p:txBody>
      </p:sp>
      <p:sp>
        <p:nvSpPr>
          <p:cNvPr id="1718" name="Google Shape;1718;p90"/>
          <p:cNvSpPr txBox="1"/>
          <p:nvPr/>
        </p:nvSpPr>
        <p:spPr>
          <a:xfrm>
            <a:off x="3662725" y="13841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$100M</a:t>
            </a:r>
            <a:endParaRPr b="1" sz="1000">
              <a:solidFill>
                <a:schemeClr val="lt1"/>
              </a:solidFill>
              <a:latin typeface="Roboto"/>
              <a:ea typeface="Roboto"/>
              <a:cs typeface="Roboto"/>
              <a:sym typeface="Roboto"/>
            </a:endParaRPr>
          </a:p>
        </p:txBody>
      </p:sp>
      <p:sp>
        <p:nvSpPr>
          <p:cNvPr id="1719" name="Google Shape;1719;p90"/>
          <p:cNvSpPr txBox="1"/>
          <p:nvPr/>
        </p:nvSpPr>
        <p:spPr>
          <a:xfrm>
            <a:off x="1827800" y="13841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$7M</a:t>
            </a:r>
            <a:endParaRPr b="1" sz="1000">
              <a:solidFill>
                <a:schemeClr val="lt1"/>
              </a:solidFill>
              <a:latin typeface="Roboto"/>
              <a:ea typeface="Roboto"/>
              <a:cs typeface="Roboto"/>
              <a:sym typeface="Roboto"/>
            </a:endParaRPr>
          </a:p>
        </p:txBody>
      </p:sp>
      <p:sp>
        <p:nvSpPr>
          <p:cNvPr id="1720" name="Google Shape;1720;p90"/>
          <p:cNvSpPr txBox="1"/>
          <p:nvPr/>
        </p:nvSpPr>
        <p:spPr>
          <a:xfrm>
            <a:off x="7776750" y="1765713"/>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$300M</a:t>
            </a:r>
            <a:endParaRPr b="1" sz="1000">
              <a:solidFill>
                <a:schemeClr val="lt1"/>
              </a:solidFill>
              <a:latin typeface="Roboto"/>
              <a:ea typeface="Roboto"/>
              <a:cs typeface="Roboto"/>
              <a:sym typeface="Roboto"/>
            </a:endParaRPr>
          </a:p>
        </p:txBody>
      </p:sp>
      <p:sp>
        <p:nvSpPr>
          <p:cNvPr id="1721" name="Google Shape;1721;p90"/>
          <p:cNvSpPr txBox="1"/>
          <p:nvPr/>
        </p:nvSpPr>
        <p:spPr>
          <a:xfrm>
            <a:off x="6888675" y="1770975"/>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$107M</a:t>
            </a:r>
            <a:endParaRPr b="1" sz="1000">
              <a:solidFill>
                <a:schemeClr val="lt1"/>
              </a:solidFill>
              <a:latin typeface="Roboto"/>
              <a:ea typeface="Roboto"/>
              <a:cs typeface="Roboto"/>
              <a:sym typeface="Roboto"/>
            </a:endParaRPr>
          </a:p>
        </p:txBody>
      </p:sp>
      <p:sp>
        <p:nvSpPr>
          <p:cNvPr id="1722" name="Google Shape;1722;p90"/>
          <p:cNvSpPr txBox="1"/>
          <p:nvPr/>
        </p:nvSpPr>
        <p:spPr>
          <a:xfrm>
            <a:off x="6952413" y="215175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$306M</a:t>
            </a:r>
            <a:endParaRPr b="1" sz="1000">
              <a:solidFill>
                <a:schemeClr val="lt1"/>
              </a:solidFill>
              <a:latin typeface="Roboto"/>
              <a:ea typeface="Roboto"/>
              <a:cs typeface="Roboto"/>
              <a:sym typeface="Roboto"/>
            </a:endParaRPr>
          </a:p>
        </p:txBody>
      </p:sp>
      <p:sp>
        <p:nvSpPr>
          <p:cNvPr id="1723" name="Google Shape;1723;p90"/>
          <p:cNvSpPr txBox="1"/>
          <p:nvPr/>
        </p:nvSpPr>
        <p:spPr>
          <a:xfrm>
            <a:off x="2100425" y="25280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$254M</a:t>
            </a:r>
            <a:endParaRPr b="1" sz="1000">
              <a:solidFill>
                <a:schemeClr val="lt1"/>
              </a:solidFill>
              <a:latin typeface="Roboto"/>
              <a:ea typeface="Roboto"/>
              <a:cs typeface="Roboto"/>
              <a:sym typeface="Roboto"/>
            </a:endParaRPr>
          </a:p>
        </p:txBody>
      </p:sp>
      <p:sp>
        <p:nvSpPr>
          <p:cNvPr id="1724" name="Google Shape;1724;p90"/>
          <p:cNvSpPr txBox="1"/>
          <p:nvPr/>
        </p:nvSpPr>
        <p:spPr>
          <a:xfrm>
            <a:off x="3649600" y="25280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$50M</a:t>
            </a:r>
            <a:endParaRPr b="1" sz="1000">
              <a:solidFill>
                <a:schemeClr val="lt1"/>
              </a:solidFill>
              <a:latin typeface="Roboto"/>
              <a:ea typeface="Roboto"/>
              <a:cs typeface="Roboto"/>
              <a:sym typeface="Roboto"/>
            </a:endParaRPr>
          </a:p>
        </p:txBody>
      </p:sp>
      <p:sp>
        <p:nvSpPr>
          <p:cNvPr id="1725" name="Google Shape;1725;p90"/>
          <p:cNvSpPr txBox="1"/>
          <p:nvPr/>
        </p:nvSpPr>
        <p:spPr>
          <a:xfrm>
            <a:off x="7771550" y="2133613"/>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$125M</a:t>
            </a:r>
            <a:endParaRPr b="1" sz="1000">
              <a:solidFill>
                <a:schemeClr val="lt1"/>
              </a:solidFill>
              <a:latin typeface="Roboto"/>
              <a:ea typeface="Roboto"/>
              <a:cs typeface="Roboto"/>
              <a:sym typeface="Roboto"/>
            </a:endParaRPr>
          </a:p>
        </p:txBody>
      </p:sp>
      <p:sp>
        <p:nvSpPr>
          <p:cNvPr id="1726" name="Google Shape;1726;p90"/>
          <p:cNvSpPr txBox="1"/>
          <p:nvPr/>
        </p:nvSpPr>
        <p:spPr>
          <a:xfrm>
            <a:off x="2372887" y="290653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$30M</a:t>
            </a:r>
            <a:endParaRPr b="1" sz="1000">
              <a:solidFill>
                <a:schemeClr val="lt1"/>
              </a:solidFill>
              <a:latin typeface="Roboto"/>
              <a:ea typeface="Roboto"/>
              <a:cs typeface="Roboto"/>
              <a:sym typeface="Roboto"/>
            </a:endParaRPr>
          </a:p>
        </p:txBody>
      </p:sp>
      <p:sp>
        <p:nvSpPr>
          <p:cNvPr id="1727" name="Google Shape;1727;p90"/>
          <p:cNvSpPr txBox="1"/>
          <p:nvPr/>
        </p:nvSpPr>
        <p:spPr>
          <a:xfrm>
            <a:off x="3095500" y="290655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$70M</a:t>
            </a:r>
            <a:endParaRPr b="1" sz="1000">
              <a:solidFill>
                <a:schemeClr val="lt1"/>
              </a:solidFill>
              <a:latin typeface="Roboto"/>
              <a:ea typeface="Roboto"/>
              <a:cs typeface="Roboto"/>
              <a:sym typeface="Roboto"/>
            </a:endParaRPr>
          </a:p>
        </p:txBody>
      </p:sp>
      <p:sp>
        <p:nvSpPr>
          <p:cNvPr id="1728" name="Google Shape;1728;p90"/>
          <p:cNvSpPr txBox="1"/>
          <p:nvPr/>
        </p:nvSpPr>
        <p:spPr>
          <a:xfrm>
            <a:off x="3682000" y="32913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$51M</a:t>
            </a:r>
            <a:endParaRPr b="1" sz="1000">
              <a:solidFill>
                <a:schemeClr val="lt1"/>
              </a:solidFill>
              <a:latin typeface="Roboto"/>
              <a:ea typeface="Roboto"/>
              <a:cs typeface="Roboto"/>
              <a:sym typeface="Roboto"/>
            </a:endParaRPr>
          </a:p>
        </p:txBody>
      </p:sp>
      <p:sp>
        <p:nvSpPr>
          <p:cNvPr id="1729" name="Google Shape;1729;p90"/>
          <p:cNvSpPr txBox="1"/>
          <p:nvPr/>
        </p:nvSpPr>
        <p:spPr>
          <a:xfrm>
            <a:off x="1991700" y="32913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$123M</a:t>
            </a:r>
            <a:endParaRPr b="1" sz="1000">
              <a:solidFill>
                <a:schemeClr val="lt1"/>
              </a:solidFill>
              <a:latin typeface="Roboto"/>
              <a:ea typeface="Roboto"/>
              <a:cs typeface="Roboto"/>
              <a:sym typeface="Roboto"/>
            </a:endParaRPr>
          </a:p>
        </p:txBody>
      </p:sp>
      <p:sp>
        <p:nvSpPr>
          <p:cNvPr id="1730" name="Google Shape;1730;p90"/>
          <p:cNvSpPr txBox="1"/>
          <p:nvPr/>
        </p:nvSpPr>
        <p:spPr>
          <a:xfrm>
            <a:off x="5216525" y="36790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$366M</a:t>
            </a:r>
            <a:endParaRPr b="1" sz="1000">
              <a:solidFill>
                <a:schemeClr val="lt1"/>
              </a:solidFill>
              <a:latin typeface="Roboto"/>
              <a:ea typeface="Roboto"/>
              <a:cs typeface="Roboto"/>
              <a:sym typeface="Roboto"/>
            </a:endParaRPr>
          </a:p>
        </p:txBody>
      </p:sp>
      <p:sp>
        <p:nvSpPr>
          <p:cNvPr id="1731" name="Google Shape;1731;p90"/>
          <p:cNvSpPr txBox="1"/>
          <p:nvPr/>
        </p:nvSpPr>
        <p:spPr>
          <a:xfrm>
            <a:off x="5976450" y="366983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$35M</a:t>
            </a:r>
            <a:endParaRPr b="1" sz="1000">
              <a:solidFill>
                <a:schemeClr val="lt1"/>
              </a:solidFill>
              <a:latin typeface="Roboto"/>
              <a:ea typeface="Roboto"/>
              <a:cs typeface="Roboto"/>
              <a:sym typeface="Roboto"/>
            </a:endParaRPr>
          </a:p>
        </p:txBody>
      </p:sp>
      <p:sp>
        <p:nvSpPr>
          <p:cNvPr id="1732" name="Google Shape;1732;p90"/>
          <p:cNvSpPr txBox="1"/>
          <p:nvPr/>
        </p:nvSpPr>
        <p:spPr>
          <a:xfrm>
            <a:off x="4116750" y="4071288"/>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$37M</a:t>
            </a:r>
            <a:endParaRPr b="1" sz="1000">
              <a:solidFill>
                <a:schemeClr val="lt1"/>
              </a:solidFill>
              <a:latin typeface="Roboto"/>
              <a:ea typeface="Roboto"/>
              <a:cs typeface="Roboto"/>
              <a:sym typeface="Roboto"/>
            </a:endParaRPr>
          </a:p>
        </p:txBody>
      </p:sp>
      <p:sp>
        <p:nvSpPr>
          <p:cNvPr id="1733" name="Google Shape;1733;p90"/>
          <p:cNvSpPr txBox="1"/>
          <p:nvPr/>
        </p:nvSpPr>
        <p:spPr>
          <a:xfrm>
            <a:off x="5976450" y="4071213"/>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$60M</a:t>
            </a:r>
            <a:endParaRPr b="1" sz="1000">
              <a:solidFill>
                <a:schemeClr val="lt1"/>
              </a:solidFill>
              <a:latin typeface="Roboto"/>
              <a:ea typeface="Roboto"/>
              <a:cs typeface="Roboto"/>
              <a:sym typeface="Roboto"/>
            </a:endParaRPr>
          </a:p>
        </p:txBody>
      </p:sp>
      <p:sp>
        <p:nvSpPr>
          <p:cNvPr id="1734" name="Google Shape;1734;p90"/>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91"/>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Leading Companies by Amount and Stage of Funding</a:t>
            </a:r>
            <a:endParaRPr sz="1600">
              <a:solidFill>
                <a:srgbClr val="0B5394"/>
              </a:solidFill>
              <a:latin typeface="Roboto"/>
              <a:ea typeface="Roboto"/>
              <a:cs typeface="Roboto"/>
              <a:sym typeface="Roboto"/>
            </a:endParaRPr>
          </a:p>
        </p:txBody>
      </p:sp>
      <p:cxnSp>
        <p:nvCxnSpPr>
          <p:cNvPr id="1740" name="Google Shape;1740;p91"/>
          <p:cNvCxnSpPr/>
          <p:nvPr/>
        </p:nvCxnSpPr>
        <p:spPr>
          <a:xfrm>
            <a:off x="590167" y="578619"/>
            <a:ext cx="21600" cy="3993300"/>
          </a:xfrm>
          <a:prstGeom prst="straightConnector1">
            <a:avLst/>
          </a:prstGeom>
          <a:noFill/>
          <a:ln cap="flat" cmpd="sng" w="9525">
            <a:solidFill>
              <a:schemeClr val="dk2"/>
            </a:solidFill>
            <a:prstDash val="solid"/>
            <a:round/>
            <a:headEnd len="med" w="med" type="none"/>
            <a:tailEnd len="med" w="med" type="none"/>
          </a:ln>
        </p:spPr>
      </p:cxnSp>
      <p:cxnSp>
        <p:nvCxnSpPr>
          <p:cNvPr id="1741" name="Google Shape;1741;p91"/>
          <p:cNvCxnSpPr/>
          <p:nvPr/>
        </p:nvCxnSpPr>
        <p:spPr>
          <a:xfrm flipH="1" rot="10800000">
            <a:off x="609475" y="4565450"/>
            <a:ext cx="8096100" cy="3000"/>
          </a:xfrm>
          <a:prstGeom prst="straightConnector1">
            <a:avLst/>
          </a:prstGeom>
          <a:noFill/>
          <a:ln cap="flat" cmpd="sng" w="9525">
            <a:solidFill>
              <a:schemeClr val="dk2"/>
            </a:solidFill>
            <a:prstDash val="solid"/>
            <a:round/>
            <a:headEnd len="med" w="med" type="none"/>
            <a:tailEnd len="med" w="med" type="none"/>
          </a:ln>
        </p:spPr>
      </p:cxnSp>
      <p:cxnSp>
        <p:nvCxnSpPr>
          <p:cNvPr id="1742" name="Google Shape;1742;p91"/>
          <p:cNvCxnSpPr/>
          <p:nvPr/>
        </p:nvCxnSpPr>
        <p:spPr>
          <a:xfrm>
            <a:off x="2358311" y="574384"/>
            <a:ext cx="0" cy="4314900"/>
          </a:xfrm>
          <a:prstGeom prst="straightConnector1">
            <a:avLst/>
          </a:prstGeom>
          <a:noFill/>
          <a:ln cap="flat" cmpd="sng" w="9525">
            <a:solidFill>
              <a:schemeClr val="dk2"/>
            </a:solidFill>
            <a:prstDash val="dot"/>
            <a:round/>
            <a:headEnd len="med" w="med" type="none"/>
            <a:tailEnd len="med" w="med" type="none"/>
          </a:ln>
        </p:spPr>
      </p:cxnSp>
      <p:sp>
        <p:nvSpPr>
          <p:cNvPr id="1743" name="Google Shape;1743;p91"/>
          <p:cNvSpPr txBox="1"/>
          <p:nvPr/>
        </p:nvSpPr>
        <p:spPr>
          <a:xfrm>
            <a:off x="612675" y="4606575"/>
            <a:ext cx="8083800" cy="316500"/>
          </a:xfrm>
          <a:prstGeom prst="rect">
            <a:avLst/>
          </a:prstGeom>
          <a:noFill/>
          <a:ln>
            <a:noFill/>
          </a:ln>
        </p:spPr>
        <p:txBody>
          <a:bodyPr anchorCtr="0" anchor="t" bIns="72850" lIns="72850" spcFirstLastPara="1" rIns="72850" wrap="square" tIns="72850">
            <a:spAutoFit/>
          </a:bodyPr>
          <a:lstStyle/>
          <a:p>
            <a:pPr indent="0" lvl="0" marL="0" rtl="0" algn="l">
              <a:spcBef>
                <a:spcPts val="0"/>
              </a:spcBef>
              <a:spcAft>
                <a:spcPts val="0"/>
              </a:spcAft>
              <a:buNone/>
            </a:pPr>
            <a:r>
              <a:rPr b="1" lang="en-GB" sz="1100">
                <a:solidFill>
                  <a:srgbClr val="0B5394"/>
                </a:solidFill>
              </a:rPr>
              <a:t>             Round A                                       Round B                                 Round C and others                               IPO</a:t>
            </a:r>
            <a:endParaRPr b="1" sz="1100">
              <a:solidFill>
                <a:srgbClr val="0B5394"/>
              </a:solidFill>
            </a:endParaRPr>
          </a:p>
        </p:txBody>
      </p:sp>
      <p:sp>
        <p:nvSpPr>
          <p:cNvPr id="1744" name="Google Shape;1744;p91"/>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745" name="Google Shape;1745;p91"/>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746" name="Google Shape;1746;p91"/>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747" name="Google Shape;1747;p91"/>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748" name="Google Shape;1748;p91"/>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1749" name="Google Shape;1749;p91"/>
          <p:cNvCxnSpPr/>
          <p:nvPr/>
        </p:nvCxnSpPr>
        <p:spPr>
          <a:xfrm>
            <a:off x="4720511" y="569084"/>
            <a:ext cx="0" cy="4314900"/>
          </a:xfrm>
          <a:prstGeom prst="straightConnector1">
            <a:avLst/>
          </a:prstGeom>
          <a:noFill/>
          <a:ln cap="flat" cmpd="sng" w="9525">
            <a:solidFill>
              <a:schemeClr val="dk2"/>
            </a:solidFill>
            <a:prstDash val="dot"/>
            <a:round/>
            <a:headEnd len="med" w="med" type="none"/>
            <a:tailEnd len="med" w="med" type="none"/>
          </a:ln>
        </p:spPr>
      </p:cxnSp>
      <p:cxnSp>
        <p:nvCxnSpPr>
          <p:cNvPr id="1750" name="Google Shape;1750;p91"/>
          <p:cNvCxnSpPr/>
          <p:nvPr/>
        </p:nvCxnSpPr>
        <p:spPr>
          <a:xfrm>
            <a:off x="7123711" y="492884"/>
            <a:ext cx="0" cy="4381200"/>
          </a:xfrm>
          <a:prstGeom prst="straightConnector1">
            <a:avLst/>
          </a:prstGeom>
          <a:noFill/>
          <a:ln cap="flat" cmpd="sng" w="9525">
            <a:solidFill>
              <a:schemeClr val="dk2"/>
            </a:solidFill>
            <a:prstDash val="dot"/>
            <a:round/>
            <a:headEnd len="med" w="med" type="none"/>
            <a:tailEnd len="med" w="med" type="none"/>
          </a:ln>
        </p:spPr>
      </p:cxnSp>
      <p:sp>
        <p:nvSpPr>
          <p:cNvPr id="1751" name="Google Shape;1751;p91"/>
          <p:cNvSpPr/>
          <p:nvPr/>
        </p:nvSpPr>
        <p:spPr>
          <a:xfrm>
            <a:off x="794350" y="625875"/>
            <a:ext cx="392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rtl="0" algn="l">
              <a:spcBef>
                <a:spcPts val="0"/>
              </a:spcBef>
              <a:spcAft>
                <a:spcPts val="0"/>
              </a:spcAft>
              <a:buClr>
                <a:srgbClr val="000000"/>
              </a:buClr>
              <a:buSzPts val="1100"/>
              <a:buFont typeface="Arial"/>
              <a:buNone/>
            </a:pPr>
            <a:r>
              <a:t/>
            </a:r>
            <a:endParaRPr sz="1000">
              <a:solidFill>
                <a:srgbClr val="0B5394"/>
              </a:solidFill>
            </a:endParaRPr>
          </a:p>
          <a:p>
            <a:pPr indent="0" lvl="0" marL="0" rtl="0" algn="l">
              <a:spcBef>
                <a:spcPts val="0"/>
              </a:spcBef>
              <a:spcAft>
                <a:spcPts val="0"/>
              </a:spcAft>
              <a:buNone/>
            </a:pPr>
            <a:r>
              <a:rPr lang="en-GB" sz="1000">
                <a:solidFill>
                  <a:srgbClr val="0B5394"/>
                </a:solidFill>
              </a:rPr>
              <a:t>Apollo Hospitals Enterprise</a:t>
            </a:r>
            <a:endParaRPr sz="1000">
              <a:solidFill>
                <a:srgbClr val="0B5394"/>
              </a:solidFill>
            </a:endParaRPr>
          </a:p>
          <a:p>
            <a:pPr indent="0" lvl="0" marL="0" rtl="0" algn="l">
              <a:spcBef>
                <a:spcPts val="0"/>
              </a:spcBef>
              <a:spcAft>
                <a:spcPts val="0"/>
              </a:spcAft>
              <a:buNone/>
            </a:pPr>
            <a:r>
              <a:t/>
            </a:r>
            <a:endParaRPr sz="1000">
              <a:solidFill>
                <a:srgbClr val="0B5394"/>
              </a:solidFill>
            </a:endParaRPr>
          </a:p>
        </p:txBody>
      </p:sp>
      <p:sp>
        <p:nvSpPr>
          <p:cNvPr id="1752" name="Google Shape;1752;p91"/>
          <p:cNvSpPr/>
          <p:nvPr/>
        </p:nvSpPr>
        <p:spPr>
          <a:xfrm>
            <a:off x="794375" y="715675"/>
            <a:ext cx="15732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Mendel.ai</a:t>
            </a:r>
            <a:endParaRPr b="1" sz="900">
              <a:solidFill>
                <a:schemeClr val="lt1"/>
              </a:solidFill>
              <a:latin typeface="Roboto"/>
              <a:ea typeface="Roboto"/>
              <a:cs typeface="Roboto"/>
              <a:sym typeface="Roboto"/>
            </a:endParaRPr>
          </a:p>
        </p:txBody>
      </p:sp>
      <p:sp>
        <p:nvSpPr>
          <p:cNvPr id="1753" name="Google Shape;1753;p91"/>
          <p:cNvSpPr/>
          <p:nvPr/>
        </p:nvSpPr>
        <p:spPr>
          <a:xfrm>
            <a:off x="7189212" y="2642813"/>
            <a:ext cx="838200" cy="797100"/>
          </a:xfrm>
          <a:prstGeom prst="roundRect">
            <a:avLst>
              <a:gd fmla="val 16667" name="adj"/>
            </a:avLst>
          </a:prstGeom>
          <a:solidFill>
            <a:srgbClr val="0B5394"/>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prior to the last deal</a:t>
            </a:r>
            <a:endParaRPr b="1" sz="900">
              <a:solidFill>
                <a:srgbClr val="FFFFFF"/>
              </a:solidFill>
              <a:latin typeface="Roboto"/>
              <a:ea typeface="Roboto"/>
              <a:cs typeface="Roboto"/>
              <a:sym typeface="Roboto"/>
            </a:endParaRPr>
          </a:p>
        </p:txBody>
      </p:sp>
      <p:sp>
        <p:nvSpPr>
          <p:cNvPr id="1754" name="Google Shape;1754;p91"/>
          <p:cNvSpPr/>
          <p:nvPr/>
        </p:nvSpPr>
        <p:spPr>
          <a:xfrm>
            <a:off x="8092901" y="2621313"/>
            <a:ext cx="838200" cy="797100"/>
          </a:xfrm>
          <a:prstGeom prst="roundRect">
            <a:avLst>
              <a:gd fmla="val 16667" name="adj"/>
            </a:avLst>
          </a:prstGeom>
          <a:solidFill>
            <a:srgbClr val="6FA8DC"/>
          </a:solidFill>
          <a:ln>
            <a:noFill/>
          </a:ln>
        </p:spPr>
        <p:txBody>
          <a:bodyPr anchorCtr="0" anchor="ctr" bIns="72850" lIns="72850" spcFirstLastPara="1" rIns="72850" wrap="square" tIns="72850">
            <a:noAutofit/>
          </a:bodyPr>
          <a:lstStyle/>
          <a:p>
            <a:pPr indent="0" lvl="0" marL="0" rtl="0" algn="ctr">
              <a:lnSpc>
                <a:spcPct val="115000"/>
              </a:lnSpc>
              <a:spcBef>
                <a:spcPts val="0"/>
              </a:spcBef>
              <a:spcAft>
                <a:spcPts val="0"/>
              </a:spcAft>
              <a:buNone/>
            </a:pPr>
            <a:r>
              <a:rPr b="1" lang="en-GB" sz="900">
                <a:solidFill>
                  <a:srgbClr val="FFFFFF"/>
                </a:solidFill>
                <a:latin typeface="Roboto"/>
                <a:ea typeface="Roboto"/>
                <a:cs typeface="Roboto"/>
                <a:sym typeface="Roboto"/>
              </a:rPr>
              <a:t>Funding amount by the last deal</a:t>
            </a:r>
            <a:endParaRPr b="1" sz="1000">
              <a:solidFill>
                <a:srgbClr val="FFFFFF"/>
              </a:solidFill>
            </a:endParaRPr>
          </a:p>
        </p:txBody>
      </p:sp>
      <p:sp>
        <p:nvSpPr>
          <p:cNvPr id="1755" name="Google Shape;1755;p91"/>
          <p:cNvSpPr/>
          <p:nvPr/>
        </p:nvSpPr>
        <p:spPr>
          <a:xfrm>
            <a:off x="794350" y="1009625"/>
            <a:ext cx="21417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56" name="Google Shape;1756;p91"/>
          <p:cNvSpPr/>
          <p:nvPr/>
        </p:nvSpPr>
        <p:spPr>
          <a:xfrm>
            <a:off x="799675" y="1097250"/>
            <a:ext cx="11451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lt1"/>
                </a:solidFill>
                <a:latin typeface="Roboto"/>
                <a:ea typeface="Roboto"/>
                <a:cs typeface="Roboto"/>
                <a:sym typeface="Roboto"/>
              </a:rPr>
              <a:t>Peptone</a:t>
            </a:r>
            <a:endParaRPr b="1" sz="900">
              <a:solidFill>
                <a:schemeClr val="lt1"/>
              </a:solidFill>
              <a:latin typeface="Roboto"/>
              <a:ea typeface="Roboto"/>
              <a:cs typeface="Roboto"/>
              <a:sym typeface="Roboto"/>
            </a:endParaRPr>
          </a:p>
        </p:txBody>
      </p:sp>
      <p:sp>
        <p:nvSpPr>
          <p:cNvPr id="1757" name="Google Shape;1757;p91"/>
          <p:cNvSpPr/>
          <p:nvPr/>
        </p:nvSpPr>
        <p:spPr>
          <a:xfrm>
            <a:off x="794350" y="13896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Hospitals Enterprise</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58" name="Google Shape;1758;p91"/>
          <p:cNvSpPr/>
          <p:nvPr/>
        </p:nvSpPr>
        <p:spPr>
          <a:xfrm>
            <a:off x="799675" y="1476525"/>
            <a:ext cx="39261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Proscia</a:t>
            </a:r>
            <a:endParaRPr b="1" sz="900">
              <a:solidFill>
                <a:schemeClr val="lt1"/>
              </a:solidFill>
              <a:latin typeface="Roboto"/>
              <a:ea typeface="Roboto"/>
              <a:cs typeface="Roboto"/>
              <a:sym typeface="Roboto"/>
            </a:endParaRPr>
          </a:p>
        </p:txBody>
      </p:sp>
      <p:sp>
        <p:nvSpPr>
          <p:cNvPr id="1759" name="Google Shape;1759;p91"/>
          <p:cNvSpPr/>
          <p:nvPr/>
        </p:nvSpPr>
        <p:spPr>
          <a:xfrm>
            <a:off x="794350" y="1771200"/>
            <a:ext cx="809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760" name="Google Shape;1760;p91"/>
          <p:cNvSpPr/>
          <p:nvPr/>
        </p:nvSpPr>
        <p:spPr>
          <a:xfrm>
            <a:off x="799675" y="1855800"/>
            <a:ext cx="69267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Biodesix</a:t>
            </a:r>
            <a:endParaRPr b="1" sz="1000">
              <a:solidFill>
                <a:schemeClr val="lt1"/>
              </a:solidFill>
              <a:latin typeface="Roboto"/>
              <a:ea typeface="Roboto"/>
              <a:cs typeface="Roboto"/>
              <a:sym typeface="Roboto"/>
            </a:endParaRPr>
          </a:p>
        </p:txBody>
      </p:sp>
      <p:sp>
        <p:nvSpPr>
          <p:cNvPr id="1761" name="Google Shape;1761;p91"/>
          <p:cNvSpPr/>
          <p:nvPr/>
        </p:nvSpPr>
        <p:spPr>
          <a:xfrm>
            <a:off x="794350" y="21528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762" name="Google Shape;1762;p91"/>
          <p:cNvSpPr/>
          <p:nvPr/>
        </p:nvSpPr>
        <p:spPr>
          <a:xfrm>
            <a:off x="799675" y="2240225"/>
            <a:ext cx="39261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ConcertAI</a:t>
            </a:r>
            <a:endParaRPr b="1" sz="900">
              <a:solidFill>
                <a:schemeClr val="lt1"/>
              </a:solidFill>
              <a:latin typeface="Roboto"/>
              <a:ea typeface="Roboto"/>
              <a:cs typeface="Roboto"/>
              <a:sym typeface="Roboto"/>
            </a:endParaRPr>
          </a:p>
        </p:txBody>
      </p:sp>
      <p:sp>
        <p:nvSpPr>
          <p:cNvPr id="1763" name="Google Shape;1763;p91"/>
          <p:cNvSpPr/>
          <p:nvPr/>
        </p:nvSpPr>
        <p:spPr>
          <a:xfrm>
            <a:off x="794350" y="25344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rPr lang="en-GB" sz="1000">
                <a:solidFill>
                  <a:srgbClr val="0B5394"/>
                </a:solidFill>
              </a:rPr>
              <a:t>Apollo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64" name="Google Shape;1764;p91"/>
          <p:cNvSpPr/>
          <p:nvPr/>
        </p:nvSpPr>
        <p:spPr>
          <a:xfrm>
            <a:off x="794350" y="2621325"/>
            <a:ext cx="39261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Cellarity</a:t>
            </a:r>
            <a:endParaRPr b="1" sz="900">
              <a:solidFill>
                <a:schemeClr val="lt1"/>
              </a:solidFill>
              <a:latin typeface="Roboto"/>
              <a:ea typeface="Roboto"/>
              <a:cs typeface="Roboto"/>
              <a:sym typeface="Roboto"/>
            </a:endParaRPr>
          </a:p>
        </p:txBody>
      </p:sp>
      <p:sp>
        <p:nvSpPr>
          <p:cNvPr id="1765" name="Google Shape;1765;p91"/>
          <p:cNvSpPr/>
          <p:nvPr/>
        </p:nvSpPr>
        <p:spPr>
          <a:xfrm>
            <a:off x="794350" y="2916000"/>
            <a:ext cx="39261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p:txBody>
      </p:sp>
      <p:sp>
        <p:nvSpPr>
          <p:cNvPr id="1766" name="Google Shape;1766;p91"/>
          <p:cNvSpPr/>
          <p:nvPr/>
        </p:nvSpPr>
        <p:spPr>
          <a:xfrm>
            <a:off x="799675" y="3002425"/>
            <a:ext cx="2220900" cy="147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Frontier</a:t>
            </a:r>
            <a:r>
              <a:rPr lang="en-GB" sz="1000">
                <a:solidFill>
                  <a:schemeClr val="dk1"/>
                </a:solidFill>
              </a:rPr>
              <a:t> </a:t>
            </a:r>
            <a:r>
              <a:rPr b="1" lang="en-GB" sz="1000">
                <a:solidFill>
                  <a:schemeClr val="lt1"/>
                </a:solidFill>
                <a:latin typeface="Roboto"/>
                <a:ea typeface="Roboto"/>
                <a:cs typeface="Roboto"/>
                <a:sym typeface="Roboto"/>
              </a:rPr>
              <a:t>Medicines</a:t>
            </a:r>
            <a:endParaRPr b="1" sz="1000">
              <a:solidFill>
                <a:schemeClr val="lt1"/>
              </a:solidFill>
              <a:latin typeface="Roboto"/>
              <a:ea typeface="Roboto"/>
              <a:cs typeface="Roboto"/>
              <a:sym typeface="Roboto"/>
            </a:endParaRPr>
          </a:p>
        </p:txBody>
      </p:sp>
      <p:sp>
        <p:nvSpPr>
          <p:cNvPr id="1767" name="Google Shape;1767;p91"/>
          <p:cNvSpPr/>
          <p:nvPr/>
        </p:nvSpPr>
        <p:spPr>
          <a:xfrm>
            <a:off x="794350" y="3297600"/>
            <a:ext cx="39606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rPr lang="en-GB" sz="1000">
                <a:solidFill>
                  <a:srgbClr val="0B5394"/>
                </a:solidFill>
              </a:rPr>
              <a:t>XtalPi</a:t>
            </a:r>
            <a:endParaRPr sz="1000">
              <a:solidFill>
                <a:srgbClr val="0B5394"/>
              </a:solidFill>
            </a:endParaRPr>
          </a:p>
        </p:txBody>
      </p:sp>
      <p:sp>
        <p:nvSpPr>
          <p:cNvPr id="1768" name="Google Shape;1768;p91"/>
          <p:cNvSpPr/>
          <p:nvPr/>
        </p:nvSpPr>
        <p:spPr>
          <a:xfrm>
            <a:off x="794350" y="3679200"/>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69" name="Google Shape;1769;p91"/>
          <p:cNvSpPr/>
          <p:nvPr/>
        </p:nvSpPr>
        <p:spPr>
          <a:xfrm>
            <a:off x="799675" y="3764625"/>
            <a:ext cx="39261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Cleerly</a:t>
            </a:r>
            <a:endParaRPr b="1" sz="1000">
              <a:solidFill>
                <a:schemeClr val="lt1"/>
              </a:solidFill>
              <a:latin typeface="Roboto"/>
              <a:ea typeface="Roboto"/>
              <a:cs typeface="Roboto"/>
              <a:sym typeface="Roboto"/>
            </a:endParaRPr>
          </a:p>
        </p:txBody>
      </p:sp>
      <p:sp>
        <p:nvSpPr>
          <p:cNvPr id="1770" name="Google Shape;1770;p91"/>
          <p:cNvSpPr/>
          <p:nvPr/>
        </p:nvSpPr>
        <p:spPr>
          <a:xfrm>
            <a:off x="794400" y="4078125"/>
            <a:ext cx="6329400" cy="326100"/>
          </a:xfrm>
          <a:prstGeom prst="rightArrow">
            <a:avLst>
              <a:gd fmla="val 50000" name="adj1"/>
              <a:gd fmla="val 154278" name="adj2"/>
            </a:avLst>
          </a:prstGeom>
          <a:solidFill>
            <a:srgbClr val="6FA8DC"/>
          </a:solidFill>
          <a:ln cap="flat" cmpd="sng" w="9525">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a:p>
            <a:pPr indent="0" lvl="0" marL="0" marR="0" rtl="0" algn="l">
              <a:lnSpc>
                <a:spcPct val="100000"/>
              </a:lnSpc>
              <a:spcBef>
                <a:spcPts val="0"/>
              </a:spcBef>
              <a:spcAft>
                <a:spcPts val="0"/>
              </a:spcAft>
              <a:buNone/>
            </a:pPr>
            <a:r>
              <a:t/>
            </a:r>
            <a:endParaRPr sz="1000">
              <a:solidFill>
                <a:srgbClr val="0B5394"/>
              </a:solidFill>
            </a:endParaRPr>
          </a:p>
        </p:txBody>
      </p:sp>
      <p:sp>
        <p:nvSpPr>
          <p:cNvPr id="1771" name="Google Shape;1771;p91"/>
          <p:cNvSpPr/>
          <p:nvPr/>
        </p:nvSpPr>
        <p:spPr>
          <a:xfrm>
            <a:off x="799675" y="3383525"/>
            <a:ext cx="1573200" cy="155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000">
                <a:solidFill>
                  <a:schemeClr val="lt1"/>
                </a:solidFill>
                <a:latin typeface="Roboto"/>
                <a:ea typeface="Roboto"/>
                <a:cs typeface="Roboto"/>
                <a:sym typeface="Roboto"/>
              </a:rPr>
              <a:t>Immunai</a:t>
            </a:r>
            <a:endParaRPr b="1" sz="1000">
              <a:solidFill>
                <a:schemeClr val="lt1"/>
              </a:solidFill>
              <a:latin typeface="Roboto"/>
              <a:ea typeface="Roboto"/>
              <a:cs typeface="Roboto"/>
              <a:sym typeface="Roboto"/>
            </a:endParaRPr>
          </a:p>
        </p:txBody>
      </p:sp>
      <p:sp>
        <p:nvSpPr>
          <p:cNvPr id="1772" name="Google Shape;1772;p91"/>
          <p:cNvSpPr/>
          <p:nvPr/>
        </p:nvSpPr>
        <p:spPr>
          <a:xfrm>
            <a:off x="799675" y="4164975"/>
            <a:ext cx="4981500" cy="1512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chemeClr val="lt1"/>
                </a:solidFill>
                <a:latin typeface="Roboto"/>
                <a:ea typeface="Roboto"/>
                <a:cs typeface="Roboto"/>
                <a:sym typeface="Roboto"/>
              </a:rPr>
              <a:t>PatSnap</a:t>
            </a:r>
            <a:endParaRPr b="1" sz="1000">
              <a:solidFill>
                <a:schemeClr val="lt1"/>
              </a:solidFill>
              <a:latin typeface="Roboto"/>
              <a:ea typeface="Roboto"/>
              <a:cs typeface="Roboto"/>
              <a:sym typeface="Roboto"/>
            </a:endParaRPr>
          </a:p>
        </p:txBody>
      </p:sp>
      <p:sp>
        <p:nvSpPr>
          <p:cNvPr id="1773" name="Google Shape;1773;p91"/>
          <p:cNvSpPr txBox="1"/>
          <p:nvPr/>
        </p:nvSpPr>
        <p:spPr>
          <a:xfrm>
            <a:off x="1836925" y="606213"/>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$25M</a:t>
            </a:r>
            <a:endParaRPr b="1" sz="1000">
              <a:solidFill>
                <a:schemeClr val="lt1"/>
              </a:solidFill>
              <a:latin typeface="Roboto"/>
              <a:ea typeface="Roboto"/>
              <a:cs typeface="Roboto"/>
              <a:sym typeface="Roboto"/>
            </a:endParaRPr>
          </a:p>
        </p:txBody>
      </p:sp>
      <p:sp>
        <p:nvSpPr>
          <p:cNvPr id="1774" name="Google Shape;1774;p91"/>
          <p:cNvSpPr txBox="1"/>
          <p:nvPr/>
        </p:nvSpPr>
        <p:spPr>
          <a:xfrm>
            <a:off x="3680963" y="61877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$40M</a:t>
            </a:r>
            <a:endParaRPr b="1" sz="1000">
              <a:solidFill>
                <a:schemeClr val="lt1"/>
              </a:solidFill>
              <a:latin typeface="Roboto"/>
              <a:ea typeface="Roboto"/>
              <a:cs typeface="Roboto"/>
              <a:sym typeface="Roboto"/>
            </a:endParaRPr>
          </a:p>
        </p:txBody>
      </p:sp>
      <p:sp>
        <p:nvSpPr>
          <p:cNvPr id="1775" name="Google Shape;1775;p91"/>
          <p:cNvSpPr txBox="1"/>
          <p:nvPr/>
        </p:nvSpPr>
        <p:spPr>
          <a:xfrm>
            <a:off x="1944900" y="997913"/>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$40M</a:t>
            </a:r>
            <a:endParaRPr b="1" sz="1000">
              <a:solidFill>
                <a:schemeClr val="lt1"/>
              </a:solidFill>
              <a:latin typeface="Roboto"/>
              <a:ea typeface="Roboto"/>
              <a:cs typeface="Roboto"/>
              <a:sym typeface="Roboto"/>
            </a:endParaRPr>
          </a:p>
        </p:txBody>
      </p:sp>
      <p:sp>
        <p:nvSpPr>
          <p:cNvPr id="1776" name="Google Shape;1776;p91"/>
          <p:cNvSpPr txBox="1"/>
          <p:nvPr/>
        </p:nvSpPr>
        <p:spPr>
          <a:xfrm>
            <a:off x="1446150" y="100143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$2M</a:t>
            </a:r>
            <a:endParaRPr b="1" sz="1000">
              <a:solidFill>
                <a:schemeClr val="lt1"/>
              </a:solidFill>
              <a:latin typeface="Roboto"/>
              <a:ea typeface="Roboto"/>
              <a:cs typeface="Roboto"/>
              <a:sym typeface="Roboto"/>
            </a:endParaRPr>
          </a:p>
        </p:txBody>
      </p:sp>
      <p:sp>
        <p:nvSpPr>
          <p:cNvPr id="1777" name="Google Shape;1777;p91"/>
          <p:cNvSpPr txBox="1"/>
          <p:nvPr/>
        </p:nvSpPr>
        <p:spPr>
          <a:xfrm>
            <a:off x="6041675" y="1382775"/>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$37M</a:t>
            </a:r>
            <a:endParaRPr b="1" sz="1000">
              <a:solidFill>
                <a:schemeClr val="lt1"/>
              </a:solidFill>
              <a:latin typeface="Roboto"/>
              <a:ea typeface="Roboto"/>
              <a:cs typeface="Roboto"/>
              <a:sym typeface="Roboto"/>
            </a:endParaRPr>
          </a:p>
        </p:txBody>
      </p:sp>
      <p:sp>
        <p:nvSpPr>
          <p:cNvPr id="1778" name="Google Shape;1778;p91"/>
          <p:cNvSpPr txBox="1"/>
          <p:nvPr/>
        </p:nvSpPr>
        <p:spPr>
          <a:xfrm>
            <a:off x="4141375" y="1378300"/>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$34M</a:t>
            </a:r>
            <a:endParaRPr b="1" sz="1000">
              <a:solidFill>
                <a:schemeClr val="lt1"/>
              </a:solidFill>
              <a:latin typeface="Roboto"/>
              <a:ea typeface="Roboto"/>
              <a:cs typeface="Roboto"/>
              <a:sym typeface="Roboto"/>
            </a:endParaRPr>
          </a:p>
        </p:txBody>
      </p:sp>
      <p:sp>
        <p:nvSpPr>
          <p:cNvPr id="1779" name="Google Shape;1779;p91"/>
          <p:cNvSpPr txBox="1"/>
          <p:nvPr/>
        </p:nvSpPr>
        <p:spPr>
          <a:xfrm>
            <a:off x="4161000" y="2140075"/>
            <a:ext cx="70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$150M</a:t>
            </a:r>
            <a:endParaRPr b="1" sz="1000">
              <a:solidFill>
                <a:schemeClr val="lt1"/>
              </a:solidFill>
              <a:latin typeface="Roboto"/>
              <a:ea typeface="Roboto"/>
              <a:cs typeface="Roboto"/>
              <a:sym typeface="Roboto"/>
            </a:endParaRPr>
          </a:p>
        </p:txBody>
      </p:sp>
      <p:sp>
        <p:nvSpPr>
          <p:cNvPr id="1780" name="Google Shape;1780;p91"/>
          <p:cNvSpPr txBox="1"/>
          <p:nvPr/>
        </p:nvSpPr>
        <p:spPr>
          <a:xfrm>
            <a:off x="7082688" y="1764900"/>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$450M</a:t>
            </a:r>
            <a:endParaRPr b="1" sz="1000">
              <a:solidFill>
                <a:schemeClr val="lt1"/>
              </a:solidFill>
              <a:latin typeface="Roboto"/>
              <a:ea typeface="Roboto"/>
              <a:cs typeface="Roboto"/>
              <a:sym typeface="Roboto"/>
            </a:endParaRPr>
          </a:p>
        </p:txBody>
      </p:sp>
      <p:sp>
        <p:nvSpPr>
          <p:cNvPr id="1781" name="Google Shape;1781;p91"/>
          <p:cNvSpPr txBox="1"/>
          <p:nvPr/>
        </p:nvSpPr>
        <p:spPr>
          <a:xfrm>
            <a:off x="4104825" y="2528088"/>
            <a:ext cx="61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$173M</a:t>
            </a:r>
            <a:endParaRPr b="1" sz="1000">
              <a:solidFill>
                <a:schemeClr val="lt1"/>
              </a:solidFill>
              <a:latin typeface="Roboto"/>
              <a:ea typeface="Roboto"/>
              <a:cs typeface="Roboto"/>
              <a:sym typeface="Roboto"/>
            </a:endParaRPr>
          </a:p>
        </p:txBody>
      </p:sp>
      <p:sp>
        <p:nvSpPr>
          <p:cNvPr id="1782" name="Google Shape;1782;p91"/>
          <p:cNvSpPr txBox="1"/>
          <p:nvPr/>
        </p:nvSpPr>
        <p:spPr>
          <a:xfrm>
            <a:off x="7835288" y="176488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$40M</a:t>
            </a:r>
            <a:endParaRPr b="1" sz="1000">
              <a:solidFill>
                <a:schemeClr val="lt1"/>
              </a:solidFill>
              <a:latin typeface="Roboto"/>
              <a:ea typeface="Roboto"/>
              <a:cs typeface="Roboto"/>
              <a:sym typeface="Roboto"/>
            </a:endParaRPr>
          </a:p>
        </p:txBody>
      </p:sp>
      <p:sp>
        <p:nvSpPr>
          <p:cNvPr id="1783" name="Google Shape;1783;p91"/>
          <p:cNvSpPr txBox="1"/>
          <p:nvPr/>
        </p:nvSpPr>
        <p:spPr>
          <a:xfrm>
            <a:off x="2372887" y="290970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$5M</a:t>
            </a:r>
            <a:endParaRPr b="1" sz="1000">
              <a:solidFill>
                <a:schemeClr val="lt1"/>
              </a:solidFill>
              <a:latin typeface="Roboto"/>
              <a:ea typeface="Roboto"/>
              <a:cs typeface="Roboto"/>
              <a:sym typeface="Roboto"/>
            </a:endParaRPr>
          </a:p>
        </p:txBody>
      </p:sp>
      <p:sp>
        <p:nvSpPr>
          <p:cNvPr id="1784" name="Google Shape;1784;p91"/>
          <p:cNvSpPr txBox="1"/>
          <p:nvPr/>
        </p:nvSpPr>
        <p:spPr>
          <a:xfrm>
            <a:off x="6057887" y="3673425"/>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$223M</a:t>
            </a:r>
            <a:endParaRPr b="1" sz="1000">
              <a:solidFill>
                <a:schemeClr val="lt1"/>
              </a:solidFill>
              <a:latin typeface="Roboto"/>
              <a:ea typeface="Roboto"/>
              <a:cs typeface="Roboto"/>
              <a:sym typeface="Roboto"/>
            </a:endParaRPr>
          </a:p>
        </p:txBody>
      </p:sp>
      <p:sp>
        <p:nvSpPr>
          <p:cNvPr id="1785" name="Google Shape;1785;p91"/>
          <p:cNvSpPr txBox="1"/>
          <p:nvPr/>
        </p:nvSpPr>
        <p:spPr>
          <a:xfrm>
            <a:off x="5244512" y="4071813"/>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$51M</a:t>
            </a:r>
            <a:endParaRPr b="1" sz="1000">
              <a:solidFill>
                <a:schemeClr val="lt1"/>
              </a:solidFill>
              <a:latin typeface="Roboto"/>
              <a:ea typeface="Roboto"/>
              <a:cs typeface="Roboto"/>
              <a:sym typeface="Roboto"/>
            </a:endParaRPr>
          </a:p>
        </p:txBody>
      </p:sp>
      <p:sp>
        <p:nvSpPr>
          <p:cNvPr id="1786" name="Google Shape;1786;p91"/>
          <p:cNvSpPr txBox="1"/>
          <p:nvPr/>
        </p:nvSpPr>
        <p:spPr>
          <a:xfrm>
            <a:off x="6057887" y="4071813"/>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$300M</a:t>
            </a:r>
            <a:endParaRPr b="1" sz="1000">
              <a:solidFill>
                <a:schemeClr val="lt1"/>
              </a:solidFill>
              <a:latin typeface="Roboto"/>
              <a:ea typeface="Roboto"/>
              <a:cs typeface="Roboto"/>
              <a:sym typeface="Roboto"/>
            </a:endParaRPr>
          </a:p>
        </p:txBody>
      </p:sp>
      <p:sp>
        <p:nvSpPr>
          <p:cNvPr id="1787" name="Google Shape;1787;p91"/>
          <p:cNvSpPr txBox="1"/>
          <p:nvPr/>
        </p:nvSpPr>
        <p:spPr>
          <a:xfrm>
            <a:off x="5946563" y="2147013"/>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$150M</a:t>
            </a:r>
            <a:endParaRPr b="1" sz="1000">
              <a:solidFill>
                <a:schemeClr val="lt1"/>
              </a:solidFill>
              <a:latin typeface="Roboto"/>
              <a:ea typeface="Roboto"/>
              <a:cs typeface="Roboto"/>
              <a:sym typeface="Roboto"/>
            </a:endParaRPr>
          </a:p>
        </p:txBody>
      </p:sp>
      <p:sp>
        <p:nvSpPr>
          <p:cNvPr id="1788" name="Google Shape;1788;p91"/>
          <p:cNvSpPr txBox="1"/>
          <p:nvPr/>
        </p:nvSpPr>
        <p:spPr>
          <a:xfrm>
            <a:off x="5994113" y="253543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$121M</a:t>
            </a:r>
            <a:endParaRPr b="1" sz="1000">
              <a:solidFill>
                <a:schemeClr val="lt1"/>
              </a:solidFill>
              <a:latin typeface="Roboto"/>
              <a:ea typeface="Roboto"/>
              <a:cs typeface="Roboto"/>
              <a:sym typeface="Roboto"/>
            </a:endParaRPr>
          </a:p>
        </p:txBody>
      </p:sp>
      <p:sp>
        <p:nvSpPr>
          <p:cNvPr id="1789" name="Google Shape;1789;p91"/>
          <p:cNvSpPr txBox="1"/>
          <p:nvPr/>
        </p:nvSpPr>
        <p:spPr>
          <a:xfrm>
            <a:off x="3543488" y="2912838"/>
            <a:ext cx="71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$28M</a:t>
            </a:r>
            <a:endParaRPr b="1" sz="1000">
              <a:solidFill>
                <a:schemeClr val="lt1"/>
              </a:solidFill>
              <a:latin typeface="Roboto"/>
              <a:ea typeface="Roboto"/>
              <a:cs typeface="Roboto"/>
              <a:sym typeface="Roboto"/>
            </a:endParaRPr>
          </a:p>
        </p:txBody>
      </p:sp>
      <p:sp>
        <p:nvSpPr>
          <p:cNvPr id="1790" name="Google Shape;1790;p91"/>
          <p:cNvSpPr txBox="1"/>
          <p:nvPr/>
        </p:nvSpPr>
        <p:spPr>
          <a:xfrm>
            <a:off x="1836925" y="3295625"/>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$80M</a:t>
            </a:r>
            <a:endParaRPr b="1" sz="1000">
              <a:solidFill>
                <a:schemeClr val="lt1"/>
              </a:solidFill>
              <a:latin typeface="Roboto"/>
              <a:ea typeface="Roboto"/>
              <a:cs typeface="Roboto"/>
              <a:sym typeface="Roboto"/>
            </a:endParaRPr>
          </a:p>
        </p:txBody>
      </p:sp>
      <p:sp>
        <p:nvSpPr>
          <p:cNvPr id="1791" name="Google Shape;1791;p91"/>
          <p:cNvSpPr txBox="1"/>
          <p:nvPr/>
        </p:nvSpPr>
        <p:spPr>
          <a:xfrm>
            <a:off x="3574500" y="3285013"/>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$215M</a:t>
            </a:r>
            <a:endParaRPr b="1" sz="1000">
              <a:solidFill>
                <a:schemeClr val="lt1"/>
              </a:solidFill>
              <a:latin typeface="Roboto"/>
              <a:ea typeface="Roboto"/>
              <a:cs typeface="Roboto"/>
              <a:sym typeface="Roboto"/>
            </a:endParaRPr>
          </a:p>
        </p:txBody>
      </p:sp>
      <p:sp>
        <p:nvSpPr>
          <p:cNvPr id="1792" name="Google Shape;1792;p91"/>
          <p:cNvSpPr txBox="1"/>
          <p:nvPr/>
        </p:nvSpPr>
        <p:spPr>
          <a:xfrm>
            <a:off x="4053050" y="3681550"/>
            <a:ext cx="58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lt1"/>
                </a:solidFill>
                <a:latin typeface="Roboto"/>
                <a:ea typeface="Roboto"/>
                <a:cs typeface="Roboto"/>
                <a:sym typeface="Roboto"/>
              </a:rPr>
              <a:t>$57M</a:t>
            </a:r>
            <a:endParaRPr b="1" sz="1000">
              <a:solidFill>
                <a:schemeClr val="lt1"/>
              </a:solidFill>
              <a:latin typeface="Roboto"/>
              <a:ea typeface="Roboto"/>
              <a:cs typeface="Roboto"/>
              <a:sym typeface="Roboto"/>
            </a:endParaRPr>
          </a:p>
        </p:txBody>
      </p:sp>
      <p:sp>
        <p:nvSpPr>
          <p:cNvPr id="1793" name="Google Shape;1793;p91"/>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92"/>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799" name="Google Shape;1799;p92"/>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800" name="Google Shape;1800;p92"/>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801" name="Google Shape;1801;p92"/>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802" name="Google Shape;1802;p92"/>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803" name="Google Shape;1803;p92"/>
          <p:cNvSpPr/>
          <p:nvPr/>
        </p:nvSpPr>
        <p:spPr>
          <a:xfrm>
            <a:off x="1724230" y="4924427"/>
            <a:ext cx="804600" cy="195900"/>
          </a:xfrm>
          <a:prstGeom prst="parallelogram">
            <a:avLst>
              <a:gd fmla="val 25000" name="adj"/>
            </a:avLst>
          </a:prstGeom>
          <a:solidFill>
            <a:schemeClr val="lt1"/>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solidFill>
                <a:srgbClr val="0B5394"/>
              </a:solidFill>
            </a:endParaRPr>
          </a:p>
        </p:txBody>
      </p:sp>
      <p:sp>
        <p:nvSpPr>
          <p:cNvPr id="1804" name="Google Shape;1804;p92"/>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Top 10 Funded Companies in 2023 vs 2022</a:t>
            </a:r>
            <a:endParaRPr sz="1600">
              <a:solidFill>
                <a:srgbClr val="0B5394"/>
              </a:solidFill>
              <a:latin typeface="Roboto"/>
              <a:ea typeface="Roboto"/>
              <a:cs typeface="Roboto"/>
              <a:sym typeface="Roboto"/>
            </a:endParaRPr>
          </a:p>
        </p:txBody>
      </p:sp>
      <p:sp>
        <p:nvSpPr>
          <p:cNvPr id="1805" name="Google Shape;1805;p92"/>
          <p:cNvSpPr txBox="1"/>
          <p:nvPr/>
        </p:nvSpPr>
        <p:spPr>
          <a:xfrm>
            <a:off x="5035485" y="580975"/>
            <a:ext cx="2849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Top 10 Funded Companies in 2022</a:t>
            </a:r>
            <a:endParaRPr b="1" sz="1200">
              <a:solidFill>
                <a:srgbClr val="0B5394"/>
              </a:solidFill>
              <a:latin typeface="Roboto"/>
              <a:ea typeface="Roboto"/>
              <a:cs typeface="Roboto"/>
              <a:sym typeface="Roboto"/>
            </a:endParaRPr>
          </a:p>
        </p:txBody>
      </p:sp>
      <p:sp>
        <p:nvSpPr>
          <p:cNvPr id="1806" name="Google Shape;1806;p92"/>
          <p:cNvSpPr txBox="1"/>
          <p:nvPr/>
        </p:nvSpPr>
        <p:spPr>
          <a:xfrm>
            <a:off x="224400" y="4035538"/>
            <a:ext cx="8776800" cy="789900"/>
          </a:xfrm>
          <a:prstGeom prst="rect">
            <a:avLst/>
          </a:prstGeom>
          <a:solidFill>
            <a:srgbClr val="F3F3F3"/>
          </a:solidFill>
          <a:ln cap="flat" cmpd="sng" w="9525">
            <a:solidFill>
              <a:srgbClr val="F3F3F3"/>
            </a:solidFill>
            <a:prstDash val="solid"/>
            <a:round/>
            <a:headEnd len="sm" w="sm" type="none"/>
            <a:tailEnd len="sm" w="sm" type="none"/>
          </a:ln>
        </p:spPr>
        <p:txBody>
          <a:bodyPr anchorCtr="0" anchor="t" bIns="18000" lIns="54000" spcFirstLastPara="1" rIns="54000" wrap="square" tIns="18000">
            <a:sp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To visualise yearly trends, the charts represent the </a:t>
            </a:r>
            <a:r>
              <a:rPr b="1" lang="en-GB" sz="1100">
                <a:solidFill>
                  <a:srgbClr val="0B5394"/>
                </a:solidFill>
                <a:latin typeface="Roboto"/>
                <a:ea typeface="Roboto"/>
                <a:cs typeface="Roboto"/>
                <a:sym typeface="Roboto"/>
              </a:rPr>
              <a:t>top 10 funded companies in 2023 and 2022</a:t>
            </a:r>
            <a:r>
              <a:rPr lang="en-GB" sz="1100">
                <a:solidFill>
                  <a:schemeClr val="dk1"/>
                </a:solidFill>
                <a:latin typeface="Roboto"/>
                <a:ea typeface="Roboto"/>
                <a:cs typeface="Roboto"/>
                <a:sym typeface="Roboto"/>
              </a:rPr>
              <a:t>. The observed central tendency is the decrease in investments in 2023 compared to 2022. The most significant raised investment in </a:t>
            </a:r>
            <a:r>
              <a:rPr b="1" lang="en-GB" sz="1100">
                <a:solidFill>
                  <a:srgbClr val="0B5394"/>
                </a:solidFill>
                <a:latin typeface="Roboto"/>
                <a:ea typeface="Roboto"/>
                <a:cs typeface="Roboto"/>
                <a:sym typeface="Roboto"/>
              </a:rPr>
              <a:t>2023</a:t>
            </a:r>
            <a:r>
              <a:rPr lang="en-GB" sz="1100">
                <a:solidFill>
                  <a:schemeClr val="dk1"/>
                </a:solidFill>
                <a:latin typeface="Roboto"/>
                <a:ea typeface="Roboto"/>
                <a:cs typeface="Roboto"/>
                <a:sym typeface="Roboto"/>
              </a:rPr>
              <a:t> was </a:t>
            </a:r>
            <a:r>
              <a:rPr b="1" lang="en-GB" sz="1100">
                <a:solidFill>
                  <a:srgbClr val="0B5394"/>
                </a:solidFill>
                <a:latin typeface="Roboto"/>
                <a:ea typeface="Roboto"/>
                <a:cs typeface="Roboto"/>
                <a:sym typeface="Roboto"/>
              </a:rPr>
              <a:t>Bristol Myers Squibb</a:t>
            </a:r>
            <a:r>
              <a:rPr lang="en-GB" sz="1100">
                <a:solidFill>
                  <a:schemeClr val="dk1"/>
                </a:solidFill>
                <a:latin typeface="Roboto"/>
                <a:ea typeface="Roboto"/>
                <a:cs typeface="Roboto"/>
                <a:sym typeface="Roboto"/>
              </a:rPr>
              <a:t> company, which raised </a:t>
            </a:r>
            <a:r>
              <a:rPr b="1" lang="en-GB" sz="1100">
                <a:solidFill>
                  <a:srgbClr val="0B5394"/>
                </a:solidFill>
                <a:latin typeface="Roboto"/>
                <a:ea typeface="Roboto"/>
                <a:cs typeface="Roboto"/>
                <a:sym typeface="Roboto"/>
              </a:rPr>
              <a:t>$4.5B</a:t>
            </a:r>
            <a:r>
              <a:rPr lang="en-GB" sz="1100">
                <a:solidFill>
                  <a:schemeClr val="dk1"/>
                </a:solidFill>
                <a:latin typeface="Roboto"/>
                <a:ea typeface="Roboto"/>
                <a:cs typeface="Roboto"/>
                <a:sym typeface="Roboto"/>
              </a:rPr>
              <a:t>, but in </a:t>
            </a:r>
            <a:r>
              <a:rPr b="1" lang="en-GB" sz="1100">
                <a:solidFill>
                  <a:srgbClr val="0B5394"/>
                </a:solidFill>
                <a:latin typeface="Roboto"/>
                <a:ea typeface="Roboto"/>
                <a:cs typeface="Roboto"/>
                <a:sym typeface="Roboto"/>
              </a:rPr>
              <a:t>2022</a:t>
            </a:r>
            <a:r>
              <a:rPr lang="en-GB" sz="1100">
                <a:solidFill>
                  <a:schemeClr val="dk1"/>
                </a:solidFill>
                <a:latin typeface="Roboto"/>
                <a:ea typeface="Roboto"/>
                <a:cs typeface="Roboto"/>
                <a:sym typeface="Roboto"/>
              </a:rPr>
              <a:t> company raised </a:t>
            </a:r>
            <a:r>
              <a:rPr b="1" lang="en-GB" sz="1100">
                <a:solidFill>
                  <a:srgbClr val="0B5394"/>
                </a:solidFill>
                <a:latin typeface="Roboto"/>
                <a:ea typeface="Roboto"/>
                <a:cs typeface="Roboto"/>
                <a:sym typeface="Roboto"/>
              </a:rPr>
              <a:t>$6B</a:t>
            </a:r>
            <a:r>
              <a:rPr lang="en-GB" sz="1100">
                <a:solidFill>
                  <a:schemeClr val="dk1"/>
                </a:solidFill>
                <a:latin typeface="Roboto"/>
                <a:ea typeface="Roboto"/>
                <a:cs typeface="Roboto"/>
                <a:sym typeface="Roboto"/>
              </a:rPr>
              <a:t>. Despite that the</a:t>
            </a:r>
            <a:r>
              <a:rPr b="1" lang="en-GB" sz="1100">
                <a:solidFill>
                  <a:srgbClr val="0B5394"/>
                </a:solidFill>
                <a:latin typeface="Roboto"/>
                <a:ea typeface="Roboto"/>
                <a:cs typeface="Roboto"/>
                <a:sym typeface="Roboto"/>
              </a:rPr>
              <a:t> average investment in 2023</a:t>
            </a:r>
            <a:r>
              <a:rPr lang="en-GB" sz="1100">
                <a:solidFill>
                  <a:schemeClr val="dk1"/>
                </a:solidFill>
                <a:latin typeface="Roboto"/>
                <a:ea typeface="Roboto"/>
                <a:cs typeface="Roboto"/>
                <a:sym typeface="Roboto"/>
              </a:rPr>
              <a:t> was </a:t>
            </a:r>
            <a:r>
              <a:rPr b="1" lang="en-GB" sz="1100">
                <a:solidFill>
                  <a:srgbClr val="0B5394"/>
                </a:solidFill>
                <a:latin typeface="Roboto"/>
                <a:ea typeface="Roboto"/>
                <a:cs typeface="Roboto"/>
                <a:sym typeface="Roboto"/>
              </a:rPr>
              <a:t>$97M</a:t>
            </a:r>
            <a:r>
              <a:rPr lang="en-GB" sz="1100">
                <a:solidFill>
                  <a:schemeClr val="dk1"/>
                </a:solidFill>
                <a:latin typeface="Roboto"/>
                <a:ea typeface="Roboto"/>
                <a:cs typeface="Roboto"/>
                <a:sym typeface="Roboto"/>
              </a:rPr>
              <a:t>, while in </a:t>
            </a:r>
            <a:r>
              <a:rPr b="1" lang="en-GB" sz="1100">
                <a:solidFill>
                  <a:srgbClr val="0B5394"/>
                </a:solidFill>
                <a:latin typeface="Roboto"/>
                <a:ea typeface="Roboto"/>
                <a:cs typeface="Roboto"/>
                <a:sym typeface="Roboto"/>
              </a:rPr>
              <a:t>2022, it was $73.7M</a:t>
            </a:r>
            <a:r>
              <a:rPr lang="en-GB" sz="1100">
                <a:solidFill>
                  <a:schemeClr val="dk1"/>
                </a:solidFill>
                <a:latin typeface="Roboto"/>
                <a:ea typeface="Roboto"/>
                <a:cs typeface="Roboto"/>
                <a:sym typeface="Roboto"/>
              </a:rPr>
              <a:t>, </a:t>
            </a:r>
            <a:r>
              <a:rPr lang="en-GB" sz="1100">
                <a:solidFill>
                  <a:schemeClr val="dk1"/>
                </a:solidFill>
                <a:latin typeface="Roboto"/>
                <a:ea typeface="Roboto"/>
                <a:cs typeface="Roboto"/>
                <a:sym typeface="Roboto"/>
              </a:rPr>
              <a:t>the number of assets is almost two times smaller in 2022 (</a:t>
            </a:r>
            <a:r>
              <a:rPr b="1" lang="en-GB" sz="1100">
                <a:solidFill>
                  <a:srgbClr val="0B5394"/>
                </a:solidFill>
                <a:latin typeface="Roboto"/>
                <a:ea typeface="Roboto"/>
                <a:cs typeface="Roboto"/>
                <a:sym typeface="Roboto"/>
              </a:rPr>
              <a:t>137</a:t>
            </a:r>
            <a:r>
              <a:rPr b="1" lang="en-GB" sz="1100">
                <a:solidFill>
                  <a:srgbClr val="0B5394"/>
                </a:solidFill>
                <a:latin typeface="Roboto"/>
                <a:ea typeface="Roboto"/>
                <a:cs typeface="Roboto"/>
                <a:sym typeface="Roboto"/>
              </a:rPr>
              <a:t> investments in 2022 to 232 investments in 2023</a:t>
            </a:r>
            <a:r>
              <a:rPr lang="en-GB" sz="1100">
                <a:solidFill>
                  <a:schemeClr val="dk1"/>
                </a:solidFill>
                <a:latin typeface="Roboto"/>
                <a:ea typeface="Roboto"/>
                <a:cs typeface="Roboto"/>
                <a:sym typeface="Roboto"/>
              </a:rPr>
              <a:t>).</a:t>
            </a:r>
            <a:endParaRPr sz="1100">
              <a:latin typeface="Roboto"/>
              <a:ea typeface="Roboto"/>
              <a:cs typeface="Roboto"/>
              <a:sym typeface="Roboto"/>
            </a:endParaRPr>
          </a:p>
        </p:txBody>
      </p:sp>
      <p:cxnSp>
        <p:nvCxnSpPr>
          <p:cNvPr id="1807" name="Google Shape;1807;p92"/>
          <p:cNvCxnSpPr/>
          <p:nvPr/>
        </p:nvCxnSpPr>
        <p:spPr>
          <a:xfrm>
            <a:off x="223625" y="4029550"/>
            <a:ext cx="0" cy="801000"/>
          </a:xfrm>
          <a:prstGeom prst="straightConnector1">
            <a:avLst/>
          </a:prstGeom>
          <a:noFill/>
          <a:ln cap="flat" cmpd="sng" w="28575">
            <a:solidFill>
              <a:srgbClr val="0B5394"/>
            </a:solidFill>
            <a:prstDash val="solid"/>
            <a:round/>
            <a:headEnd len="med" w="med" type="none"/>
            <a:tailEnd len="med" w="med" type="none"/>
          </a:ln>
        </p:spPr>
      </p:cxnSp>
      <p:pic>
        <p:nvPicPr>
          <p:cNvPr id="1808" name="Google Shape;1808;p92" title="Chart"/>
          <p:cNvPicPr preferRelativeResize="0"/>
          <p:nvPr/>
        </p:nvPicPr>
        <p:blipFill>
          <a:blip r:embed="rId3">
            <a:alphaModFix/>
          </a:blip>
          <a:stretch>
            <a:fillRect/>
          </a:stretch>
        </p:blipFill>
        <p:spPr>
          <a:xfrm>
            <a:off x="168650" y="1031100"/>
            <a:ext cx="3915762" cy="2421246"/>
          </a:xfrm>
          <a:prstGeom prst="rect">
            <a:avLst/>
          </a:prstGeom>
          <a:noFill/>
          <a:ln>
            <a:noFill/>
          </a:ln>
        </p:spPr>
      </p:pic>
      <p:sp>
        <p:nvSpPr>
          <p:cNvPr id="1809" name="Google Shape;1809;p92"/>
          <p:cNvSpPr txBox="1"/>
          <p:nvPr/>
        </p:nvSpPr>
        <p:spPr>
          <a:xfrm>
            <a:off x="839885" y="661800"/>
            <a:ext cx="2849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Top 10 Funded Companies in 2023</a:t>
            </a:r>
            <a:endParaRPr b="1" sz="1200">
              <a:solidFill>
                <a:srgbClr val="0B5394"/>
              </a:solidFill>
              <a:latin typeface="Roboto"/>
              <a:ea typeface="Roboto"/>
              <a:cs typeface="Roboto"/>
              <a:sym typeface="Roboto"/>
            </a:endParaRPr>
          </a:p>
        </p:txBody>
      </p:sp>
      <p:pic>
        <p:nvPicPr>
          <p:cNvPr id="1810" name="Google Shape;1810;p92" title="Chart"/>
          <p:cNvPicPr preferRelativeResize="0"/>
          <p:nvPr/>
        </p:nvPicPr>
        <p:blipFill>
          <a:blip r:embed="rId4">
            <a:alphaModFix/>
          </a:blip>
          <a:stretch>
            <a:fillRect/>
          </a:stretch>
        </p:blipFill>
        <p:spPr>
          <a:xfrm>
            <a:off x="4542026" y="950275"/>
            <a:ext cx="4056798" cy="2508400"/>
          </a:xfrm>
          <a:prstGeom prst="rect">
            <a:avLst/>
          </a:prstGeom>
          <a:noFill/>
          <a:ln>
            <a:noFill/>
          </a:ln>
        </p:spPr>
      </p:pic>
      <p:pic>
        <p:nvPicPr>
          <p:cNvPr id="1811" name="Google Shape;1811;p92"/>
          <p:cNvPicPr preferRelativeResize="0"/>
          <p:nvPr/>
        </p:nvPicPr>
        <p:blipFill>
          <a:blip r:embed="rId5">
            <a:alphaModFix/>
          </a:blip>
          <a:stretch>
            <a:fillRect/>
          </a:stretch>
        </p:blipFill>
        <p:spPr>
          <a:xfrm rot="-2533063">
            <a:off x="292878" y="3549311"/>
            <a:ext cx="628596" cy="101287"/>
          </a:xfrm>
          <a:prstGeom prst="rect">
            <a:avLst/>
          </a:prstGeom>
          <a:noFill/>
          <a:ln>
            <a:noFill/>
          </a:ln>
        </p:spPr>
      </p:pic>
      <p:pic>
        <p:nvPicPr>
          <p:cNvPr id="1812" name="Google Shape;1812;p92"/>
          <p:cNvPicPr preferRelativeResize="0"/>
          <p:nvPr/>
        </p:nvPicPr>
        <p:blipFill>
          <a:blip r:embed="rId6">
            <a:alphaModFix/>
          </a:blip>
          <a:stretch>
            <a:fillRect/>
          </a:stretch>
        </p:blipFill>
        <p:spPr>
          <a:xfrm rot="-2533053">
            <a:off x="590337" y="3547189"/>
            <a:ext cx="602852" cy="105527"/>
          </a:xfrm>
          <a:prstGeom prst="rect">
            <a:avLst/>
          </a:prstGeom>
          <a:noFill/>
          <a:ln>
            <a:noFill/>
          </a:ln>
        </p:spPr>
      </p:pic>
      <p:pic>
        <p:nvPicPr>
          <p:cNvPr id="1813" name="Google Shape;1813;p92"/>
          <p:cNvPicPr preferRelativeResize="0"/>
          <p:nvPr/>
        </p:nvPicPr>
        <p:blipFill>
          <a:blip r:embed="rId7">
            <a:alphaModFix/>
          </a:blip>
          <a:stretch>
            <a:fillRect/>
          </a:stretch>
        </p:blipFill>
        <p:spPr>
          <a:xfrm rot="-2533025">
            <a:off x="912875" y="3519305"/>
            <a:ext cx="587735" cy="200504"/>
          </a:xfrm>
          <a:prstGeom prst="rect">
            <a:avLst/>
          </a:prstGeom>
          <a:noFill/>
          <a:ln>
            <a:noFill/>
          </a:ln>
        </p:spPr>
      </p:pic>
      <p:pic>
        <p:nvPicPr>
          <p:cNvPr id="1814" name="Google Shape;1814;p92"/>
          <p:cNvPicPr preferRelativeResize="0"/>
          <p:nvPr/>
        </p:nvPicPr>
        <p:blipFill>
          <a:blip r:embed="rId8">
            <a:alphaModFix/>
          </a:blip>
          <a:stretch>
            <a:fillRect/>
          </a:stretch>
        </p:blipFill>
        <p:spPr>
          <a:xfrm rot="-2585353">
            <a:off x="1209008" y="3591839"/>
            <a:ext cx="746914" cy="55435"/>
          </a:xfrm>
          <a:prstGeom prst="rect">
            <a:avLst/>
          </a:prstGeom>
          <a:noFill/>
          <a:ln>
            <a:noFill/>
          </a:ln>
        </p:spPr>
      </p:pic>
      <p:pic>
        <p:nvPicPr>
          <p:cNvPr id="1815" name="Google Shape;1815;p92"/>
          <p:cNvPicPr preferRelativeResize="0"/>
          <p:nvPr/>
        </p:nvPicPr>
        <p:blipFill>
          <a:blip r:embed="rId9">
            <a:alphaModFix/>
          </a:blip>
          <a:stretch>
            <a:fillRect/>
          </a:stretch>
        </p:blipFill>
        <p:spPr>
          <a:xfrm rot="-2585374">
            <a:off x="1585602" y="3538319"/>
            <a:ext cx="602838" cy="186522"/>
          </a:xfrm>
          <a:prstGeom prst="rect">
            <a:avLst/>
          </a:prstGeom>
          <a:noFill/>
          <a:ln>
            <a:noFill/>
          </a:ln>
        </p:spPr>
      </p:pic>
      <p:pic>
        <p:nvPicPr>
          <p:cNvPr id="1816" name="Google Shape;1816;p92"/>
          <p:cNvPicPr preferRelativeResize="0"/>
          <p:nvPr/>
        </p:nvPicPr>
        <p:blipFill>
          <a:blip r:embed="rId5">
            <a:alphaModFix/>
          </a:blip>
          <a:stretch>
            <a:fillRect/>
          </a:stretch>
        </p:blipFill>
        <p:spPr>
          <a:xfrm rot="-2533063">
            <a:off x="4749153" y="3549311"/>
            <a:ext cx="628596" cy="101287"/>
          </a:xfrm>
          <a:prstGeom prst="rect">
            <a:avLst/>
          </a:prstGeom>
          <a:noFill/>
          <a:ln>
            <a:noFill/>
          </a:ln>
        </p:spPr>
      </p:pic>
      <p:pic>
        <p:nvPicPr>
          <p:cNvPr id="1817" name="Google Shape;1817;p92"/>
          <p:cNvPicPr preferRelativeResize="0"/>
          <p:nvPr/>
        </p:nvPicPr>
        <p:blipFill>
          <a:blip r:embed="rId10">
            <a:alphaModFix/>
          </a:blip>
          <a:stretch>
            <a:fillRect/>
          </a:stretch>
        </p:blipFill>
        <p:spPr>
          <a:xfrm rot="-2700161">
            <a:off x="2017887" y="3464483"/>
            <a:ext cx="561303" cy="193958"/>
          </a:xfrm>
          <a:prstGeom prst="rect">
            <a:avLst/>
          </a:prstGeom>
          <a:noFill/>
          <a:ln>
            <a:noFill/>
          </a:ln>
        </p:spPr>
      </p:pic>
      <p:pic>
        <p:nvPicPr>
          <p:cNvPr id="1818" name="Google Shape;1818;p92"/>
          <p:cNvPicPr preferRelativeResize="0"/>
          <p:nvPr/>
        </p:nvPicPr>
        <p:blipFill>
          <a:blip r:embed="rId11">
            <a:alphaModFix/>
          </a:blip>
          <a:stretch>
            <a:fillRect/>
          </a:stretch>
        </p:blipFill>
        <p:spPr>
          <a:xfrm rot="-2700077">
            <a:off x="2328114" y="3478385"/>
            <a:ext cx="598598" cy="189031"/>
          </a:xfrm>
          <a:prstGeom prst="rect">
            <a:avLst/>
          </a:prstGeom>
          <a:noFill/>
          <a:ln>
            <a:noFill/>
          </a:ln>
        </p:spPr>
      </p:pic>
      <p:pic>
        <p:nvPicPr>
          <p:cNvPr id="1819" name="Google Shape;1819;p92"/>
          <p:cNvPicPr preferRelativeResize="0"/>
          <p:nvPr/>
        </p:nvPicPr>
        <p:blipFill>
          <a:blip r:embed="rId12">
            <a:alphaModFix/>
          </a:blip>
          <a:stretch>
            <a:fillRect/>
          </a:stretch>
        </p:blipFill>
        <p:spPr>
          <a:xfrm rot="-2699929">
            <a:off x="2581714" y="3491880"/>
            <a:ext cx="652495" cy="162039"/>
          </a:xfrm>
          <a:prstGeom prst="rect">
            <a:avLst/>
          </a:prstGeom>
          <a:noFill/>
          <a:ln>
            <a:noFill/>
          </a:ln>
        </p:spPr>
      </p:pic>
      <p:pic>
        <p:nvPicPr>
          <p:cNvPr id="1820" name="Google Shape;1820;p92"/>
          <p:cNvPicPr preferRelativeResize="0"/>
          <p:nvPr/>
        </p:nvPicPr>
        <p:blipFill>
          <a:blip r:embed="rId13">
            <a:alphaModFix/>
          </a:blip>
          <a:stretch>
            <a:fillRect/>
          </a:stretch>
        </p:blipFill>
        <p:spPr>
          <a:xfrm rot="-2699935">
            <a:off x="2853211" y="3533300"/>
            <a:ext cx="736729" cy="174573"/>
          </a:xfrm>
          <a:prstGeom prst="rect">
            <a:avLst/>
          </a:prstGeom>
          <a:noFill/>
          <a:ln>
            <a:noFill/>
          </a:ln>
        </p:spPr>
      </p:pic>
      <p:pic>
        <p:nvPicPr>
          <p:cNvPr id="1821" name="Google Shape;1821;p92"/>
          <p:cNvPicPr preferRelativeResize="0"/>
          <p:nvPr/>
        </p:nvPicPr>
        <p:blipFill>
          <a:blip r:embed="rId14">
            <a:alphaModFix/>
          </a:blip>
          <a:stretch>
            <a:fillRect/>
          </a:stretch>
        </p:blipFill>
        <p:spPr>
          <a:xfrm rot="-2700000">
            <a:off x="3197518" y="3570741"/>
            <a:ext cx="710215" cy="125019"/>
          </a:xfrm>
          <a:prstGeom prst="rect">
            <a:avLst/>
          </a:prstGeom>
          <a:noFill/>
          <a:ln>
            <a:noFill/>
          </a:ln>
        </p:spPr>
      </p:pic>
      <p:pic>
        <p:nvPicPr>
          <p:cNvPr id="1822" name="Google Shape;1822;p92"/>
          <p:cNvPicPr preferRelativeResize="0"/>
          <p:nvPr/>
        </p:nvPicPr>
        <p:blipFill>
          <a:blip r:embed="rId15">
            <a:alphaModFix/>
          </a:blip>
          <a:stretch>
            <a:fillRect/>
          </a:stretch>
        </p:blipFill>
        <p:spPr>
          <a:xfrm rot="-2700000">
            <a:off x="5067622" y="3479475"/>
            <a:ext cx="620907" cy="235399"/>
          </a:xfrm>
          <a:prstGeom prst="rect">
            <a:avLst/>
          </a:prstGeom>
          <a:noFill/>
          <a:ln>
            <a:noFill/>
          </a:ln>
        </p:spPr>
      </p:pic>
      <p:pic>
        <p:nvPicPr>
          <p:cNvPr id="1823" name="Google Shape;1823;p92"/>
          <p:cNvPicPr preferRelativeResize="0"/>
          <p:nvPr/>
        </p:nvPicPr>
        <p:blipFill>
          <a:blip r:embed="rId16">
            <a:alphaModFix/>
          </a:blip>
          <a:stretch>
            <a:fillRect/>
          </a:stretch>
        </p:blipFill>
        <p:spPr>
          <a:xfrm rot="-2700000">
            <a:off x="5443081" y="3455478"/>
            <a:ext cx="640792" cy="355522"/>
          </a:xfrm>
          <a:prstGeom prst="rect">
            <a:avLst/>
          </a:prstGeom>
          <a:noFill/>
          <a:ln>
            <a:noFill/>
          </a:ln>
        </p:spPr>
      </p:pic>
      <p:pic>
        <p:nvPicPr>
          <p:cNvPr id="1824" name="Google Shape;1824;p92"/>
          <p:cNvPicPr preferRelativeResize="0"/>
          <p:nvPr/>
        </p:nvPicPr>
        <p:blipFill>
          <a:blip r:embed="rId17">
            <a:alphaModFix/>
          </a:blip>
          <a:stretch>
            <a:fillRect/>
          </a:stretch>
        </p:blipFill>
        <p:spPr>
          <a:xfrm rot="-2700000">
            <a:off x="5607372" y="3564983"/>
            <a:ext cx="831211" cy="136535"/>
          </a:xfrm>
          <a:prstGeom prst="rect">
            <a:avLst/>
          </a:prstGeom>
          <a:noFill/>
          <a:ln>
            <a:noFill/>
          </a:ln>
        </p:spPr>
      </p:pic>
      <p:pic>
        <p:nvPicPr>
          <p:cNvPr id="1825" name="Google Shape;1825;p92"/>
          <p:cNvPicPr preferRelativeResize="0"/>
          <p:nvPr/>
        </p:nvPicPr>
        <p:blipFill>
          <a:blip r:embed="rId18">
            <a:alphaModFix/>
          </a:blip>
          <a:stretch>
            <a:fillRect/>
          </a:stretch>
        </p:blipFill>
        <p:spPr>
          <a:xfrm rot="-2699939">
            <a:off x="5864610" y="3574979"/>
            <a:ext cx="843956" cy="148840"/>
          </a:xfrm>
          <a:prstGeom prst="rect">
            <a:avLst/>
          </a:prstGeom>
          <a:noFill/>
          <a:ln>
            <a:noFill/>
          </a:ln>
        </p:spPr>
      </p:pic>
      <p:pic>
        <p:nvPicPr>
          <p:cNvPr id="1826" name="Google Shape;1826;p92"/>
          <p:cNvPicPr preferRelativeResize="0"/>
          <p:nvPr/>
        </p:nvPicPr>
        <p:blipFill>
          <a:blip r:embed="rId19">
            <a:alphaModFix/>
          </a:blip>
          <a:stretch>
            <a:fillRect/>
          </a:stretch>
        </p:blipFill>
        <p:spPr>
          <a:xfrm rot="-2700059">
            <a:off x="6235922" y="3592822"/>
            <a:ext cx="809284" cy="213458"/>
          </a:xfrm>
          <a:prstGeom prst="rect">
            <a:avLst/>
          </a:prstGeom>
          <a:noFill/>
          <a:ln>
            <a:noFill/>
          </a:ln>
        </p:spPr>
      </p:pic>
      <p:pic>
        <p:nvPicPr>
          <p:cNvPr id="1827" name="Google Shape;1827;p92"/>
          <p:cNvPicPr preferRelativeResize="0"/>
          <p:nvPr/>
        </p:nvPicPr>
        <p:blipFill>
          <a:blip r:embed="rId20">
            <a:alphaModFix/>
          </a:blip>
          <a:stretch>
            <a:fillRect/>
          </a:stretch>
        </p:blipFill>
        <p:spPr>
          <a:xfrm rot="-2699810">
            <a:off x="6684294" y="3509622"/>
            <a:ext cx="726637" cy="221929"/>
          </a:xfrm>
          <a:prstGeom prst="rect">
            <a:avLst/>
          </a:prstGeom>
          <a:noFill/>
          <a:ln>
            <a:noFill/>
          </a:ln>
        </p:spPr>
      </p:pic>
      <p:pic>
        <p:nvPicPr>
          <p:cNvPr id="1828" name="Google Shape;1828;p92"/>
          <p:cNvPicPr preferRelativeResize="0"/>
          <p:nvPr/>
        </p:nvPicPr>
        <p:blipFill>
          <a:blip r:embed="rId21">
            <a:alphaModFix/>
          </a:blip>
          <a:stretch>
            <a:fillRect/>
          </a:stretch>
        </p:blipFill>
        <p:spPr>
          <a:xfrm rot="-2700000">
            <a:off x="6923678" y="3576591"/>
            <a:ext cx="809419" cy="113319"/>
          </a:xfrm>
          <a:prstGeom prst="rect">
            <a:avLst/>
          </a:prstGeom>
          <a:noFill/>
          <a:ln>
            <a:noFill/>
          </a:ln>
        </p:spPr>
      </p:pic>
      <p:pic>
        <p:nvPicPr>
          <p:cNvPr id="1829" name="Google Shape;1829;p92"/>
          <p:cNvPicPr preferRelativeResize="0"/>
          <p:nvPr/>
        </p:nvPicPr>
        <p:blipFill>
          <a:blip r:embed="rId22">
            <a:alphaModFix/>
          </a:blip>
          <a:stretch>
            <a:fillRect/>
          </a:stretch>
        </p:blipFill>
        <p:spPr>
          <a:xfrm rot="-2700000">
            <a:off x="7215720" y="3588503"/>
            <a:ext cx="846835" cy="121795"/>
          </a:xfrm>
          <a:prstGeom prst="rect">
            <a:avLst/>
          </a:prstGeom>
          <a:noFill/>
          <a:ln>
            <a:noFill/>
          </a:ln>
        </p:spPr>
      </p:pic>
      <p:pic>
        <p:nvPicPr>
          <p:cNvPr id="1830" name="Google Shape;1830;p92"/>
          <p:cNvPicPr preferRelativeResize="0"/>
          <p:nvPr/>
        </p:nvPicPr>
        <p:blipFill>
          <a:blip r:embed="rId23">
            <a:alphaModFix/>
          </a:blip>
          <a:stretch>
            <a:fillRect/>
          </a:stretch>
        </p:blipFill>
        <p:spPr>
          <a:xfrm rot="-2700000">
            <a:off x="7649079" y="3623715"/>
            <a:ext cx="798289" cy="90473"/>
          </a:xfrm>
          <a:prstGeom prst="rect">
            <a:avLst/>
          </a:prstGeom>
          <a:noFill/>
          <a:ln>
            <a:noFill/>
          </a:ln>
        </p:spPr>
      </p:pic>
      <p:sp>
        <p:nvSpPr>
          <p:cNvPr id="1831" name="Google Shape;1831;p92"/>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id="1836" name="Google Shape;1836;p93"/>
          <p:cNvSpPr txBox="1"/>
          <p:nvPr/>
        </p:nvSpPr>
        <p:spPr>
          <a:xfrm>
            <a:off x="306525" y="0"/>
            <a:ext cx="4896600" cy="5143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GB" sz="3300">
                <a:solidFill>
                  <a:srgbClr val="0B5394"/>
                </a:solidFill>
                <a:latin typeface="Roboto"/>
                <a:ea typeface="Roboto"/>
                <a:cs typeface="Roboto"/>
                <a:sym typeface="Roboto"/>
              </a:rPr>
              <a:t>50 Leading Investors in Pharmaceutical AI</a:t>
            </a:r>
            <a:endParaRPr b="1" sz="3300">
              <a:solidFill>
                <a:srgbClr val="0B5394"/>
              </a:solidFill>
              <a:latin typeface="Roboto"/>
              <a:ea typeface="Roboto"/>
              <a:cs typeface="Roboto"/>
              <a:sym typeface="Roboto"/>
            </a:endParaRPr>
          </a:p>
        </p:txBody>
      </p:sp>
      <p:pic>
        <p:nvPicPr>
          <p:cNvPr id="1837" name="Google Shape;1837;p93"/>
          <p:cNvPicPr preferRelativeResize="0"/>
          <p:nvPr/>
        </p:nvPicPr>
        <p:blipFill rotWithShape="1">
          <a:blip r:embed="rId4">
            <a:alphaModFix/>
          </a:blip>
          <a:srcRect b="0" l="53878" r="0" t="0"/>
          <a:stretch/>
        </p:blipFill>
        <p:spPr>
          <a:xfrm>
            <a:off x="5786576" y="0"/>
            <a:ext cx="3357428" cy="5143500"/>
          </a:xfrm>
          <a:prstGeom prst="rect">
            <a:avLst/>
          </a:prstGeom>
          <a:noFill/>
          <a:ln>
            <a:noFill/>
          </a:ln>
        </p:spPr>
      </p:pic>
      <p:sp>
        <p:nvSpPr>
          <p:cNvPr id="1838" name="Google Shape;1838;p93"/>
          <p:cNvSpPr txBox="1"/>
          <p:nvPr/>
        </p:nvSpPr>
        <p:spPr>
          <a:xfrm>
            <a:off x="694175" y="4415224"/>
            <a:ext cx="1122000" cy="6135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chemeClr val="dk1"/>
              </a:buClr>
              <a:buSzPts val="700"/>
              <a:buFont typeface="Arial"/>
              <a:buNone/>
            </a:pPr>
            <a:r>
              <a:rPr b="1" lang="en-GB" sz="1000">
                <a:solidFill>
                  <a:srgbClr val="0280A9"/>
                </a:solidFill>
              </a:rPr>
              <a:t>DEEP </a:t>
            </a:r>
            <a:endParaRPr b="1" sz="1000">
              <a:solidFill>
                <a:srgbClr val="0280A9"/>
              </a:solidFill>
            </a:endParaRPr>
          </a:p>
          <a:p>
            <a:pPr indent="0" lvl="0" marL="0" rtl="0" algn="l">
              <a:spcBef>
                <a:spcPts val="0"/>
              </a:spcBef>
              <a:spcAft>
                <a:spcPts val="0"/>
              </a:spcAft>
              <a:buClr>
                <a:schemeClr val="dk1"/>
              </a:buClr>
              <a:buSzPts val="700"/>
              <a:buFont typeface="Arial"/>
              <a:buNone/>
            </a:pPr>
            <a:r>
              <a:rPr b="1" lang="en-GB" sz="1000">
                <a:solidFill>
                  <a:srgbClr val="0280A9"/>
                </a:solidFill>
              </a:rPr>
              <a:t>PHARMA INTELLIGENCE</a:t>
            </a:r>
            <a:endParaRPr b="1" sz="700">
              <a:solidFill>
                <a:srgbClr val="0280A9"/>
              </a:solidFill>
            </a:endParaRPr>
          </a:p>
        </p:txBody>
      </p:sp>
      <p:pic>
        <p:nvPicPr>
          <p:cNvPr id="1839" name="Google Shape;1839;p93"/>
          <p:cNvPicPr preferRelativeResize="0"/>
          <p:nvPr/>
        </p:nvPicPr>
        <p:blipFill rotWithShape="1">
          <a:blip r:embed="rId5">
            <a:alphaModFix/>
          </a:blip>
          <a:srcRect b="0" l="0" r="56228" t="0"/>
          <a:stretch/>
        </p:blipFill>
        <p:spPr>
          <a:xfrm>
            <a:off x="245650" y="4463300"/>
            <a:ext cx="483098" cy="524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94"/>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845" name="Google Shape;1845;p94"/>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846" name="Google Shape;1846;p94"/>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847" name="Google Shape;1847;p94"/>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848" name="Google Shape;1848;p94"/>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849" name="Google Shape;1849;p94"/>
          <p:cNvSpPr/>
          <p:nvPr/>
        </p:nvSpPr>
        <p:spPr>
          <a:xfrm>
            <a:off x="415511" y="2367446"/>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National Science Foundation</a:t>
            </a:r>
            <a:endParaRPr sz="1100">
              <a:solidFill>
                <a:srgbClr val="0D5394"/>
              </a:solidFill>
              <a:latin typeface="Roboto"/>
              <a:ea typeface="Roboto"/>
              <a:cs typeface="Roboto"/>
              <a:sym typeface="Roboto"/>
            </a:endParaRPr>
          </a:p>
        </p:txBody>
      </p:sp>
      <p:sp>
        <p:nvSpPr>
          <p:cNvPr id="1850" name="Google Shape;1850;p94"/>
          <p:cNvSpPr/>
          <p:nvPr/>
        </p:nvSpPr>
        <p:spPr>
          <a:xfrm>
            <a:off x="1724230" y="4924427"/>
            <a:ext cx="804600" cy="195900"/>
          </a:xfrm>
          <a:prstGeom prst="parallelogram">
            <a:avLst>
              <a:gd fmla="val 25000" name="adj"/>
            </a:avLst>
          </a:prstGeom>
          <a:solidFill>
            <a:schemeClr val="lt1"/>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solidFill>
                <a:srgbClr val="0B5394"/>
              </a:solidFill>
            </a:endParaRPr>
          </a:p>
        </p:txBody>
      </p:sp>
      <p:sp>
        <p:nvSpPr>
          <p:cNvPr id="1851" name="Google Shape;1851;p94"/>
          <p:cNvSpPr/>
          <p:nvPr/>
        </p:nvSpPr>
        <p:spPr>
          <a:xfrm>
            <a:off x="430978" y="1129845"/>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B5394"/>
                </a:solidFill>
                <a:latin typeface="Roboto"/>
                <a:ea typeface="Roboto"/>
                <a:cs typeface="Roboto"/>
                <a:sym typeface="Roboto"/>
              </a:rPr>
              <a:t>GV</a:t>
            </a:r>
            <a:endParaRPr sz="1100">
              <a:solidFill>
                <a:srgbClr val="0B5394"/>
              </a:solidFill>
              <a:latin typeface="Roboto"/>
              <a:ea typeface="Roboto"/>
              <a:cs typeface="Roboto"/>
              <a:sym typeface="Roboto"/>
            </a:endParaRPr>
          </a:p>
        </p:txBody>
      </p:sp>
      <p:sp>
        <p:nvSpPr>
          <p:cNvPr id="1852" name="Google Shape;1852;p94"/>
          <p:cNvSpPr/>
          <p:nvPr/>
        </p:nvSpPr>
        <p:spPr>
          <a:xfrm>
            <a:off x="430978" y="1372592"/>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Creative Destruction Lab (CDL)</a:t>
            </a:r>
            <a:endParaRPr sz="1100">
              <a:solidFill>
                <a:srgbClr val="0D5394"/>
              </a:solidFill>
              <a:latin typeface="Roboto"/>
              <a:ea typeface="Roboto"/>
              <a:cs typeface="Roboto"/>
              <a:sym typeface="Roboto"/>
            </a:endParaRPr>
          </a:p>
        </p:txBody>
      </p:sp>
      <p:sp>
        <p:nvSpPr>
          <p:cNvPr id="1853" name="Google Shape;1853;p94"/>
          <p:cNvSpPr/>
          <p:nvPr/>
        </p:nvSpPr>
        <p:spPr>
          <a:xfrm>
            <a:off x="430978" y="2864870"/>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Khosla Ventures</a:t>
            </a:r>
            <a:endParaRPr sz="1100">
              <a:solidFill>
                <a:srgbClr val="0D5394"/>
              </a:solidFill>
              <a:latin typeface="Roboto"/>
              <a:ea typeface="Roboto"/>
              <a:cs typeface="Roboto"/>
              <a:sym typeface="Roboto"/>
            </a:endParaRPr>
          </a:p>
        </p:txBody>
      </p:sp>
      <p:sp>
        <p:nvSpPr>
          <p:cNvPr id="1854" name="Google Shape;1854;p94"/>
          <p:cNvSpPr/>
          <p:nvPr/>
        </p:nvSpPr>
        <p:spPr>
          <a:xfrm>
            <a:off x="430978" y="632416"/>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B5394"/>
                </a:solidFill>
                <a:latin typeface="Roboto"/>
                <a:ea typeface="Roboto"/>
                <a:cs typeface="Roboto"/>
                <a:sym typeface="Roboto"/>
              </a:rPr>
              <a:t>Casdin Capital</a:t>
            </a:r>
            <a:endParaRPr sz="1100">
              <a:solidFill>
                <a:srgbClr val="0B5394"/>
              </a:solidFill>
              <a:latin typeface="Roboto"/>
              <a:ea typeface="Roboto"/>
              <a:cs typeface="Roboto"/>
              <a:sym typeface="Roboto"/>
            </a:endParaRPr>
          </a:p>
        </p:txBody>
      </p:sp>
      <p:sp>
        <p:nvSpPr>
          <p:cNvPr id="1855" name="Google Shape;1855;p94"/>
          <p:cNvSpPr/>
          <p:nvPr/>
        </p:nvSpPr>
        <p:spPr>
          <a:xfrm>
            <a:off x="224400" y="640682"/>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rtl="0" algn="ctr">
              <a:spcBef>
                <a:spcPts val="0"/>
              </a:spcBef>
              <a:spcAft>
                <a:spcPts val="0"/>
              </a:spcAft>
              <a:buNone/>
            </a:pPr>
            <a:r>
              <a:rPr lang="en-GB" sz="1000">
                <a:solidFill>
                  <a:srgbClr val="FFFFFF"/>
                </a:solidFill>
                <a:latin typeface="Roboto"/>
                <a:ea typeface="Roboto"/>
                <a:cs typeface="Roboto"/>
                <a:sym typeface="Roboto"/>
              </a:rPr>
              <a:t>1</a:t>
            </a:r>
            <a:endParaRPr sz="1000">
              <a:solidFill>
                <a:srgbClr val="FFFFFF"/>
              </a:solidFill>
              <a:latin typeface="Roboto"/>
              <a:ea typeface="Roboto"/>
              <a:cs typeface="Roboto"/>
              <a:sym typeface="Roboto"/>
            </a:endParaRPr>
          </a:p>
        </p:txBody>
      </p:sp>
      <p:sp>
        <p:nvSpPr>
          <p:cNvPr id="1856" name="Google Shape;1856;p94"/>
          <p:cNvSpPr/>
          <p:nvPr/>
        </p:nvSpPr>
        <p:spPr>
          <a:xfrm>
            <a:off x="430978" y="881132"/>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B5394"/>
                </a:solidFill>
                <a:latin typeface="Roboto"/>
                <a:ea typeface="Roboto"/>
                <a:cs typeface="Roboto"/>
                <a:sym typeface="Roboto"/>
              </a:rPr>
              <a:t>Y Combinator</a:t>
            </a:r>
            <a:endParaRPr sz="1100">
              <a:solidFill>
                <a:srgbClr val="0D5394"/>
              </a:solidFill>
              <a:latin typeface="Roboto"/>
              <a:ea typeface="Roboto"/>
              <a:cs typeface="Roboto"/>
              <a:sym typeface="Roboto"/>
            </a:endParaRPr>
          </a:p>
        </p:txBody>
      </p:sp>
      <p:sp>
        <p:nvSpPr>
          <p:cNvPr id="1857" name="Google Shape;1857;p94"/>
          <p:cNvSpPr/>
          <p:nvPr/>
        </p:nvSpPr>
        <p:spPr>
          <a:xfrm>
            <a:off x="224400" y="889403"/>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a:t>
            </a:r>
            <a:endParaRPr sz="1000">
              <a:solidFill>
                <a:srgbClr val="FFFFFF"/>
              </a:solidFill>
              <a:latin typeface="Roboto"/>
              <a:ea typeface="Roboto"/>
              <a:cs typeface="Roboto"/>
              <a:sym typeface="Roboto"/>
            </a:endParaRPr>
          </a:p>
        </p:txBody>
      </p:sp>
      <p:sp>
        <p:nvSpPr>
          <p:cNvPr id="1858" name="Google Shape;1858;p94"/>
          <p:cNvSpPr/>
          <p:nvPr/>
        </p:nvSpPr>
        <p:spPr>
          <a:xfrm>
            <a:off x="224400" y="1138116"/>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a:t>
            </a:r>
            <a:endParaRPr sz="1000">
              <a:solidFill>
                <a:srgbClr val="FFFFFF"/>
              </a:solidFill>
              <a:latin typeface="Roboto"/>
              <a:ea typeface="Roboto"/>
              <a:cs typeface="Roboto"/>
              <a:sym typeface="Roboto"/>
            </a:endParaRPr>
          </a:p>
        </p:txBody>
      </p:sp>
      <p:sp>
        <p:nvSpPr>
          <p:cNvPr id="1859" name="Google Shape;1859;p94"/>
          <p:cNvSpPr/>
          <p:nvPr/>
        </p:nvSpPr>
        <p:spPr>
          <a:xfrm>
            <a:off x="224400" y="1380855"/>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a:t>
            </a:r>
            <a:endParaRPr sz="1000">
              <a:solidFill>
                <a:srgbClr val="FFFFFF"/>
              </a:solidFill>
              <a:latin typeface="Roboto"/>
              <a:ea typeface="Roboto"/>
              <a:cs typeface="Roboto"/>
              <a:sym typeface="Roboto"/>
            </a:endParaRPr>
          </a:p>
        </p:txBody>
      </p:sp>
      <p:sp>
        <p:nvSpPr>
          <p:cNvPr id="1860" name="Google Shape;1860;p94"/>
          <p:cNvSpPr/>
          <p:nvPr/>
        </p:nvSpPr>
        <p:spPr>
          <a:xfrm>
            <a:off x="430978" y="1621305"/>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B5394"/>
                </a:solidFill>
                <a:latin typeface="Roboto"/>
                <a:ea typeface="Roboto"/>
                <a:cs typeface="Roboto"/>
                <a:sym typeface="Roboto"/>
              </a:rPr>
              <a:t>Perceptive Advisors</a:t>
            </a:r>
            <a:endParaRPr/>
          </a:p>
        </p:txBody>
      </p:sp>
      <p:sp>
        <p:nvSpPr>
          <p:cNvPr id="1861" name="Google Shape;1861;p94"/>
          <p:cNvSpPr/>
          <p:nvPr/>
        </p:nvSpPr>
        <p:spPr>
          <a:xfrm>
            <a:off x="224400" y="1629568"/>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5</a:t>
            </a:r>
            <a:endParaRPr sz="1000">
              <a:solidFill>
                <a:srgbClr val="FFFFFF"/>
              </a:solidFill>
              <a:latin typeface="Roboto"/>
              <a:ea typeface="Roboto"/>
              <a:cs typeface="Roboto"/>
              <a:sym typeface="Roboto"/>
            </a:endParaRPr>
          </a:p>
        </p:txBody>
      </p:sp>
      <p:sp>
        <p:nvSpPr>
          <p:cNvPr id="1862" name="Google Shape;1862;p94"/>
          <p:cNvSpPr/>
          <p:nvPr/>
        </p:nvSpPr>
        <p:spPr>
          <a:xfrm>
            <a:off x="430978" y="1870018"/>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Clr>
                <a:srgbClr val="000000"/>
              </a:buClr>
              <a:buSzPts val="1100"/>
              <a:buFont typeface="Arial"/>
              <a:buNone/>
            </a:pPr>
            <a:r>
              <a:rPr lang="en-GB" sz="1100">
                <a:solidFill>
                  <a:srgbClr val="0B5394"/>
                </a:solidFill>
                <a:latin typeface="Roboto"/>
                <a:ea typeface="Roboto"/>
                <a:cs typeface="Roboto"/>
                <a:sym typeface="Roboto"/>
              </a:rPr>
              <a:t>Alexandria Venture Investments</a:t>
            </a:r>
            <a:endParaRPr sz="1100">
              <a:solidFill>
                <a:srgbClr val="0B5394"/>
              </a:solidFill>
              <a:latin typeface="Roboto"/>
              <a:ea typeface="Roboto"/>
              <a:cs typeface="Roboto"/>
              <a:sym typeface="Roboto"/>
            </a:endParaRPr>
          </a:p>
        </p:txBody>
      </p:sp>
      <p:sp>
        <p:nvSpPr>
          <p:cNvPr id="1863" name="Google Shape;1863;p94"/>
          <p:cNvSpPr/>
          <p:nvPr/>
        </p:nvSpPr>
        <p:spPr>
          <a:xfrm>
            <a:off x="224400" y="1878281"/>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6</a:t>
            </a:r>
            <a:endParaRPr sz="1000">
              <a:solidFill>
                <a:srgbClr val="FFFFFF"/>
              </a:solidFill>
              <a:latin typeface="Roboto"/>
              <a:ea typeface="Roboto"/>
              <a:cs typeface="Roboto"/>
              <a:sym typeface="Roboto"/>
            </a:endParaRPr>
          </a:p>
        </p:txBody>
      </p:sp>
      <p:sp>
        <p:nvSpPr>
          <p:cNvPr id="1864" name="Google Shape;1864;p94"/>
          <p:cNvSpPr/>
          <p:nvPr/>
        </p:nvSpPr>
        <p:spPr>
          <a:xfrm>
            <a:off x="430978" y="2118731"/>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None/>
            </a:pPr>
            <a:r>
              <a:rPr lang="en-GB" sz="1100">
                <a:solidFill>
                  <a:srgbClr val="0B5394"/>
                </a:solidFill>
                <a:latin typeface="Roboto"/>
                <a:ea typeface="Roboto"/>
                <a:cs typeface="Roboto"/>
                <a:sym typeface="Roboto"/>
              </a:rPr>
              <a:t>EASME</a:t>
            </a:r>
            <a:endParaRPr sz="1100">
              <a:solidFill>
                <a:srgbClr val="0B5394"/>
              </a:solidFill>
              <a:latin typeface="Roboto"/>
              <a:ea typeface="Roboto"/>
              <a:cs typeface="Roboto"/>
              <a:sym typeface="Roboto"/>
            </a:endParaRPr>
          </a:p>
        </p:txBody>
      </p:sp>
      <p:sp>
        <p:nvSpPr>
          <p:cNvPr id="1865" name="Google Shape;1865;p94"/>
          <p:cNvSpPr/>
          <p:nvPr/>
        </p:nvSpPr>
        <p:spPr>
          <a:xfrm>
            <a:off x="224400" y="2126994"/>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7</a:t>
            </a:r>
            <a:endParaRPr sz="1000">
              <a:solidFill>
                <a:srgbClr val="FFFFFF"/>
              </a:solidFill>
              <a:latin typeface="Roboto"/>
              <a:ea typeface="Roboto"/>
              <a:cs typeface="Roboto"/>
              <a:sym typeface="Roboto"/>
            </a:endParaRPr>
          </a:p>
        </p:txBody>
      </p:sp>
      <p:sp>
        <p:nvSpPr>
          <p:cNvPr id="1866" name="Google Shape;1866;p94"/>
          <p:cNvSpPr/>
          <p:nvPr/>
        </p:nvSpPr>
        <p:spPr>
          <a:xfrm>
            <a:off x="430978" y="2621920"/>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MassChallenge</a:t>
            </a:r>
            <a:endParaRPr sz="1100">
              <a:solidFill>
                <a:srgbClr val="0D5394"/>
              </a:solidFill>
              <a:latin typeface="Roboto"/>
              <a:ea typeface="Roboto"/>
              <a:cs typeface="Roboto"/>
              <a:sym typeface="Roboto"/>
            </a:endParaRPr>
          </a:p>
        </p:txBody>
      </p:sp>
      <p:sp>
        <p:nvSpPr>
          <p:cNvPr id="1867" name="Google Shape;1867;p94"/>
          <p:cNvSpPr/>
          <p:nvPr/>
        </p:nvSpPr>
        <p:spPr>
          <a:xfrm>
            <a:off x="224400" y="2375707"/>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8</a:t>
            </a:r>
            <a:endParaRPr sz="1000">
              <a:solidFill>
                <a:srgbClr val="FFFFFF"/>
              </a:solidFill>
              <a:latin typeface="Roboto"/>
              <a:ea typeface="Roboto"/>
              <a:cs typeface="Roboto"/>
              <a:sym typeface="Roboto"/>
            </a:endParaRPr>
          </a:p>
        </p:txBody>
      </p:sp>
      <p:sp>
        <p:nvSpPr>
          <p:cNvPr id="1868" name="Google Shape;1868;p94"/>
          <p:cNvSpPr/>
          <p:nvPr/>
        </p:nvSpPr>
        <p:spPr>
          <a:xfrm>
            <a:off x="224400" y="2624420"/>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9</a:t>
            </a:r>
            <a:endParaRPr sz="1000">
              <a:solidFill>
                <a:srgbClr val="FFFFFF"/>
              </a:solidFill>
              <a:latin typeface="Roboto"/>
              <a:ea typeface="Roboto"/>
              <a:cs typeface="Roboto"/>
              <a:sym typeface="Roboto"/>
            </a:endParaRPr>
          </a:p>
        </p:txBody>
      </p:sp>
      <p:sp>
        <p:nvSpPr>
          <p:cNvPr id="1869" name="Google Shape;1869;p94"/>
          <p:cNvSpPr/>
          <p:nvPr/>
        </p:nvSpPr>
        <p:spPr>
          <a:xfrm>
            <a:off x="224400" y="2875139"/>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10</a:t>
            </a:r>
            <a:endParaRPr sz="1000">
              <a:solidFill>
                <a:srgbClr val="FFFFFF"/>
              </a:solidFill>
              <a:latin typeface="Roboto"/>
              <a:ea typeface="Roboto"/>
              <a:cs typeface="Roboto"/>
              <a:sym typeface="Roboto"/>
            </a:endParaRPr>
          </a:p>
        </p:txBody>
      </p:sp>
      <p:sp>
        <p:nvSpPr>
          <p:cNvPr id="1870" name="Google Shape;1870;p94"/>
          <p:cNvSpPr/>
          <p:nvPr/>
        </p:nvSpPr>
        <p:spPr>
          <a:xfrm>
            <a:off x="430978" y="3114668"/>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Invus</a:t>
            </a:r>
            <a:endParaRPr sz="1100">
              <a:solidFill>
                <a:srgbClr val="0D5394"/>
              </a:solidFill>
              <a:latin typeface="Roboto"/>
              <a:ea typeface="Roboto"/>
              <a:cs typeface="Roboto"/>
              <a:sym typeface="Roboto"/>
            </a:endParaRPr>
          </a:p>
        </p:txBody>
      </p:sp>
      <p:sp>
        <p:nvSpPr>
          <p:cNvPr id="1871" name="Google Shape;1871;p94"/>
          <p:cNvSpPr/>
          <p:nvPr/>
        </p:nvSpPr>
        <p:spPr>
          <a:xfrm>
            <a:off x="430978" y="3363381"/>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SoftBank Vision Fund</a:t>
            </a:r>
            <a:endParaRPr sz="1100">
              <a:solidFill>
                <a:srgbClr val="0D5394"/>
              </a:solidFill>
              <a:latin typeface="Roboto"/>
              <a:ea typeface="Roboto"/>
              <a:cs typeface="Roboto"/>
              <a:sym typeface="Roboto"/>
            </a:endParaRPr>
          </a:p>
        </p:txBody>
      </p:sp>
      <p:sp>
        <p:nvSpPr>
          <p:cNvPr id="1872" name="Google Shape;1872;p94"/>
          <p:cNvSpPr/>
          <p:nvPr/>
        </p:nvSpPr>
        <p:spPr>
          <a:xfrm>
            <a:off x="430978" y="3860805"/>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None/>
            </a:pPr>
            <a:r>
              <a:rPr lang="en-GB" sz="1100">
                <a:solidFill>
                  <a:srgbClr val="0B5394"/>
                </a:solidFill>
                <a:latin typeface="Roboto"/>
                <a:ea typeface="Roboto"/>
                <a:cs typeface="Roboto"/>
                <a:sym typeface="Roboto"/>
              </a:rPr>
              <a:t>ARCH Venture Partners</a:t>
            </a:r>
            <a:endParaRPr sz="1100">
              <a:solidFill>
                <a:srgbClr val="0B5394"/>
              </a:solidFill>
              <a:latin typeface="Roboto"/>
              <a:ea typeface="Roboto"/>
              <a:cs typeface="Roboto"/>
              <a:sym typeface="Roboto"/>
            </a:endParaRPr>
          </a:p>
        </p:txBody>
      </p:sp>
      <p:sp>
        <p:nvSpPr>
          <p:cNvPr id="1873" name="Google Shape;1873;p94"/>
          <p:cNvSpPr/>
          <p:nvPr/>
        </p:nvSpPr>
        <p:spPr>
          <a:xfrm>
            <a:off x="224400" y="3122931"/>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11</a:t>
            </a:r>
            <a:endParaRPr sz="1000">
              <a:solidFill>
                <a:srgbClr val="FFFFFF"/>
              </a:solidFill>
              <a:latin typeface="Roboto"/>
              <a:ea typeface="Roboto"/>
              <a:cs typeface="Roboto"/>
              <a:sym typeface="Roboto"/>
            </a:endParaRPr>
          </a:p>
        </p:txBody>
      </p:sp>
      <p:sp>
        <p:nvSpPr>
          <p:cNvPr id="1874" name="Google Shape;1874;p94"/>
          <p:cNvSpPr/>
          <p:nvPr/>
        </p:nvSpPr>
        <p:spPr>
          <a:xfrm>
            <a:off x="224400" y="3371644"/>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12</a:t>
            </a:r>
            <a:endParaRPr sz="1000">
              <a:solidFill>
                <a:srgbClr val="FFFFFF"/>
              </a:solidFill>
              <a:latin typeface="Roboto"/>
              <a:ea typeface="Roboto"/>
              <a:cs typeface="Roboto"/>
              <a:sym typeface="Roboto"/>
            </a:endParaRPr>
          </a:p>
        </p:txBody>
      </p:sp>
      <p:sp>
        <p:nvSpPr>
          <p:cNvPr id="1875" name="Google Shape;1875;p94"/>
          <p:cNvSpPr/>
          <p:nvPr/>
        </p:nvSpPr>
        <p:spPr>
          <a:xfrm>
            <a:off x="430978" y="3612095"/>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None/>
            </a:pPr>
            <a:r>
              <a:rPr lang="en-GB" sz="1100">
                <a:solidFill>
                  <a:srgbClr val="0B5394"/>
                </a:solidFill>
                <a:latin typeface="Roboto"/>
                <a:ea typeface="Roboto"/>
                <a:cs typeface="Roboto"/>
                <a:sym typeface="Roboto"/>
              </a:rPr>
              <a:t>Andreessen Horowitz</a:t>
            </a:r>
            <a:endParaRPr sz="1100">
              <a:solidFill>
                <a:srgbClr val="0B5394"/>
              </a:solidFill>
              <a:latin typeface="Roboto"/>
              <a:ea typeface="Roboto"/>
              <a:cs typeface="Roboto"/>
              <a:sym typeface="Roboto"/>
            </a:endParaRPr>
          </a:p>
        </p:txBody>
      </p:sp>
      <p:sp>
        <p:nvSpPr>
          <p:cNvPr id="1876" name="Google Shape;1876;p94"/>
          <p:cNvSpPr/>
          <p:nvPr/>
        </p:nvSpPr>
        <p:spPr>
          <a:xfrm>
            <a:off x="224400" y="3620357"/>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13</a:t>
            </a:r>
            <a:endParaRPr sz="1000">
              <a:solidFill>
                <a:srgbClr val="FFFFFF"/>
              </a:solidFill>
              <a:latin typeface="Roboto"/>
              <a:ea typeface="Roboto"/>
              <a:cs typeface="Roboto"/>
              <a:sym typeface="Roboto"/>
            </a:endParaRPr>
          </a:p>
        </p:txBody>
      </p:sp>
      <p:sp>
        <p:nvSpPr>
          <p:cNvPr id="1877" name="Google Shape;1877;p94"/>
          <p:cNvSpPr/>
          <p:nvPr/>
        </p:nvSpPr>
        <p:spPr>
          <a:xfrm>
            <a:off x="224400" y="3871074"/>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14</a:t>
            </a:r>
            <a:endParaRPr sz="1000">
              <a:solidFill>
                <a:srgbClr val="FFFFFF"/>
              </a:solidFill>
              <a:latin typeface="Roboto"/>
              <a:ea typeface="Roboto"/>
              <a:cs typeface="Roboto"/>
              <a:sym typeface="Roboto"/>
            </a:endParaRPr>
          </a:p>
        </p:txBody>
      </p:sp>
      <p:sp>
        <p:nvSpPr>
          <p:cNvPr id="1878" name="Google Shape;1878;p94"/>
          <p:cNvSpPr/>
          <p:nvPr/>
        </p:nvSpPr>
        <p:spPr>
          <a:xfrm>
            <a:off x="400227" y="4113771"/>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29999" marR="0" rtl="0" algn="l">
              <a:lnSpc>
                <a:spcPct val="100000"/>
              </a:lnSpc>
              <a:spcBef>
                <a:spcPts val="0"/>
              </a:spcBef>
              <a:spcAft>
                <a:spcPts val="0"/>
              </a:spcAft>
              <a:buNone/>
            </a:pPr>
            <a:r>
              <a:rPr lang="en-GB" sz="1100">
                <a:solidFill>
                  <a:srgbClr val="0B5394"/>
                </a:solidFill>
                <a:latin typeface="Roboto"/>
                <a:ea typeface="Roboto"/>
                <a:cs typeface="Roboto"/>
                <a:sym typeface="Roboto"/>
              </a:rPr>
              <a:t>ZhenFund</a:t>
            </a:r>
            <a:endParaRPr sz="1100">
              <a:solidFill>
                <a:srgbClr val="0B5394"/>
              </a:solidFill>
              <a:latin typeface="Roboto"/>
              <a:ea typeface="Roboto"/>
              <a:cs typeface="Roboto"/>
              <a:sym typeface="Roboto"/>
            </a:endParaRPr>
          </a:p>
        </p:txBody>
      </p:sp>
      <p:sp>
        <p:nvSpPr>
          <p:cNvPr id="1879" name="Google Shape;1879;p94"/>
          <p:cNvSpPr/>
          <p:nvPr/>
        </p:nvSpPr>
        <p:spPr>
          <a:xfrm>
            <a:off x="224400" y="4121793"/>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15</a:t>
            </a:r>
            <a:endParaRPr sz="1000">
              <a:solidFill>
                <a:srgbClr val="FFFFFF"/>
              </a:solidFill>
              <a:latin typeface="Roboto"/>
              <a:ea typeface="Roboto"/>
              <a:cs typeface="Roboto"/>
              <a:sym typeface="Roboto"/>
            </a:endParaRPr>
          </a:p>
        </p:txBody>
      </p:sp>
      <p:sp>
        <p:nvSpPr>
          <p:cNvPr id="1880" name="Google Shape;1880;p94"/>
          <p:cNvSpPr/>
          <p:nvPr/>
        </p:nvSpPr>
        <p:spPr>
          <a:xfrm>
            <a:off x="400227" y="4364983"/>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28125" marR="0" rtl="0" algn="l">
              <a:lnSpc>
                <a:spcPct val="100000"/>
              </a:lnSpc>
              <a:spcBef>
                <a:spcPts val="0"/>
              </a:spcBef>
              <a:spcAft>
                <a:spcPts val="0"/>
              </a:spcAft>
              <a:buNone/>
            </a:pPr>
            <a:r>
              <a:rPr lang="en-GB" sz="1100">
                <a:solidFill>
                  <a:srgbClr val="0B5394"/>
                </a:solidFill>
                <a:latin typeface="Roboto"/>
                <a:ea typeface="Roboto"/>
                <a:cs typeface="Roboto"/>
                <a:sym typeface="Roboto"/>
              </a:rPr>
              <a:t>F-Prime Capital</a:t>
            </a:r>
            <a:endParaRPr sz="1100">
              <a:solidFill>
                <a:srgbClr val="0B5394"/>
              </a:solidFill>
              <a:latin typeface="Roboto"/>
              <a:ea typeface="Roboto"/>
              <a:cs typeface="Roboto"/>
              <a:sym typeface="Roboto"/>
            </a:endParaRPr>
          </a:p>
        </p:txBody>
      </p:sp>
      <p:sp>
        <p:nvSpPr>
          <p:cNvPr id="1881" name="Google Shape;1881;p94"/>
          <p:cNvSpPr/>
          <p:nvPr/>
        </p:nvSpPr>
        <p:spPr>
          <a:xfrm>
            <a:off x="224400" y="4373005"/>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16</a:t>
            </a:r>
            <a:endParaRPr sz="1000">
              <a:solidFill>
                <a:srgbClr val="FFFFFF"/>
              </a:solidFill>
              <a:latin typeface="Roboto"/>
              <a:ea typeface="Roboto"/>
              <a:cs typeface="Roboto"/>
              <a:sym typeface="Roboto"/>
            </a:endParaRPr>
          </a:p>
        </p:txBody>
      </p:sp>
      <p:sp>
        <p:nvSpPr>
          <p:cNvPr id="1882" name="Google Shape;1882;p94"/>
          <p:cNvSpPr/>
          <p:nvPr/>
        </p:nvSpPr>
        <p:spPr>
          <a:xfrm>
            <a:off x="400227" y="4616449"/>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General Catalyst</a:t>
            </a:r>
            <a:endParaRPr sz="1100">
              <a:solidFill>
                <a:srgbClr val="0D5394"/>
              </a:solidFill>
              <a:latin typeface="Roboto"/>
              <a:ea typeface="Roboto"/>
              <a:cs typeface="Roboto"/>
              <a:sym typeface="Roboto"/>
            </a:endParaRPr>
          </a:p>
        </p:txBody>
      </p:sp>
      <p:sp>
        <p:nvSpPr>
          <p:cNvPr id="1883" name="Google Shape;1883;p94"/>
          <p:cNvSpPr/>
          <p:nvPr/>
        </p:nvSpPr>
        <p:spPr>
          <a:xfrm>
            <a:off x="224400" y="4624470"/>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17</a:t>
            </a:r>
            <a:endParaRPr sz="1000">
              <a:solidFill>
                <a:srgbClr val="FFFFFF"/>
              </a:solidFill>
              <a:latin typeface="Roboto"/>
              <a:ea typeface="Roboto"/>
              <a:cs typeface="Roboto"/>
              <a:sym typeface="Roboto"/>
            </a:endParaRPr>
          </a:p>
        </p:txBody>
      </p:sp>
      <p:sp>
        <p:nvSpPr>
          <p:cNvPr id="1884" name="Google Shape;1884;p94"/>
          <p:cNvSpPr/>
          <p:nvPr/>
        </p:nvSpPr>
        <p:spPr>
          <a:xfrm>
            <a:off x="3347650" y="640675"/>
            <a:ext cx="27270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Merck Global Health </a:t>
            </a:r>
            <a:endParaRPr sz="1100">
              <a:solidFill>
                <a:srgbClr val="0D5394"/>
              </a:solidFill>
              <a:latin typeface="Roboto"/>
              <a:ea typeface="Roboto"/>
              <a:cs typeface="Roboto"/>
              <a:sym typeface="Roboto"/>
            </a:endParaRPr>
          </a:p>
        </p:txBody>
      </p:sp>
      <p:sp>
        <p:nvSpPr>
          <p:cNvPr id="1885" name="Google Shape;1885;p94"/>
          <p:cNvSpPr/>
          <p:nvPr/>
        </p:nvSpPr>
        <p:spPr>
          <a:xfrm>
            <a:off x="3171827" y="641219"/>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18</a:t>
            </a:r>
            <a:endParaRPr sz="1000">
              <a:solidFill>
                <a:srgbClr val="FFFFFF"/>
              </a:solidFill>
              <a:latin typeface="Roboto"/>
              <a:ea typeface="Roboto"/>
              <a:cs typeface="Roboto"/>
              <a:sym typeface="Roboto"/>
            </a:endParaRPr>
          </a:p>
        </p:txBody>
      </p:sp>
      <p:sp>
        <p:nvSpPr>
          <p:cNvPr id="1886" name="Google Shape;1886;p94"/>
          <p:cNvSpPr/>
          <p:nvPr/>
        </p:nvSpPr>
        <p:spPr>
          <a:xfrm>
            <a:off x="3347654" y="896900"/>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22500" marR="0" rtl="0" algn="l">
              <a:lnSpc>
                <a:spcPct val="100000"/>
              </a:lnSpc>
              <a:spcBef>
                <a:spcPts val="0"/>
              </a:spcBef>
              <a:spcAft>
                <a:spcPts val="0"/>
              </a:spcAft>
              <a:buNone/>
            </a:pPr>
            <a:r>
              <a:rPr lang="en-GB" sz="1100">
                <a:solidFill>
                  <a:srgbClr val="0B5394"/>
                </a:solidFill>
                <a:latin typeface="Roboto"/>
                <a:ea typeface="Roboto"/>
                <a:cs typeface="Roboto"/>
                <a:sym typeface="Roboto"/>
              </a:rPr>
              <a:t>RA Capital Management</a:t>
            </a:r>
            <a:endParaRPr sz="1100">
              <a:solidFill>
                <a:srgbClr val="0B5394"/>
              </a:solidFill>
              <a:latin typeface="Roboto"/>
              <a:ea typeface="Roboto"/>
              <a:cs typeface="Roboto"/>
              <a:sym typeface="Roboto"/>
            </a:endParaRPr>
          </a:p>
        </p:txBody>
      </p:sp>
      <p:sp>
        <p:nvSpPr>
          <p:cNvPr id="1887" name="Google Shape;1887;p94"/>
          <p:cNvSpPr/>
          <p:nvPr/>
        </p:nvSpPr>
        <p:spPr>
          <a:xfrm>
            <a:off x="3171827" y="896913"/>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19</a:t>
            </a:r>
            <a:endParaRPr sz="1000">
              <a:solidFill>
                <a:srgbClr val="FFFFFF"/>
              </a:solidFill>
              <a:latin typeface="Roboto"/>
              <a:ea typeface="Roboto"/>
              <a:cs typeface="Roboto"/>
              <a:sym typeface="Roboto"/>
            </a:endParaRPr>
          </a:p>
        </p:txBody>
      </p:sp>
      <p:sp>
        <p:nvSpPr>
          <p:cNvPr id="1888" name="Google Shape;1888;p94"/>
          <p:cNvSpPr/>
          <p:nvPr/>
        </p:nvSpPr>
        <p:spPr>
          <a:xfrm>
            <a:off x="3347654" y="1144585"/>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22500" marR="0" rtl="0" algn="l">
              <a:lnSpc>
                <a:spcPct val="100000"/>
              </a:lnSpc>
              <a:spcBef>
                <a:spcPts val="0"/>
              </a:spcBef>
              <a:spcAft>
                <a:spcPts val="0"/>
              </a:spcAft>
              <a:buNone/>
            </a:pPr>
            <a:r>
              <a:rPr lang="en-GB" sz="1100">
                <a:solidFill>
                  <a:srgbClr val="0B5394"/>
                </a:solidFill>
                <a:latin typeface="Roboto"/>
                <a:ea typeface="Roboto"/>
                <a:cs typeface="Roboto"/>
                <a:sym typeface="Roboto"/>
              </a:rPr>
              <a:t>Bill &amp; Melinda Gates Foundation</a:t>
            </a:r>
            <a:endParaRPr sz="1100">
              <a:solidFill>
                <a:srgbClr val="0B5394"/>
              </a:solidFill>
              <a:latin typeface="Roboto"/>
              <a:ea typeface="Roboto"/>
              <a:cs typeface="Roboto"/>
              <a:sym typeface="Roboto"/>
            </a:endParaRPr>
          </a:p>
        </p:txBody>
      </p:sp>
      <p:sp>
        <p:nvSpPr>
          <p:cNvPr id="1889" name="Google Shape;1889;p94"/>
          <p:cNvSpPr/>
          <p:nvPr/>
        </p:nvSpPr>
        <p:spPr>
          <a:xfrm>
            <a:off x="3171827" y="1149118"/>
            <a:ext cx="421200" cy="216300"/>
          </a:xfrm>
          <a:prstGeom prst="rect">
            <a:avLst/>
          </a:prstGeom>
          <a:gradFill>
            <a:gsLst>
              <a:gs pos="0">
                <a:srgbClr val="0B5394"/>
              </a:gs>
              <a:gs pos="0">
                <a:srgbClr val="3D85C6"/>
              </a:gs>
              <a:gs pos="100000">
                <a:srgbClr val="1C4587"/>
              </a:gs>
            </a:gsLst>
            <a:lin ang="16198662"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20</a:t>
            </a:r>
            <a:endParaRPr sz="1000">
              <a:solidFill>
                <a:srgbClr val="FFFFFF"/>
              </a:solidFill>
              <a:latin typeface="Roboto"/>
              <a:ea typeface="Roboto"/>
              <a:cs typeface="Roboto"/>
              <a:sym typeface="Roboto"/>
            </a:endParaRPr>
          </a:p>
        </p:txBody>
      </p:sp>
      <p:sp>
        <p:nvSpPr>
          <p:cNvPr id="1890" name="Google Shape;1890;p94"/>
          <p:cNvSpPr/>
          <p:nvPr/>
        </p:nvSpPr>
        <p:spPr>
          <a:xfrm>
            <a:off x="3370892" y="1898757"/>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Clr>
                <a:srgbClr val="000000"/>
              </a:buClr>
              <a:buSzPts val="1100"/>
              <a:buFont typeface="Arial"/>
              <a:buNone/>
            </a:pPr>
            <a:r>
              <a:rPr lang="en-GB" sz="1100">
                <a:solidFill>
                  <a:srgbClr val="0B5394"/>
                </a:solidFill>
                <a:latin typeface="Roboto"/>
                <a:ea typeface="Roboto"/>
                <a:cs typeface="Roboto"/>
                <a:sym typeface="Roboto"/>
              </a:rPr>
              <a:t>Obvious Ventures</a:t>
            </a:r>
            <a:endParaRPr sz="1100">
              <a:solidFill>
                <a:srgbClr val="0B5394"/>
              </a:solidFill>
              <a:latin typeface="Roboto"/>
              <a:ea typeface="Roboto"/>
              <a:cs typeface="Roboto"/>
              <a:sym typeface="Roboto"/>
            </a:endParaRPr>
          </a:p>
        </p:txBody>
      </p:sp>
      <p:sp>
        <p:nvSpPr>
          <p:cNvPr id="1891" name="Google Shape;1891;p94"/>
          <p:cNvSpPr/>
          <p:nvPr/>
        </p:nvSpPr>
        <p:spPr>
          <a:xfrm>
            <a:off x="3370892" y="2141504"/>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Lux Capital</a:t>
            </a:r>
            <a:endParaRPr sz="1100">
              <a:solidFill>
                <a:srgbClr val="0D5394"/>
              </a:solidFill>
              <a:latin typeface="Roboto"/>
              <a:ea typeface="Roboto"/>
              <a:cs typeface="Roboto"/>
              <a:sym typeface="Roboto"/>
            </a:endParaRPr>
          </a:p>
        </p:txBody>
      </p:sp>
      <p:sp>
        <p:nvSpPr>
          <p:cNvPr id="1892" name="Google Shape;1892;p94"/>
          <p:cNvSpPr/>
          <p:nvPr/>
        </p:nvSpPr>
        <p:spPr>
          <a:xfrm>
            <a:off x="3370892" y="3633783"/>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Felicis Ventures</a:t>
            </a:r>
            <a:endParaRPr sz="1100">
              <a:solidFill>
                <a:srgbClr val="0D5394"/>
              </a:solidFill>
              <a:latin typeface="Roboto"/>
              <a:ea typeface="Roboto"/>
              <a:cs typeface="Roboto"/>
              <a:sym typeface="Roboto"/>
            </a:endParaRPr>
          </a:p>
        </p:txBody>
      </p:sp>
      <p:sp>
        <p:nvSpPr>
          <p:cNvPr id="1893" name="Google Shape;1893;p94"/>
          <p:cNvSpPr/>
          <p:nvPr/>
        </p:nvSpPr>
        <p:spPr>
          <a:xfrm>
            <a:off x="3370892" y="1401329"/>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Foresite Capital</a:t>
            </a:r>
            <a:endParaRPr sz="1100">
              <a:solidFill>
                <a:srgbClr val="0D5394"/>
              </a:solidFill>
              <a:latin typeface="Roboto"/>
              <a:ea typeface="Roboto"/>
              <a:cs typeface="Roboto"/>
              <a:sym typeface="Roboto"/>
            </a:endParaRPr>
          </a:p>
        </p:txBody>
      </p:sp>
      <p:sp>
        <p:nvSpPr>
          <p:cNvPr id="1894" name="Google Shape;1894;p94"/>
          <p:cNvSpPr/>
          <p:nvPr/>
        </p:nvSpPr>
        <p:spPr>
          <a:xfrm>
            <a:off x="3171826" y="1403719"/>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rtl="0" algn="ctr">
              <a:spcBef>
                <a:spcPts val="0"/>
              </a:spcBef>
              <a:spcAft>
                <a:spcPts val="0"/>
              </a:spcAft>
              <a:buNone/>
            </a:pPr>
            <a:r>
              <a:rPr lang="en-GB" sz="1000">
                <a:solidFill>
                  <a:srgbClr val="FFFFFF"/>
                </a:solidFill>
                <a:latin typeface="Roboto"/>
                <a:ea typeface="Roboto"/>
                <a:cs typeface="Roboto"/>
                <a:sym typeface="Roboto"/>
              </a:rPr>
              <a:t>21</a:t>
            </a:r>
            <a:endParaRPr sz="1000">
              <a:solidFill>
                <a:srgbClr val="FFFFFF"/>
              </a:solidFill>
              <a:latin typeface="Roboto"/>
              <a:ea typeface="Roboto"/>
              <a:cs typeface="Roboto"/>
              <a:sym typeface="Roboto"/>
            </a:endParaRPr>
          </a:p>
        </p:txBody>
      </p:sp>
      <p:sp>
        <p:nvSpPr>
          <p:cNvPr id="1895" name="Google Shape;1895;p94"/>
          <p:cNvSpPr/>
          <p:nvPr/>
        </p:nvSpPr>
        <p:spPr>
          <a:xfrm>
            <a:off x="3370892" y="1650044"/>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Clr>
                <a:srgbClr val="000000"/>
              </a:buClr>
              <a:buSzPts val="1100"/>
              <a:buFont typeface="Arial"/>
              <a:buNone/>
            </a:pPr>
            <a:r>
              <a:rPr lang="en-GB" sz="1100">
                <a:solidFill>
                  <a:srgbClr val="0B5394"/>
                </a:solidFill>
                <a:latin typeface="Roboto"/>
                <a:ea typeface="Roboto"/>
                <a:cs typeface="Roboto"/>
                <a:sym typeface="Roboto"/>
              </a:rPr>
              <a:t>T. Rowe Price</a:t>
            </a:r>
            <a:endParaRPr sz="1100">
              <a:solidFill>
                <a:srgbClr val="0B5394"/>
              </a:solidFill>
              <a:latin typeface="Roboto"/>
              <a:ea typeface="Roboto"/>
              <a:cs typeface="Roboto"/>
              <a:sym typeface="Roboto"/>
            </a:endParaRPr>
          </a:p>
        </p:txBody>
      </p:sp>
      <p:sp>
        <p:nvSpPr>
          <p:cNvPr id="1896" name="Google Shape;1896;p94"/>
          <p:cNvSpPr/>
          <p:nvPr/>
        </p:nvSpPr>
        <p:spPr>
          <a:xfrm>
            <a:off x="3179429" y="1651233"/>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22</a:t>
            </a:r>
            <a:endParaRPr sz="1000">
              <a:solidFill>
                <a:srgbClr val="FFFFFF"/>
              </a:solidFill>
              <a:latin typeface="Roboto"/>
              <a:ea typeface="Roboto"/>
              <a:cs typeface="Roboto"/>
              <a:sym typeface="Roboto"/>
            </a:endParaRPr>
          </a:p>
        </p:txBody>
      </p:sp>
      <p:sp>
        <p:nvSpPr>
          <p:cNvPr id="1897" name="Google Shape;1897;p94"/>
          <p:cNvSpPr/>
          <p:nvPr/>
        </p:nvSpPr>
        <p:spPr>
          <a:xfrm>
            <a:off x="3179429" y="1907042"/>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23</a:t>
            </a:r>
            <a:endParaRPr sz="1000">
              <a:solidFill>
                <a:srgbClr val="FFFFFF"/>
              </a:solidFill>
              <a:latin typeface="Roboto"/>
              <a:ea typeface="Roboto"/>
              <a:cs typeface="Roboto"/>
              <a:sym typeface="Roboto"/>
            </a:endParaRPr>
          </a:p>
        </p:txBody>
      </p:sp>
      <p:sp>
        <p:nvSpPr>
          <p:cNvPr id="1898" name="Google Shape;1898;p94"/>
          <p:cNvSpPr/>
          <p:nvPr/>
        </p:nvSpPr>
        <p:spPr>
          <a:xfrm>
            <a:off x="3179429" y="2149782"/>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24</a:t>
            </a:r>
            <a:endParaRPr sz="1000">
              <a:solidFill>
                <a:srgbClr val="FFFFFF"/>
              </a:solidFill>
              <a:latin typeface="Roboto"/>
              <a:ea typeface="Roboto"/>
              <a:cs typeface="Roboto"/>
              <a:sym typeface="Roboto"/>
            </a:endParaRPr>
          </a:p>
        </p:txBody>
      </p:sp>
      <p:sp>
        <p:nvSpPr>
          <p:cNvPr id="1899" name="Google Shape;1899;p94"/>
          <p:cNvSpPr/>
          <p:nvPr/>
        </p:nvSpPr>
        <p:spPr>
          <a:xfrm>
            <a:off x="3370892" y="2390217"/>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Alumni Ventures</a:t>
            </a:r>
            <a:endParaRPr sz="1100">
              <a:solidFill>
                <a:srgbClr val="0D5394"/>
              </a:solidFill>
              <a:latin typeface="Roboto"/>
              <a:ea typeface="Roboto"/>
              <a:cs typeface="Roboto"/>
              <a:sym typeface="Roboto"/>
            </a:endParaRPr>
          </a:p>
        </p:txBody>
      </p:sp>
      <p:sp>
        <p:nvSpPr>
          <p:cNvPr id="1900" name="Google Shape;1900;p94"/>
          <p:cNvSpPr/>
          <p:nvPr/>
        </p:nvSpPr>
        <p:spPr>
          <a:xfrm>
            <a:off x="3179429" y="2398495"/>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25</a:t>
            </a:r>
            <a:endParaRPr sz="1000">
              <a:solidFill>
                <a:srgbClr val="FFFFFF"/>
              </a:solidFill>
              <a:latin typeface="Roboto"/>
              <a:ea typeface="Roboto"/>
              <a:cs typeface="Roboto"/>
              <a:sym typeface="Roboto"/>
            </a:endParaRPr>
          </a:p>
        </p:txBody>
      </p:sp>
      <p:sp>
        <p:nvSpPr>
          <p:cNvPr id="1901" name="Google Shape;1901;p94"/>
          <p:cNvSpPr/>
          <p:nvPr/>
        </p:nvSpPr>
        <p:spPr>
          <a:xfrm>
            <a:off x="3370892" y="2638931"/>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Clr>
                <a:srgbClr val="000000"/>
              </a:buClr>
              <a:buSzPts val="1100"/>
              <a:buFont typeface="Arial"/>
              <a:buNone/>
            </a:pPr>
            <a:r>
              <a:rPr lang="en-GB" sz="1100">
                <a:solidFill>
                  <a:srgbClr val="0B5394"/>
                </a:solidFill>
                <a:latin typeface="Roboto"/>
                <a:ea typeface="Roboto"/>
                <a:cs typeface="Roboto"/>
                <a:sym typeface="Roboto"/>
              </a:rPr>
              <a:t>Section 32</a:t>
            </a:r>
            <a:endParaRPr sz="1100">
              <a:solidFill>
                <a:srgbClr val="0B5394"/>
              </a:solidFill>
              <a:latin typeface="Roboto"/>
              <a:ea typeface="Roboto"/>
              <a:cs typeface="Roboto"/>
              <a:sym typeface="Roboto"/>
            </a:endParaRPr>
          </a:p>
        </p:txBody>
      </p:sp>
      <p:sp>
        <p:nvSpPr>
          <p:cNvPr id="1902" name="Google Shape;1902;p94"/>
          <p:cNvSpPr/>
          <p:nvPr/>
        </p:nvSpPr>
        <p:spPr>
          <a:xfrm>
            <a:off x="3179429" y="2647208"/>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26</a:t>
            </a:r>
            <a:endParaRPr sz="1000">
              <a:solidFill>
                <a:srgbClr val="FFFFFF"/>
              </a:solidFill>
              <a:latin typeface="Roboto"/>
              <a:ea typeface="Roboto"/>
              <a:cs typeface="Roboto"/>
              <a:sym typeface="Roboto"/>
            </a:endParaRPr>
          </a:p>
        </p:txBody>
      </p:sp>
      <p:sp>
        <p:nvSpPr>
          <p:cNvPr id="1903" name="Google Shape;1903;p94"/>
          <p:cNvSpPr/>
          <p:nvPr/>
        </p:nvSpPr>
        <p:spPr>
          <a:xfrm>
            <a:off x="3370892" y="2887644"/>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Clr>
                <a:srgbClr val="000000"/>
              </a:buClr>
              <a:buSzPts val="1100"/>
              <a:buFont typeface="Arial"/>
              <a:buNone/>
            </a:pPr>
            <a:r>
              <a:rPr lang="en-GB" sz="1100">
                <a:solidFill>
                  <a:srgbClr val="0B5394"/>
                </a:solidFill>
                <a:latin typeface="Roboto"/>
                <a:ea typeface="Roboto"/>
                <a:cs typeface="Roboto"/>
                <a:sym typeface="Roboto"/>
              </a:rPr>
              <a:t>Sequoia Capital China</a:t>
            </a:r>
            <a:endParaRPr sz="1100">
              <a:solidFill>
                <a:srgbClr val="0B5394"/>
              </a:solidFill>
              <a:latin typeface="Roboto"/>
              <a:ea typeface="Roboto"/>
              <a:cs typeface="Roboto"/>
              <a:sym typeface="Roboto"/>
            </a:endParaRPr>
          </a:p>
        </p:txBody>
      </p:sp>
      <p:sp>
        <p:nvSpPr>
          <p:cNvPr id="1904" name="Google Shape;1904;p94"/>
          <p:cNvSpPr/>
          <p:nvPr/>
        </p:nvSpPr>
        <p:spPr>
          <a:xfrm>
            <a:off x="3179429" y="2895921"/>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27</a:t>
            </a:r>
            <a:endParaRPr sz="1000">
              <a:solidFill>
                <a:srgbClr val="FFFFFF"/>
              </a:solidFill>
              <a:latin typeface="Roboto"/>
              <a:ea typeface="Roboto"/>
              <a:cs typeface="Roboto"/>
              <a:sym typeface="Roboto"/>
            </a:endParaRPr>
          </a:p>
        </p:txBody>
      </p:sp>
      <p:sp>
        <p:nvSpPr>
          <p:cNvPr id="1905" name="Google Shape;1905;p94"/>
          <p:cNvSpPr/>
          <p:nvPr/>
        </p:nvSpPr>
        <p:spPr>
          <a:xfrm>
            <a:off x="3370892" y="3136357"/>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Clr>
                <a:srgbClr val="000000"/>
              </a:buClr>
              <a:buSzPts val="1100"/>
              <a:buFont typeface="Arial"/>
              <a:buNone/>
            </a:pPr>
            <a:r>
              <a:rPr lang="en-GB" sz="1100">
                <a:solidFill>
                  <a:srgbClr val="0B5394"/>
                </a:solidFill>
                <a:latin typeface="Roboto"/>
                <a:ea typeface="Roboto"/>
                <a:cs typeface="Roboto"/>
                <a:sym typeface="Roboto"/>
              </a:rPr>
              <a:t>8VC</a:t>
            </a:r>
            <a:endParaRPr sz="1100">
              <a:solidFill>
                <a:srgbClr val="0B5394"/>
              </a:solidFill>
              <a:latin typeface="Roboto"/>
              <a:ea typeface="Roboto"/>
              <a:cs typeface="Roboto"/>
              <a:sym typeface="Roboto"/>
            </a:endParaRPr>
          </a:p>
        </p:txBody>
      </p:sp>
      <p:sp>
        <p:nvSpPr>
          <p:cNvPr id="1906" name="Google Shape;1906;p94"/>
          <p:cNvSpPr/>
          <p:nvPr/>
        </p:nvSpPr>
        <p:spPr>
          <a:xfrm>
            <a:off x="3179429" y="3144634"/>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28</a:t>
            </a:r>
            <a:endParaRPr sz="1000">
              <a:solidFill>
                <a:srgbClr val="FFFFFF"/>
              </a:solidFill>
              <a:latin typeface="Roboto"/>
              <a:ea typeface="Roboto"/>
              <a:cs typeface="Roboto"/>
              <a:sym typeface="Roboto"/>
            </a:endParaRPr>
          </a:p>
        </p:txBody>
      </p:sp>
      <p:sp>
        <p:nvSpPr>
          <p:cNvPr id="1907" name="Google Shape;1907;p94"/>
          <p:cNvSpPr/>
          <p:nvPr/>
        </p:nvSpPr>
        <p:spPr>
          <a:xfrm>
            <a:off x="3370892" y="3385070"/>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SOSV</a:t>
            </a:r>
            <a:endParaRPr sz="1100">
              <a:solidFill>
                <a:srgbClr val="0D5394"/>
              </a:solidFill>
              <a:latin typeface="Roboto"/>
              <a:ea typeface="Roboto"/>
              <a:cs typeface="Roboto"/>
              <a:sym typeface="Roboto"/>
            </a:endParaRPr>
          </a:p>
        </p:txBody>
      </p:sp>
      <p:sp>
        <p:nvSpPr>
          <p:cNvPr id="1908" name="Google Shape;1908;p94"/>
          <p:cNvSpPr/>
          <p:nvPr/>
        </p:nvSpPr>
        <p:spPr>
          <a:xfrm>
            <a:off x="3179429" y="3393347"/>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29</a:t>
            </a:r>
            <a:endParaRPr sz="1000">
              <a:solidFill>
                <a:srgbClr val="FFFFFF"/>
              </a:solidFill>
              <a:latin typeface="Roboto"/>
              <a:ea typeface="Roboto"/>
              <a:cs typeface="Roboto"/>
              <a:sym typeface="Roboto"/>
            </a:endParaRPr>
          </a:p>
        </p:txBody>
      </p:sp>
      <p:sp>
        <p:nvSpPr>
          <p:cNvPr id="1909" name="Google Shape;1909;p94"/>
          <p:cNvSpPr/>
          <p:nvPr/>
        </p:nvSpPr>
        <p:spPr>
          <a:xfrm>
            <a:off x="3179429" y="3644066"/>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30</a:t>
            </a:r>
            <a:endParaRPr sz="1000">
              <a:solidFill>
                <a:srgbClr val="FFFFFF"/>
              </a:solidFill>
              <a:latin typeface="Roboto"/>
              <a:ea typeface="Roboto"/>
              <a:cs typeface="Roboto"/>
              <a:sym typeface="Roboto"/>
            </a:endParaRPr>
          </a:p>
        </p:txBody>
      </p:sp>
      <p:sp>
        <p:nvSpPr>
          <p:cNvPr id="1910" name="Google Shape;1910;p94"/>
          <p:cNvSpPr/>
          <p:nvPr/>
        </p:nvSpPr>
        <p:spPr>
          <a:xfrm>
            <a:off x="3370892" y="3883581"/>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B Capital Group</a:t>
            </a:r>
            <a:endParaRPr sz="1100">
              <a:solidFill>
                <a:srgbClr val="0D5394"/>
              </a:solidFill>
              <a:latin typeface="Roboto"/>
              <a:ea typeface="Roboto"/>
              <a:cs typeface="Roboto"/>
              <a:sym typeface="Roboto"/>
            </a:endParaRPr>
          </a:p>
        </p:txBody>
      </p:sp>
      <p:sp>
        <p:nvSpPr>
          <p:cNvPr id="1911" name="Google Shape;1911;p94"/>
          <p:cNvSpPr/>
          <p:nvPr/>
        </p:nvSpPr>
        <p:spPr>
          <a:xfrm>
            <a:off x="3370892" y="4132294"/>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Amgen Ventures</a:t>
            </a:r>
            <a:endParaRPr sz="1100">
              <a:solidFill>
                <a:srgbClr val="0D5394"/>
              </a:solidFill>
              <a:latin typeface="Roboto"/>
              <a:ea typeface="Roboto"/>
              <a:cs typeface="Roboto"/>
              <a:sym typeface="Roboto"/>
            </a:endParaRPr>
          </a:p>
        </p:txBody>
      </p:sp>
      <p:sp>
        <p:nvSpPr>
          <p:cNvPr id="1912" name="Google Shape;1912;p94"/>
          <p:cNvSpPr/>
          <p:nvPr/>
        </p:nvSpPr>
        <p:spPr>
          <a:xfrm>
            <a:off x="3370892" y="4629718"/>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DCVC</a:t>
            </a:r>
            <a:endParaRPr sz="1100">
              <a:solidFill>
                <a:srgbClr val="0D5394"/>
              </a:solidFill>
              <a:latin typeface="Roboto"/>
              <a:ea typeface="Roboto"/>
              <a:cs typeface="Roboto"/>
              <a:sym typeface="Roboto"/>
            </a:endParaRPr>
          </a:p>
        </p:txBody>
      </p:sp>
      <p:sp>
        <p:nvSpPr>
          <p:cNvPr id="1913" name="Google Shape;1913;p94"/>
          <p:cNvSpPr/>
          <p:nvPr/>
        </p:nvSpPr>
        <p:spPr>
          <a:xfrm>
            <a:off x="3179429" y="3891858"/>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31</a:t>
            </a:r>
            <a:endParaRPr sz="1000">
              <a:solidFill>
                <a:srgbClr val="FFFFFF"/>
              </a:solidFill>
              <a:latin typeface="Roboto"/>
              <a:ea typeface="Roboto"/>
              <a:cs typeface="Roboto"/>
              <a:sym typeface="Roboto"/>
            </a:endParaRPr>
          </a:p>
        </p:txBody>
      </p:sp>
      <p:sp>
        <p:nvSpPr>
          <p:cNvPr id="1914" name="Google Shape;1914;p94"/>
          <p:cNvSpPr/>
          <p:nvPr/>
        </p:nvSpPr>
        <p:spPr>
          <a:xfrm>
            <a:off x="3179429" y="4140571"/>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32</a:t>
            </a:r>
            <a:endParaRPr sz="1000">
              <a:solidFill>
                <a:srgbClr val="FFFFFF"/>
              </a:solidFill>
              <a:latin typeface="Roboto"/>
              <a:ea typeface="Roboto"/>
              <a:cs typeface="Roboto"/>
              <a:sym typeface="Roboto"/>
            </a:endParaRPr>
          </a:p>
        </p:txBody>
      </p:sp>
      <p:sp>
        <p:nvSpPr>
          <p:cNvPr id="1915" name="Google Shape;1915;p94"/>
          <p:cNvSpPr/>
          <p:nvPr/>
        </p:nvSpPr>
        <p:spPr>
          <a:xfrm>
            <a:off x="3370892" y="4381007"/>
            <a:ext cx="26328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Entrepreneur First</a:t>
            </a:r>
            <a:endParaRPr sz="1100">
              <a:solidFill>
                <a:srgbClr val="0D5394"/>
              </a:solidFill>
              <a:latin typeface="Roboto"/>
              <a:ea typeface="Roboto"/>
              <a:cs typeface="Roboto"/>
              <a:sym typeface="Roboto"/>
            </a:endParaRPr>
          </a:p>
        </p:txBody>
      </p:sp>
      <p:sp>
        <p:nvSpPr>
          <p:cNvPr id="1916" name="Google Shape;1916;p94"/>
          <p:cNvSpPr/>
          <p:nvPr/>
        </p:nvSpPr>
        <p:spPr>
          <a:xfrm>
            <a:off x="3179429" y="4389284"/>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33</a:t>
            </a:r>
            <a:endParaRPr sz="1000">
              <a:solidFill>
                <a:srgbClr val="FFFFFF"/>
              </a:solidFill>
              <a:latin typeface="Roboto"/>
              <a:ea typeface="Roboto"/>
              <a:cs typeface="Roboto"/>
              <a:sym typeface="Roboto"/>
            </a:endParaRPr>
          </a:p>
        </p:txBody>
      </p:sp>
      <p:sp>
        <p:nvSpPr>
          <p:cNvPr id="1917" name="Google Shape;1917;p94"/>
          <p:cNvSpPr/>
          <p:nvPr/>
        </p:nvSpPr>
        <p:spPr>
          <a:xfrm>
            <a:off x="3179429" y="4640000"/>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34</a:t>
            </a:r>
            <a:endParaRPr sz="1000">
              <a:solidFill>
                <a:srgbClr val="FFFFFF"/>
              </a:solidFill>
              <a:latin typeface="Roboto"/>
              <a:ea typeface="Roboto"/>
              <a:cs typeface="Roboto"/>
              <a:sym typeface="Roboto"/>
            </a:endParaRPr>
          </a:p>
        </p:txBody>
      </p:sp>
      <p:sp>
        <p:nvSpPr>
          <p:cNvPr id="1918" name="Google Shape;1918;p94"/>
          <p:cNvSpPr/>
          <p:nvPr/>
        </p:nvSpPr>
        <p:spPr>
          <a:xfrm>
            <a:off x="6237433" y="632403"/>
            <a:ext cx="26973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 AME Cloud Ventures</a:t>
            </a:r>
            <a:endParaRPr sz="1100">
              <a:solidFill>
                <a:srgbClr val="0D5394"/>
              </a:solidFill>
              <a:latin typeface="Roboto"/>
              <a:ea typeface="Roboto"/>
              <a:cs typeface="Roboto"/>
              <a:sym typeface="Roboto"/>
            </a:endParaRPr>
          </a:p>
        </p:txBody>
      </p:sp>
      <p:sp>
        <p:nvSpPr>
          <p:cNvPr id="1919" name="Google Shape;1919;p94"/>
          <p:cNvSpPr/>
          <p:nvPr/>
        </p:nvSpPr>
        <p:spPr>
          <a:xfrm>
            <a:off x="6074679" y="632400"/>
            <a:ext cx="4266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35</a:t>
            </a:r>
            <a:endParaRPr sz="1000">
              <a:solidFill>
                <a:srgbClr val="FFFFFF"/>
              </a:solidFill>
              <a:latin typeface="Roboto"/>
              <a:ea typeface="Roboto"/>
              <a:cs typeface="Roboto"/>
              <a:sym typeface="Roboto"/>
            </a:endParaRPr>
          </a:p>
        </p:txBody>
      </p:sp>
      <p:sp>
        <p:nvSpPr>
          <p:cNvPr id="1920" name="Google Shape;1920;p94"/>
          <p:cNvSpPr/>
          <p:nvPr/>
        </p:nvSpPr>
        <p:spPr>
          <a:xfrm>
            <a:off x="6237433" y="883612"/>
            <a:ext cx="26973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Founders Fund</a:t>
            </a:r>
            <a:endParaRPr sz="1100">
              <a:solidFill>
                <a:srgbClr val="0D5394"/>
              </a:solidFill>
              <a:latin typeface="Roboto"/>
              <a:ea typeface="Roboto"/>
              <a:cs typeface="Roboto"/>
              <a:sym typeface="Roboto"/>
            </a:endParaRPr>
          </a:p>
        </p:txBody>
      </p:sp>
      <p:sp>
        <p:nvSpPr>
          <p:cNvPr id="1921" name="Google Shape;1921;p94"/>
          <p:cNvSpPr/>
          <p:nvPr/>
        </p:nvSpPr>
        <p:spPr>
          <a:xfrm>
            <a:off x="6074679" y="883609"/>
            <a:ext cx="4266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36</a:t>
            </a:r>
            <a:endParaRPr sz="1000">
              <a:solidFill>
                <a:srgbClr val="FFFFFF"/>
              </a:solidFill>
              <a:latin typeface="Roboto"/>
              <a:ea typeface="Roboto"/>
              <a:cs typeface="Roboto"/>
              <a:sym typeface="Roboto"/>
            </a:endParaRPr>
          </a:p>
        </p:txBody>
      </p:sp>
      <p:sp>
        <p:nvSpPr>
          <p:cNvPr id="1922" name="Google Shape;1922;p94"/>
          <p:cNvSpPr/>
          <p:nvPr/>
        </p:nvSpPr>
        <p:spPr>
          <a:xfrm>
            <a:off x="6237433" y="1135075"/>
            <a:ext cx="26973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OrbiMed</a:t>
            </a:r>
            <a:endParaRPr sz="1100">
              <a:solidFill>
                <a:srgbClr val="0D5394"/>
              </a:solidFill>
              <a:latin typeface="Roboto"/>
              <a:ea typeface="Roboto"/>
              <a:cs typeface="Roboto"/>
              <a:sym typeface="Roboto"/>
            </a:endParaRPr>
          </a:p>
        </p:txBody>
      </p:sp>
      <p:sp>
        <p:nvSpPr>
          <p:cNvPr id="1923" name="Google Shape;1923;p94"/>
          <p:cNvSpPr/>
          <p:nvPr/>
        </p:nvSpPr>
        <p:spPr>
          <a:xfrm>
            <a:off x="6074679" y="1134807"/>
            <a:ext cx="4266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37</a:t>
            </a:r>
            <a:endParaRPr sz="1000">
              <a:solidFill>
                <a:srgbClr val="FFFFFF"/>
              </a:solidFill>
              <a:latin typeface="Roboto"/>
              <a:ea typeface="Roboto"/>
              <a:cs typeface="Roboto"/>
              <a:sym typeface="Roboto"/>
            </a:endParaRPr>
          </a:p>
        </p:txBody>
      </p:sp>
      <p:sp>
        <p:nvSpPr>
          <p:cNvPr id="1924" name="Google Shape;1924;p94"/>
          <p:cNvSpPr/>
          <p:nvPr/>
        </p:nvSpPr>
        <p:spPr>
          <a:xfrm>
            <a:off x="6237433" y="1392106"/>
            <a:ext cx="26973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Lifeforce Capital</a:t>
            </a:r>
            <a:endParaRPr sz="1100">
              <a:solidFill>
                <a:srgbClr val="0D5394"/>
              </a:solidFill>
              <a:latin typeface="Roboto"/>
              <a:ea typeface="Roboto"/>
              <a:cs typeface="Roboto"/>
              <a:sym typeface="Roboto"/>
            </a:endParaRPr>
          </a:p>
        </p:txBody>
      </p:sp>
      <p:sp>
        <p:nvSpPr>
          <p:cNvPr id="1925" name="Google Shape;1925;p94"/>
          <p:cNvSpPr/>
          <p:nvPr/>
        </p:nvSpPr>
        <p:spPr>
          <a:xfrm>
            <a:off x="6074679" y="1391573"/>
            <a:ext cx="4266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38</a:t>
            </a:r>
            <a:endParaRPr sz="1000">
              <a:solidFill>
                <a:srgbClr val="FFFFFF"/>
              </a:solidFill>
              <a:latin typeface="Roboto"/>
              <a:ea typeface="Roboto"/>
              <a:cs typeface="Roboto"/>
              <a:sym typeface="Roboto"/>
            </a:endParaRPr>
          </a:p>
        </p:txBody>
      </p:sp>
      <p:sp>
        <p:nvSpPr>
          <p:cNvPr id="1926" name="Google Shape;1926;p94"/>
          <p:cNvSpPr/>
          <p:nvPr/>
        </p:nvSpPr>
        <p:spPr>
          <a:xfrm>
            <a:off x="6237433" y="1648327"/>
            <a:ext cx="26973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Lilly Asia Ventures</a:t>
            </a:r>
            <a:endParaRPr sz="1100">
              <a:solidFill>
                <a:srgbClr val="0D5394"/>
              </a:solidFill>
              <a:latin typeface="Roboto"/>
              <a:ea typeface="Roboto"/>
              <a:cs typeface="Roboto"/>
              <a:sym typeface="Roboto"/>
            </a:endParaRPr>
          </a:p>
        </p:txBody>
      </p:sp>
      <p:sp>
        <p:nvSpPr>
          <p:cNvPr id="1927" name="Google Shape;1927;p94"/>
          <p:cNvSpPr/>
          <p:nvPr/>
        </p:nvSpPr>
        <p:spPr>
          <a:xfrm>
            <a:off x="6074679" y="1648089"/>
            <a:ext cx="4266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39</a:t>
            </a:r>
            <a:endParaRPr sz="1000">
              <a:solidFill>
                <a:srgbClr val="FFFFFF"/>
              </a:solidFill>
              <a:latin typeface="Roboto"/>
              <a:ea typeface="Roboto"/>
              <a:cs typeface="Roboto"/>
              <a:sym typeface="Roboto"/>
            </a:endParaRPr>
          </a:p>
        </p:txBody>
      </p:sp>
      <p:sp>
        <p:nvSpPr>
          <p:cNvPr id="1928" name="Google Shape;1928;p94"/>
          <p:cNvSpPr/>
          <p:nvPr/>
        </p:nvSpPr>
        <p:spPr>
          <a:xfrm>
            <a:off x="6237433" y="1896010"/>
            <a:ext cx="26973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Clr>
                <a:schemeClr val="dk1"/>
              </a:buClr>
              <a:buSzPts val="1100"/>
              <a:buFont typeface="Arial"/>
              <a:buNone/>
            </a:pPr>
            <a:r>
              <a:rPr lang="en-GB" sz="1100">
                <a:solidFill>
                  <a:srgbClr val="0D5394"/>
                </a:solidFill>
                <a:latin typeface="Roboto"/>
                <a:ea typeface="Roboto"/>
                <a:cs typeface="Roboto"/>
                <a:sym typeface="Roboto"/>
              </a:rPr>
              <a:t>Polaris Partners</a:t>
            </a:r>
            <a:endParaRPr sz="1100">
              <a:solidFill>
                <a:srgbClr val="0D5394"/>
              </a:solidFill>
              <a:latin typeface="Roboto"/>
              <a:ea typeface="Roboto"/>
              <a:cs typeface="Roboto"/>
              <a:sym typeface="Roboto"/>
            </a:endParaRPr>
          </a:p>
        </p:txBody>
      </p:sp>
      <p:sp>
        <p:nvSpPr>
          <p:cNvPr id="1929" name="Google Shape;1929;p94"/>
          <p:cNvSpPr/>
          <p:nvPr/>
        </p:nvSpPr>
        <p:spPr>
          <a:xfrm>
            <a:off x="6074679" y="1894918"/>
            <a:ext cx="4266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40</a:t>
            </a:r>
            <a:endParaRPr sz="1000">
              <a:solidFill>
                <a:srgbClr val="FFFFFF"/>
              </a:solidFill>
              <a:latin typeface="Roboto"/>
              <a:ea typeface="Roboto"/>
              <a:cs typeface="Roboto"/>
              <a:sym typeface="Roboto"/>
            </a:endParaRPr>
          </a:p>
        </p:txBody>
      </p:sp>
      <p:sp>
        <p:nvSpPr>
          <p:cNvPr id="1930" name="Google Shape;1930;p94"/>
          <p:cNvSpPr/>
          <p:nvPr/>
        </p:nvSpPr>
        <p:spPr>
          <a:xfrm>
            <a:off x="6271280" y="2638932"/>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None/>
            </a:pPr>
            <a:r>
              <a:rPr lang="en-GB" sz="1100">
                <a:solidFill>
                  <a:srgbClr val="0B5394"/>
                </a:solidFill>
                <a:latin typeface="Roboto"/>
                <a:ea typeface="Roboto"/>
                <a:cs typeface="Roboto"/>
                <a:sym typeface="Roboto"/>
              </a:rPr>
              <a:t>New Enterprise Associates</a:t>
            </a:r>
            <a:endParaRPr sz="1100">
              <a:solidFill>
                <a:srgbClr val="0B5394"/>
              </a:solidFill>
              <a:latin typeface="Roboto"/>
              <a:ea typeface="Roboto"/>
              <a:cs typeface="Roboto"/>
              <a:sym typeface="Roboto"/>
            </a:endParaRPr>
          </a:p>
        </p:txBody>
      </p:sp>
      <p:sp>
        <p:nvSpPr>
          <p:cNvPr id="1931" name="Google Shape;1931;p94"/>
          <p:cNvSpPr/>
          <p:nvPr/>
        </p:nvSpPr>
        <p:spPr>
          <a:xfrm>
            <a:off x="6271280" y="2881680"/>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Tencent</a:t>
            </a:r>
            <a:endParaRPr sz="1100">
              <a:solidFill>
                <a:srgbClr val="0D5394"/>
              </a:solidFill>
              <a:latin typeface="Roboto"/>
              <a:ea typeface="Roboto"/>
              <a:cs typeface="Roboto"/>
              <a:sym typeface="Roboto"/>
            </a:endParaRPr>
          </a:p>
        </p:txBody>
      </p:sp>
      <p:sp>
        <p:nvSpPr>
          <p:cNvPr id="1932" name="Google Shape;1932;p94"/>
          <p:cNvSpPr/>
          <p:nvPr/>
        </p:nvSpPr>
        <p:spPr>
          <a:xfrm>
            <a:off x="6271280" y="4377849"/>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Logos Capital</a:t>
            </a:r>
            <a:endParaRPr sz="1100">
              <a:solidFill>
                <a:srgbClr val="0D5394"/>
              </a:solidFill>
              <a:latin typeface="Roboto"/>
              <a:ea typeface="Roboto"/>
              <a:cs typeface="Roboto"/>
              <a:sym typeface="Roboto"/>
            </a:endParaRPr>
          </a:p>
        </p:txBody>
      </p:sp>
      <p:sp>
        <p:nvSpPr>
          <p:cNvPr id="1933" name="Google Shape;1933;p94"/>
          <p:cNvSpPr/>
          <p:nvPr/>
        </p:nvSpPr>
        <p:spPr>
          <a:xfrm>
            <a:off x="6271280" y="2141502"/>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Redmile Group</a:t>
            </a:r>
            <a:endParaRPr sz="1100">
              <a:solidFill>
                <a:srgbClr val="0D5394"/>
              </a:solidFill>
              <a:latin typeface="Roboto"/>
              <a:ea typeface="Roboto"/>
              <a:cs typeface="Roboto"/>
              <a:sym typeface="Roboto"/>
            </a:endParaRPr>
          </a:p>
        </p:txBody>
      </p:sp>
      <p:sp>
        <p:nvSpPr>
          <p:cNvPr id="1934" name="Google Shape;1934;p94"/>
          <p:cNvSpPr/>
          <p:nvPr/>
        </p:nvSpPr>
        <p:spPr>
          <a:xfrm>
            <a:off x="6074680" y="2141516"/>
            <a:ext cx="421200" cy="2181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rtl="0" algn="ctr">
              <a:spcBef>
                <a:spcPts val="0"/>
              </a:spcBef>
              <a:spcAft>
                <a:spcPts val="0"/>
              </a:spcAft>
              <a:buNone/>
            </a:pPr>
            <a:r>
              <a:rPr lang="en-GB" sz="1000">
                <a:solidFill>
                  <a:srgbClr val="FFFFFF"/>
                </a:solidFill>
                <a:latin typeface="Roboto"/>
                <a:ea typeface="Roboto"/>
                <a:cs typeface="Roboto"/>
                <a:sym typeface="Roboto"/>
              </a:rPr>
              <a:t>41</a:t>
            </a:r>
            <a:endParaRPr sz="1000">
              <a:solidFill>
                <a:srgbClr val="FFFFFF"/>
              </a:solidFill>
              <a:latin typeface="Roboto"/>
              <a:ea typeface="Roboto"/>
              <a:cs typeface="Roboto"/>
              <a:sym typeface="Roboto"/>
            </a:endParaRPr>
          </a:p>
        </p:txBody>
      </p:sp>
      <p:sp>
        <p:nvSpPr>
          <p:cNvPr id="1935" name="Google Shape;1935;p94"/>
          <p:cNvSpPr/>
          <p:nvPr/>
        </p:nvSpPr>
        <p:spPr>
          <a:xfrm>
            <a:off x="6271280" y="2390219"/>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DCVC Bio</a:t>
            </a:r>
            <a:endParaRPr sz="1100">
              <a:solidFill>
                <a:srgbClr val="0D5394"/>
              </a:solidFill>
              <a:latin typeface="Roboto"/>
              <a:ea typeface="Roboto"/>
              <a:cs typeface="Roboto"/>
              <a:sym typeface="Roboto"/>
            </a:endParaRPr>
          </a:p>
        </p:txBody>
      </p:sp>
      <p:sp>
        <p:nvSpPr>
          <p:cNvPr id="1936" name="Google Shape;1936;p94"/>
          <p:cNvSpPr/>
          <p:nvPr/>
        </p:nvSpPr>
        <p:spPr>
          <a:xfrm>
            <a:off x="6074680" y="2638946"/>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43</a:t>
            </a:r>
            <a:endParaRPr sz="1000">
              <a:solidFill>
                <a:srgbClr val="FFFFFF"/>
              </a:solidFill>
              <a:latin typeface="Roboto"/>
              <a:ea typeface="Roboto"/>
              <a:cs typeface="Roboto"/>
              <a:sym typeface="Roboto"/>
            </a:endParaRPr>
          </a:p>
        </p:txBody>
      </p:sp>
      <p:sp>
        <p:nvSpPr>
          <p:cNvPr id="1937" name="Google Shape;1937;p94"/>
          <p:cNvSpPr/>
          <p:nvPr/>
        </p:nvSpPr>
        <p:spPr>
          <a:xfrm>
            <a:off x="6074681" y="2881678"/>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44</a:t>
            </a:r>
            <a:endParaRPr sz="1000">
              <a:solidFill>
                <a:srgbClr val="FFFFFF"/>
              </a:solidFill>
              <a:latin typeface="Roboto"/>
              <a:ea typeface="Roboto"/>
              <a:cs typeface="Roboto"/>
              <a:sym typeface="Roboto"/>
            </a:endParaRPr>
          </a:p>
        </p:txBody>
      </p:sp>
      <p:sp>
        <p:nvSpPr>
          <p:cNvPr id="1938" name="Google Shape;1938;p94"/>
          <p:cNvSpPr/>
          <p:nvPr/>
        </p:nvSpPr>
        <p:spPr>
          <a:xfrm>
            <a:off x="6271280" y="3130393"/>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WuXi AppTec</a:t>
            </a:r>
            <a:endParaRPr sz="1100">
              <a:solidFill>
                <a:srgbClr val="0D5394"/>
              </a:solidFill>
              <a:latin typeface="Roboto"/>
              <a:ea typeface="Roboto"/>
              <a:cs typeface="Roboto"/>
              <a:sym typeface="Roboto"/>
            </a:endParaRPr>
          </a:p>
        </p:txBody>
      </p:sp>
      <p:sp>
        <p:nvSpPr>
          <p:cNvPr id="1939" name="Google Shape;1939;p94"/>
          <p:cNvSpPr/>
          <p:nvPr/>
        </p:nvSpPr>
        <p:spPr>
          <a:xfrm>
            <a:off x="6074680" y="3130393"/>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45</a:t>
            </a:r>
            <a:endParaRPr sz="1000">
              <a:solidFill>
                <a:srgbClr val="FFFFFF"/>
              </a:solidFill>
              <a:latin typeface="Roboto"/>
              <a:ea typeface="Roboto"/>
              <a:cs typeface="Roboto"/>
              <a:sym typeface="Roboto"/>
            </a:endParaRPr>
          </a:p>
        </p:txBody>
      </p:sp>
      <p:sp>
        <p:nvSpPr>
          <p:cNvPr id="1940" name="Google Shape;1940;p94"/>
          <p:cNvSpPr/>
          <p:nvPr/>
        </p:nvSpPr>
        <p:spPr>
          <a:xfrm>
            <a:off x="6271280" y="3382994"/>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None/>
            </a:pPr>
            <a:r>
              <a:rPr lang="en-GB" sz="1100">
                <a:solidFill>
                  <a:srgbClr val="0B5394"/>
                </a:solidFill>
                <a:latin typeface="Roboto"/>
                <a:ea typeface="Roboto"/>
                <a:cs typeface="Roboto"/>
                <a:sym typeface="Roboto"/>
              </a:rPr>
              <a:t>Novo Holdings</a:t>
            </a:r>
            <a:endParaRPr sz="1100">
              <a:solidFill>
                <a:srgbClr val="0B5394"/>
              </a:solidFill>
              <a:latin typeface="Roboto"/>
              <a:ea typeface="Roboto"/>
              <a:cs typeface="Roboto"/>
              <a:sym typeface="Roboto"/>
            </a:endParaRPr>
          </a:p>
        </p:txBody>
      </p:sp>
      <p:sp>
        <p:nvSpPr>
          <p:cNvPr id="1941" name="Google Shape;1941;p94"/>
          <p:cNvSpPr/>
          <p:nvPr/>
        </p:nvSpPr>
        <p:spPr>
          <a:xfrm>
            <a:off x="6074680" y="3382994"/>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46</a:t>
            </a:r>
            <a:endParaRPr sz="1000">
              <a:solidFill>
                <a:srgbClr val="FFFFFF"/>
              </a:solidFill>
              <a:latin typeface="Roboto"/>
              <a:ea typeface="Roboto"/>
              <a:cs typeface="Roboto"/>
              <a:sym typeface="Roboto"/>
            </a:endParaRPr>
          </a:p>
        </p:txBody>
      </p:sp>
      <p:sp>
        <p:nvSpPr>
          <p:cNvPr id="1942" name="Google Shape;1942;p94"/>
          <p:cNvSpPr/>
          <p:nvPr/>
        </p:nvSpPr>
        <p:spPr>
          <a:xfrm>
            <a:off x="6271280" y="3631708"/>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Amplitude Venture Capital</a:t>
            </a:r>
            <a:endParaRPr sz="1100">
              <a:solidFill>
                <a:srgbClr val="0D5394"/>
              </a:solidFill>
              <a:latin typeface="Roboto"/>
              <a:ea typeface="Roboto"/>
              <a:cs typeface="Roboto"/>
              <a:sym typeface="Roboto"/>
            </a:endParaRPr>
          </a:p>
        </p:txBody>
      </p:sp>
      <p:sp>
        <p:nvSpPr>
          <p:cNvPr id="1943" name="Google Shape;1943;p94"/>
          <p:cNvSpPr/>
          <p:nvPr/>
        </p:nvSpPr>
        <p:spPr>
          <a:xfrm>
            <a:off x="6074681" y="3631709"/>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47</a:t>
            </a:r>
            <a:endParaRPr sz="1000">
              <a:solidFill>
                <a:srgbClr val="FFFFFF"/>
              </a:solidFill>
              <a:latin typeface="Roboto"/>
              <a:ea typeface="Roboto"/>
              <a:cs typeface="Roboto"/>
              <a:sym typeface="Roboto"/>
            </a:endParaRPr>
          </a:p>
        </p:txBody>
      </p:sp>
      <p:sp>
        <p:nvSpPr>
          <p:cNvPr id="1944" name="Google Shape;1944;p94"/>
          <p:cNvSpPr/>
          <p:nvPr/>
        </p:nvSpPr>
        <p:spPr>
          <a:xfrm>
            <a:off x="6271280" y="3880421"/>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marR="0" rtl="0" algn="l">
              <a:lnSpc>
                <a:spcPct val="100000"/>
              </a:lnSpc>
              <a:spcBef>
                <a:spcPts val="0"/>
              </a:spcBef>
              <a:spcAft>
                <a:spcPts val="0"/>
              </a:spcAft>
              <a:buNone/>
            </a:pPr>
            <a:r>
              <a:rPr lang="en-GB" sz="1100">
                <a:solidFill>
                  <a:srgbClr val="0B5394"/>
                </a:solidFill>
                <a:latin typeface="Roboto"/>
                <a:ea typeface="Roboto"/>
                <a:cs typeface="Roboto"/>
                <a:sym typeface="Roboto"/>
              </a:rPr>
              <a:t>Biotechnology Value Fund</a:t>
            </a:r>
            <a:endParaRPr sz="1100">
              <a:solidFill>
                <a:srgbClr val="0B5394"/>
              </a:solidFill>
              <a:latin typeface="Roboto"/>
              <a:ea typeface="Roboto"/>
              <a:cs typeface="Roboto"/>
              <a:sym typeface="Roboto"/>
            </a:endParaRPr>
          </a:p>
        </p:txBody>
      </p:sp>
      <p:sp>
        <p:nvSpPr>
          <p:cNvPr id="1945" name="Google Shape;1945;p94"/>
          <p:cNvSpPr/>
          <p:nvPr/>
        </p:nvSpPr>
        <p:spPr>
          <a:xfrm>
            <a:off x="6074680" y="3880424"/>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48</a:t>
            </a:r>
            <a:endParaRPr sz="1000">
              <a:solidFill>
                <a:srgbClr val="FFFFFF"/>
              </a:solidFill>
              <a:latin typeface="Roboto"/>
              <a:ea typeface="Roboto"/>
              <a:cs typeface="Roboto"/>
              <a:sym typeface="Roboto"/>
            </a:endParaRPr>
          </a:p>
        </p:txBody>
      </p:sp>
      <p:sp>
        <p:nvSpPr>
          <p:cNvPr id="1946" name="Google Shape;1946;p94"/>
          <p:cNvSpPr/>
          <p:nvPr/>
        </p:nvSpPr>
        <p:spPr>
          <a:xfrm>
            <a:off x="6271280" y="4129135"/>
            <a:ext cx="2663400" cy="216300"/>
          </a:xfrm>
          <a:prstGeom prst="rect">
            <a:avLst/>
          </a:prstGeom>
          <a:solidFill>
            <a:srgbClr val="F3F3F3"/>
          </a:solidFill>
          <a:ln>
            <a:noFill/>
          </a:ln>
        </p:spPr>
        <p:txBody>
          <a:bodyPr anchorCtr="0" anchor="ctr" bIns="62250" lIns="490225" spcFirstLastPara="1" rIns="62250" wrap="square" tIns="62250">
            <a:noAutofit/>
          </a:bodyPr>
          <a:lstStyle/>
          <a:p>
            <a:pPr indent="0" lvl="0" marL="0" rtl="0" algn="l">
              <a:spcBef>
                <a:spcPts val="0"/>
              </a:spcBef>
              <a:spcAft>
                <a:spcPts val="0"/>
              </a:spcAft>
              <a:buNone/>
            </a:pPr>
            <a:r>
              <a:rPr lang="en-GB" sz="1100">
                <a:solidFill>
                  <a:srgbClr val="0D5394"/>
                </a:solidFill>
                <a:latin typeface="Roboto"/>
                <a:ea typeface="Roboto"/>
                <a:cs typeface="Roboto"/>
                <a:sym typeface="Roboto"/>
              </a:rPr>
              <a:t>Madrona</a:t>
            </a:r>
            <a:endParaRPr sz="1100">
              <a:solidFill>
                <a:srgbClr val="0D5394"/>
              </a:solidFill>
              <a:latin typeface="Roboto"/>
              <a:ea typeface="Roboto"/>
              <a:cs typeface="Roboto"/>
              <a:sym typeface="Roboto"/>
            </a:endParaRPr>
          </a:p>
        </p:txBody>
      </p:sp>
      <p:sp>
        <p:nvSpPr>
          <p:cNvPr id="1947" name="Google Shape;1947;p94"/>
          <p:cNvSpPr/>
          <p:nvPr/>
        </p:nvSpPr>
        <p:spPr>
          <a:xfrm>
            <a:off x="6074680" y="4129139"/>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49</a:t>
            </a:r>
            <a:endParaRPr sz="1000">
              <a:solidFill>
                <a:srgbClr val="FFFFFF"/>
              </a:solidFill>
              <a:latin typeface="Roboto"/>
              <a:ea typeface="Roboto"/>
              <a:cs typeface="Roboto"/>
              <a:sym typeface="Roboto"/>
            </a:endParaRPr>
          </a:p>
        </p:txBody>
      </p:sp>
      <p:sp>
        <p:nvSpPr>
          <p:cNvPr id="1948" name="Google Shape;1948;p94"/>
          <p:cNvSpPr/>
          <p:nvPr/>
        </p:nvSpPr>
        <p:spPr>
          <a:xfrm>
            <a:off x="6074680" y="4379858"/>
            <a:ext cx="421200" cy="2163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marR="0" rtl="0" algn="ctr">
              <a:lnSpc>
                <a:spcPct val="100000"/>
              </a:lnSpc>
              <a:spcBef>
                <a:spcPts val="0"/>
              </a:spcBef>
              <a:spcAft>
                <a:spcPts val="0"/>
              </a:spcAft>
              <a:buNone/>
            </a:pPr>
            <a:r>
              <a:rPr lang="en-GB" sz="1000">
                <a:solidFill>
                  <a:srgbClr val="FFFFFF"/>
                </a:solidFill>
                <a:latin typeface="Roboto"/>
                <a:ea typeface="Roboto"/>
                <a:cs typeface="Roboto"/>
                <a:sym typeface="Roboto"/>
              </a:rPr>
              <a:t>50</a:t>
            </a:r>
            <a:endParaRPr sz="1000">
              <a:solidFill>
                <a:srgbClr val="FFFFFF"/>
              </a:solidFill>
              <a:latin typeface="Roboto"/>
              <a:ea typeface="Roboto"/>
              <a:cs typeface="Roboto"/>
              <a:sym typeface="Roboto"/>
            </a:endParaRPr>
          </a:p>
        </p:txBody>
      </p:sp>
      <p:sp>
        <p:nvSpPr>
          <p:cNvPr id="1949" name="Google Shape;1949;p94"/>
          <p:cNvSpPr/>
          <p:nvPr/>
        </p:nvSpPr>
        <p:spPr>
          <a:xfrm>
            <a:off x="6074680" y="2390231"/>
            <a:ext cx="421200" cy="218100"/>
          </a:xfrm>
          <a:prstGeom prst="rect">
            <a:avLst/>
          </a:prstGeom>
          <a:gradFill>
            <a:gsLst>
              <a:gs pos="0">
                <a:srgbClr val="0B5394"/>
              </a:gs>
              <a:gs pos="0">
                <a:srgbClr val="3D85C6"/>
              </a:gs>
              <a:gs pos="100000">
                <a:srgbClr val="1C4587"/>
              </a:gs>
            </a:gsLst>
            <a:lin ang="2698631" scaled="0"/>
          </a:gradFill>
          <a:ln>
            <a:noFill/>
          </a:ln>
        </p:spPr>
        <p:txBody>
          <a:bodyPr anchorCtr="0" anchor="ctr" bIns="62250" lIns="62250" spcFirstLastPara="1" rIns="61275" wrap="square" tIns="62250">
            <a:noAutofit/>
          </a:bodyPr>
          <a:lstStyle/>
          <a:p>
            <a:pPr indent="0" lvl="0" marL="0" rtl="0" algn="ctr">
              <a:spcBef>
                <a:spcPts val="0"/>
              </a:spcBef>
              <a:spcAft>
                <a:spcPts val="0"/>
              </a:spcAft>
              <a:buNone/>
            </a:pPr>
            <a:r>
              <a:rPr lang="en-GB" sz="1000">
                <a:solidFill>
                  <a:srgbClr val="FFFFFF"/>
                </a:solidFill>
                <a:latin typeface="Roboto"/>
                <a:ea typeface="Roboto"/>
                <a:cs typeface="Roboto"/>
                <a:sym typeface="Roboto"/>
              </a:rPr>
              <a:t>42</a:t>
            </a:r>
            <a:endParaRPr sz="1000">
              <a:solidFill>
                <a:srgbClr val="FFFFFF"/>
              </a:solidFill>
              <a:latin typeface="Roboto"/>
              <a:ea typeface="Roboto"/>
              <a:cs typeface="Roboto"/>
              <a:sym typeface="Roboto"/>
            </a:endParaRPr>
          </a:p>
        </p:txBody>
      </p:sp>
      <p:sp>
        <p:nvSpPr>
          <p:cNvPr id="1950" name="Google Shape;1950;p94"/>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50 Leading Investors in AI for Drug Discovery Sector</a:t>
            </a:r>
            <a:endParaRPr sz="1620">
              <a:solidFill>
                <a:srgbClr val="0B5394"/>
              </a:solidFill>
              <a:latin typeface="Roboto"/>
              <a:ea typeface="Roboto"/>
              <a:cs typeface="Roboto"/>
              <a:sym typeface="Roboto"/>
            </a:endParaRPr>
          </a:p>
        </p:txBody>
      </p:sp>
      <p:sp>
        <p:nvSpPr>
          <p:cNvPr id="1951" name="Google Shape;1951;p94"/>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5" name="Shape 1955"/>
        <p:cNvGrpSpPr/>
        <p:nvPr/>
      </p:nvGrpSpPr>
      <p:grpSpPr>
        <a:xfrm>
          <a:off x="0" y="0"/>
          <a:ext cx="0" cy="0"/>
          <a:chOff x="0" y="0"/>
          <a:chExt cx="0" cy="0"/>
        </a:xfrm>
      </p:grpSpPr>
      <p:sp>
        <p:nvSpPr>
          <p:cNvPr id="1956" name="Google Shape;1956;p95"/>
          <p:cNvSpPr/>
          <p:nvPr/>
        </p:nvSpPr>
        <p:spPr>
          <a:xfrm>
            <a:off x="5211275" y="631088"/>
            <a:ext cx="1610400" cy="2294100"/>
          </a:xfrm>
          <a:prstGeom prst="rect">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95"/>
          <p:cNvSpPr/>
          <p:nvPr/>
        </p:nvSpPr>
        <p:spPr>
          <a:xfrm>
            <a:off x="228400" y="641350"/>
            <a:ext cx="4488000" cy="4131000"/>
          </a:xfrm>
          <a:prstGeom prst="rect">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95"/>
          <p:cNvSpPr/>
          <p:nvPr/>
        </p:nvSpPr>
        <p:spPr>
          <a:xfrm>
            <a:off x="7313025" y="3124100"/>
            <a:ext cx="1425900" cy="4770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95"/>
          <p:cNvSpPr txBox="1"/>
          <p:nvPr/>
        </p:nvSpPr>
        <p:spPr>
          <a:xfrm>
            <a:off x="7846937" y="3255294"/>
            <a:ext cx="864600" cy="24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chemeClr val="dk1"/>
                </a:solidFill>
                <a:highlight>
                  <a:srgbClr val="FFFFFF"/>
                </a:highlight>
                <a:latin typeface="Roboto"/>
                <a:ea typeface="Roboto"/>
                <a:cs typeface="Roboto"/>
                <a:sym typeface="Roboto"/>
              </a:rPr>
              <a:t>EASME</a:t>
            </a:r>
            <a:br>
              <a:rPr b="1" lang="en-GB" sz="700">
                <a:solidFill>
                  <a:schemeClr val="dk1"/>
                </a:solidFill>
                <a:highlight>
                  <a:srgbClr val="FFFFFF"/>
                </a:highlight>
                <a:latin typeface="Roboto"/>
                <a:ea typeface="Roboto"/>
                <a:cs typeface="Roboto"/>
                <a:sym typeface="Roboto"/>
              </a:rPr>
            </a:br>
            <a:r>
              <a:rPr lang="en-GB" sz="500">
                <a:solidFill>
                  <a:schemeClr val="dk1"/>
                </a:solidFill>
                <a:highlight>
                  <a:srgbClr val="FFFFFF"/>
                </a:highlight>
                <a:latin typeface="Roboto"/>
                <a:ea typeface="Roboto"/>
                <a:cs typeface="Roboto"/>
                <a:sym typeface="Roboto"/>
              </a:rPr>
              <a:t>Brussels, Belgium</a:t>
            </a:r>
            <a:endParaRPr sz="300">
              <a:solidFill>
                <a:srgbClr val="434343"/>
              </a:solidFill>
              <a:latin typeface="Roboto"/>
              <a:ea typeface="Roboto"/>
              <a:cs typeface="Roboto"/>
              <a:sym typeface="Roboto"/>
            </a:endParaRPr>
          </a:p>
        </p:txBody>
      </p:sp>
      <p:sp>
        <p:nvSpPr>
          <p:cNvPr id="1960" name="Google Shape;1960;p95"/>
          <p:cNvSpPr/>
          <p:nvPr/>
        </p:nvSpPr>
        <p:spPr>
          <a:xfrm>
            <a:off x="7152862" y="3046013"/>
            <a:ext cx="330900" cy="367800"/>
          </a:xfrm>
          <a:prstGeom prst="ellipse">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95"/>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Top-50</a:t>
            </a:r>
            <a:r>
              <a:rPr lang="en-GB" sz="1620">
                <a:solidFill>
                  <a:srgbClr val="0B5394"/>
                </a:solidFill>
                <a:latin typeface="Roboto"/>
                <a:ea typeface="Roboto"/>
                <a:cs typeface="Roboto"/>
                <a:sym typeface="Roboto"/>
              </a:rPr>
              <a:t> AI in Pharma Investors</a:t>
            </a:r>
            <a:endParaRPr sz="1620">
              <a:solidFill>
                <a:srgbClr val="0B5394"/>
              </a:solidFill>
              <a:latin typeface="Roboto"/>
              <a:ea typeface="Roboto"/>
              <a:cs typeface="Roboto"/>
              <a:sym typeface="Roboto"/>
            </a:endParaRPr>
          </a:p>
        </p:txBody>
      </p:sp>
      <p:sp>
        <p:nvSpPr>
          <p:cNvPr id="1962" name="Google Shape;1962;p95"/>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63" name="Google Shape;1963;p95"/>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64" name="Google Shape;1964;p95"/>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1965" name="Google Shape;1965;p95"/>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1966" name="Google Shape;1966;p95"/>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67" name="Google Shape;1967;p95"/>
          <p:cNvSpPr/>
          <p:nvPr/>
        </p:nvSpPr>
        <p:spPr>
          <a:xfrm>
            <a:off x="105650" y="670041"/>
            <a:ext cx="330900" cy="348000"/>
          </a:xfrm>
          <a:prstGeom prst="ellipse">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8" name="Google Shape;1968;p95"/>
          <p:cNvPicPr preferRelativeResize="0"/>
          <p:nvPr/>
        </p:nvPicPr>
        <p:blipFill>
          <a:blip r:embed="rId3">
            <a:alphaModFix/>
          </a:blip>
          <a:stretch>
            <a:fillRect/>
          </a:stretch>
        </p:blipFill>
        <p:spPr>
          <a:xfrm>
            <a:off x="133392" y="699238"/>
            <a:ext cx="275295" cy="289740"/>
          </a:xfrm>
          <a:prstGeom prst="rect">
            <a:avLst/>
          </a:prstGeom>
          <a:noFill/>
          <a:ln>
            <a:noFill/>
          </a:ln>
        </p:spPr>
      </p:pic>
      <p:sp>
        <p:nvSpPr>
          <p:cNvPr id="1969" name="Google Shape;1969;p95"/>
          <p:cNvSpPr/>
          <p:nvPr/>
        </p:nvSpPr>
        <p:spPr>
          <a:xfrm>
            <a:off x="549445" y="1377847"/>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70" name="Google Shape;1970;p95"/>
          <p:cNvSpPr/>
          <p:nvPr/>
        </p:nvSpPr>
        <p:spPr>
          <a:xfrm>
            <a:off x="549445" y="1920866"/>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71" name="Google Shape;1971;p95"/>
          <p:cNvSpPr/>
          <p:nvPr/>
        </p:nvSpPr>
        <p:spPr>
          <a:xfrm>
            <a:off x="549445" y="2192917"/>
            <a:ext cx="237900" cy="2493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72" name="Google Shape;1972;p95"/>
          <p:cNvSpPr/>
          <p:nvPr/>
        </p:nvSpPr>
        <p:spPr>
          <a:xfrm>
            <a:off x="549445" y="2463984"/>
            <a:ext cx="237900" cy="2493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73" name="Google Shape;1973;p95"/>
          <p:cNvSpPr txBox="1"/>
          <p:nvPr/>
        </p:nvSpPr>
        <p:spPr>
          <a:xfrm>
            <a:off x="798298" y="2186163"/>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Obvious Ventures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sp>
        <p:nvSpPr>
          <p:cNvPr id="1974" name="Google Shape;1974;p95"/>
          <p:cNvSpPr txBox="1"/>
          <p:nvPr/>
        </p:nvSpPr>
        <p:spPr>
          <a:xfrm>
            <a:off x="798300" y="2451466"/>
            <a:ext cx="10656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Clr>
                <a:srgbClr val="000000"/>
              </a:buClr>
              <a:buSzPts val="700"/>
              <a:buFont typeface="Arial"/>
              <a:buNone/>
            </a:pPr>
            <a:r>
              <a:rPr b="1" lang="en-GB" sz="700">
                <a:solidFill>
                  <a:srgbClr val="434343"/>
                </a:solidFill>
                <a:latin typeface="Roboto"/>
                <a:ea typeface="Roboto"/>
                <a:cs typeface="Roboto"/>
                <a:sym typeface="Roboto"/>
              </a:rPr>
              <a:t>Lifeforce Capital</a:t>
            </a:r>
            <a:endParaRPr sz="1100">
              <a:solidFill>
                <a:srgbClr val="434343"/>
              </a:solidFill>
              <a:latin typeface="Roboto"/>
              <a:ea typeface="Roboto"/>
              <a:cs typeface="Roboto"/>
              <a:sym typeface="Roboto"/>
            </a:endParaRPr>
          </a:p>
          <a:p>
            <a:pPr indent="0" lvl="0" marL="0" marR="0" rtl="0" algn="l">
              <a:lnSpc>
                <a:spcPct val="100000"/>
              </a:lnSpc>
              <a:spcBef>
                <a:spcPts val="0"/>
              </a:spcBef>
              <a:spcAft>
                <a:spcPts val="0"/>
              </a:spcAft>
              <a:buNone/>
            </a:pP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sp>
        <p:nvSpPr>
          <p:cNvPr id="1975" name="Google Shape;1975;p95"/>
          <p:cNvSpPr txBox="1"/>
          <p:nvPr/>
        </p:nvSpPr>
        <p:spPr>
          <a:xfrm>
            <a:off x="556914" y="670775"/>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San Francisco</a:t>
            </a:r>
            <a:endParaRPr b="1" sz="1000">
              <a:solidFill>
                <a:srgbClr val="0B5394"/>
              </a:solidFill>
              <a:latin typeface="Roboto"/>
              <a:ea typeface="Roboto"/>
              <a:cs typeface="Roboto"/>
              <a:sym typeface="Roboto"/>
            </a:endParaRPr>
          </a:p>
        </p:txBody>
      </p:sp>
      <p:pic>
        <p:nvPicPr>
          <p:cNvPr descr="Alexandria Venture Logo" id="1976" name="Google Shape;1976;p95"/>
          <p:cNvPicPr preferRelativeResize="0"/>
          <p:nvPr/>
        </p:nvPicPr>
        <p:blipFill>
          <a:blip r:embed="rId4">
            <a:alphaModFix/>
          </a:blip>
          <a:stretch>
            <a:fillRect/>
          </a:stretch>
        </p:blipFill>
        <p:spPr>
          <a:xfrm>
            <a:off x="564288" y="1938574"/>
            <a:ext cx="208315" cy="219245"/>
          </a:xfrm>
          <a:prstGeom prst="rect">
            <a:avLst/>
          </a:prstGeom>
          <a:noFill/>
          <a:ln>
            <a:noFill/>
          </a:ln>
        </p:spPr>
      </p:pic>
      <p:sp>
        <p:nvSpPr>
          <p:cNvPr id="1977" name="Google Shape;1977;p95"/>
          <p:cNvSpPr txBox="1"/>
          <p:nvPr/>
        </p:nvSpPr>
        <p:spPr>
          <a:xfrm>
            <a:off x="798298" y="1920862"/>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Alexandria Venture</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sp>
        <p:nvSpPr>
          <p:cNvPr id="1978" name="Google Shape;1978;p95"/>
          <p:cNvSpPr/>
          <p:nvPr/>
        </p:nvSpPr>
        <p:spPr>
          <a:xfrm>
            <a:off x="549445" y="1648825"/>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79" name="Google Shape;1979;p95"/>
          <p:cNvSpPr txBox="1"/>
          <p:nvPr/>
        </p:nvSpPr>
        <p:spPr>
          <a:xfrm>
            <a:off x="798298" y="1655561"/>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t/>
            </a:r>
            <a:endParaRPr sz="500">
              <a:solidFill>
                <a:srgbClr val="434343"/>
              </a:solidFill>
              <a:latin typeface="Roboto"/>
              <a:ea typeface="Roboto"/>
              <a:cs typeface="Roboto"/>
              <a:sym typeface="Roboto"/>
            </a:endParaRPr>
          </a:p>
        </p:txBody>
      </p:sp>
      <p:pic>
        <p:nvPicPr>
          <p:cNvPr descr="Foresite Capital Logo" id="1980" name="Google Shape;1980;p95"/>
          <p:cNvPicPr preferRelativeResize="0"/>
          <p:nvPr/>
        </p:nvPicPr>
        <p:blipFill>
          <a:blip r:embed="rId5">
            <a:alphaModFix/>
          </a:blip>
          <a:stretch>
            <a:fillRect/>
          </a:stretch>
        </p:blipFill>
        <p:spPr>
          <a:xfrm>
            <a:off x="564263" y="1394998"/>
            <a:ext cx="208366" cy="219298"/>
          </a:xfrm>
          <a:prstGeom prst="rect">
            <a:avLst/>
          </a:prstGeom>
          <a:noFill/>
          <a:ln>
            <a:noFill/>
          </a:ln>
        </p:spPr>
      </p:pic>
      <p:sp>
        <p:nvSpPr>
          <p:cNvPr id="1981" name="Google Shape;1981;p95"/>
          <p:cNvSpPr txBox="1"/>
          <p:nvPr/>
        </p:nvSpPr>
        <p:spPr>
          <a:xfrm>
            <a:off x="798298" y="1379668"/>
            <a:ext cx="948000" cy="2547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Foresite Capital</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sp>
        <p:nvSpPr>
          <p:cNvPr id="1982" name="Google Shape;1982;p95"/>
          <p:cNvSpPr txBox="1"/>
          <p:nvPr/>
        </p:nvSpPr>
        <p:spPr>
          <a:xfrm>
            <a:off x="798298" y="1108207"/>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Founders Fund</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sp>
        <p:nvSpPr>
          <p:cNvPr id="1983" name="Google Shape;1983;p95"/>
          <p:cNvSpPr/>
          <p:nvPr/>
        </p:nvSpPr>
        <p:spPr>
          <a:xfrm>
            <a:off x="549445" y="1100646"/>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Founders Fund Logo" id="1984" name="Google Shape;1984;p95"/>
          <p:cNvPicPr preferRelativeResize="0"/>
          <p:nvPr/>
        </p:nvPicPr>
        <p:blipFill>
          <a:blip r:embed="rId6">
            <a:alphaModFix/>
          </a:blip>
          <a:stretch>
            <a:fillRect/>
          </a:stretch>
        </p:blipFill>
        <p:spPr>
          <a:xfrm>
            <a:off x="559109" y="1114486"/>
            <a:ext cx="218674" cy="230147"/>
          </a:xfrm>
          <a:prstGeom prst="rect">
            <a:avLst/>
          </a:prstGeom>
          <a:noFill/>
          <a:ln>
            <a:noFill/>
          </a:ln>
        </p:spPr>
      </p:pic>
      <p:sp>
        <p:nvSpPr>
          <p:cNvPr id="1985" name="Google Shape;1985;p95"/>
          <p:cNvSpPr/>
          <p:nvPr/>
        </p:nvSpPr>
        <p:spPr>
          <a:xfrm>
            <a:off x="549445" y="826650"/>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8VC Logo" id="1986" name="Google Shape;1986;p95"/>
          <p:cNvPicPr preferRelativeResize="0"/>
          <p:nvPr/>
        </p:nvPicPr>
        <p:blipFill>
          <a:blip r:embed="rId7">
            <a:alphaModFix/>
          </a:blip>
          <a:stretch>
            <a:fillRect/>
          </a:stretch>
        </p:blipFill>
        <p:spPr>
          <a:xfrm>
            <a:off x="564263" y="841608"/>
            <a:ext cx="208366" cy="219298"/>
          </a:xfrm>
          <a:prstGeom prst="rect">
            <a:avLst/>
          </a:prstGeom>
          <a:noFill/>
          <a:ln>
            <a:noFill/>
          </a:ln>
        </p:spPr>
      </p:pic>
      <p:sp>
        <p:nvSpPr>
          <p:cNvPr id="1987" name="Google Shape;1987;p95"/>
          <p:cNvSpPr txBox="1"/>
          <p:nvPr/>
        </p:nvSpPr>
        <p:spPr>
          <a:xfrm>
            <a:off x="798298" y="839290"/>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8VC</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pic>
        <p:nvPicPr>
          <p:cNvPr descr="Obvious Ventures Logo" id="1988" name="Google Shape;1988;p95"/>
          <p:cNvPicPr preferRelativeResize="0"/>
          <p:nvPr/>
        </p:nvPicPr>
        <p:blipFill>
          <a:blip r:embed="rId8">
            <a:alphaModFix/>
          </a:blip>
          <a:stretch>
            <a:fillRect/>
          </a:stretch>
        </p:blipFill>
        <p:spPr>
          <a:xfrm>
            <a:off x="559109" y="2203638"/>
            <a:ext cx="218674" cy="230147"/>
          </a:xfrm>
          <a:prstGeom prst="rect">
            <a:avLst/>
          </a:prstGeom>
          <a:noFill/>
          <a:ln>
            <a:noFill/>
          </a:ln>
        </p:spPr>
      </p:pic>
      <p:sp>
        <p:nvSpPr>
          <p:cNvPr id="1989" name="Google Shape;1989;p95"/>
          <p:cNvSpPr/>
          <p:nvPr/>
        </p:nvSpPr>
        <p:spPr>
          <a:xfrm>
            <a:off x="549445" y="2742616"/>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1990" name="Google Shape;1990;p95"/>
          <p:cNvSpPr txBox="1"/>
          <p:nvPr/>
        </p:nvSpPr>
        <p:spPr>
          <a:xfrm>
            <a:off x="794308" y="2744249"/>
            <a:ext cx="10656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Clr>
                <a:srgbClr val="000000"/>
              </a:buClr>
              <a:buSzPts val="700"/>
              <a:buFont typeface="Arial"/>
              <a:buNone/>
            </a:pPr>
            <a:r>
              <a:rPr b="1" lang="en-GB" sz="700">
                <a:solidFill>
                  <a:srgbClr val="434343"/>
                </a:solidFill>
                <a:latin typeface="Roboto"/>
                <a:ea typeface="Roboto"/>
                <a:cs typeface="Roboto"/>
                <a:sym typeface="Roboto"/>
              </a:rPr>
              <a:t>DCVC Bio</a:t>
            </a:r>
            <a:endParaRPr sz="500">
              <a:solidFill>
                <a:srgbClr val="434343"/>
              </a:solidFill>
              <a:latin typeface="Roboto"/>
              <a:ea typeface="Roboto"/>
              <a:cs typeface="Roboto"/>
              <a:sym typeface="Roboto"/>
            </a:endParaRPr>
          </a:p>
          <a:p>
            <a:pPr indent="0" lvl="0" marL="0" marR="0" rtl="0" algn="l">
              <a:lnSpc>
                <a:spcPct val="100000"/>
              </a:lnSpc>
              <a:spcBef>
                <a:spcPts val="0"/>
              </a:spcBef>
              <a:spcAft>
                <a:spcPts val="0"/>
              </a:spcAft>
              <a:buNone/>
            </a:pP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sp>
        <p:nvSpPr>
          <p:cNvPr id="1991" name="Google Shape;1991;p95"/>
          <p:cNvSpPr txBox="1"/>
          <p:nvPr/>
        </p:nvSpPr>
        <p:spPr>
          <a:xfrm>
            <a:off x="798298" y="1666402"/>
            <a:ext cx="916800" cy="2394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DCVC</a:t>
            </a:r>
            <a:br>
              <a:rPr lang="en-GB" sz="5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pic>
        <p:nvPicPr>
          <p:cNvPr id="1992" name="Google Shape;1992;p95"/>
          <p:cNvPicPr preferRelativeResize="0"/>
          <p:nvPr/>
        </p:nvPicPr>
        <p:blipFill>
          <a:blip r:embed="rId9">
            <a:alphaModFix/>
          </a:blip>
          <a:stretch>
            <a:fillRect/>
          </a:stretch>
        </p:blipFill>
        <p:spPr>
          <a:xfrm>
            <a:off x="573068" y="2772855"/>
            <a:ext cx="190756" cy="200764"/>
          </a:xfrm>
          <a:prstGeom prst="rect">
            <a:avLst/>
          </a:prstGeom>
          <a:noFill/>
          <a:ln>
            <a:noFill/>
          </a:ln>
        </p:spPr>
      </p:pic>
      <p:pic>
        <p:nvPicPr>
          <p:cNvPr id="1993" name="Google Shape;1993;p95"/>
          <p:cNvPicPr preferRelativeResize="0"/>
          <p:nvPr/>
        </p:nvPicPr>
        <p:blipFill>
          <a:blip r:embed="rId10">
            <a:alphaModFix/>
          </a:blip>
          <a:stretch>
            <a:fillRect/>
          </a:stretch>
        </p:blipFill>
        <p:spPr>
          <a:xfrm>
            <a:off x="564275" y="1668071"/>
            <a:ext cx="208342" cy="219272"/>
          </a:xfrm>
          <a:prstGeom prst="rect">
            <a:avLst/>
          </a:prstGeom>
          <a:noFill/>
          <a:ln>
            <a:noFill/>
          </a:ln>
        </p:spPr>
      </p:pic>
      <p:pic>
        <p:nvPicPr>
          <p:cNvPr id="1994" name="Google Shape;1994;p95"/>
          <p:cNvPicPr preferRelativeResize="0"/>
          <p:nvPr/>
        </p:nvPicPr>
        <p:blipFill>
          <a:blip r:embed="rId11">
            <a:alphaModFix/>
          </a:blip>
          <a:stretch>
            <a:fillRect/>
          </a:stretch>
        </p:blipFill>
        <p:spPr>
          <a:xfrm>
            <a:off x="572942" y="2497220"/>
            <a:ext cx="191008" cy="201030"/>
          </a:xfrm>
          <a:prstGeom prst="rect">
            <a:avLst/>
          </a:prstGeom>
          <a:noFill/>
          <a:ln>
            <a:noFill/>
          </a:ln>
        </p:spPr>
      </p:pic>
      <p:cxnSp>
        <p:nvCxnSpPr>
          <p:cNvPr id="1995" name="Google Shape;1995;p95"/>
          <p:cNvCxnSpPr/>
          <p:nvPr/>
        </p:nvCxnSpPr>
        <p:spPr>
          <a:xfrm flipH="1" rot="10800000">
            <a:off x="545213" y="799612"/>
            <a:ext cx="445200" cy="1200"/>
          </a:xfrm>
          <a:prstGeom prst="straightConnector1">
            <a:avLst/>
          </a:prstGeom>
          <a:noFill/>
          <a:ln cap="flat" cmpd="sng" w="9525">
            <a:solidFill>
              <a:srgbClr val="D9D9D9"/>
            </a:solidFill>
            <a:prstDash val="solid"/>
            <a:round/>
            <a:headEnd len="med" w="med" type="none"/>
            <a:tailEnd len="med" w="med" type="none"/>
          </a:ln>
        </p:spPr>
      </p:cxnSp>
      <p:sp>
        <p:nvSpPr>
          <p:cNvPr id="1996" name="Google Shape;1996;p95"/>
          <p:cNvSpPr txBox="1"/>
          <p:nvPr/>
        </p:nvSpPr>
        <p:spPr>
          <a:xfrm>
            <a:off x="2064097" y="670775"/>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New York</a:t>
            </a:r>
            <a:endParaRPr b="1" sz="1000">
              <a:solidFill>
                <a:srgbClr val="0B5394"/>
              </a:solidFill>
              <a:latin typeface="Roboto"/>
              <a:ea typeface="Roboto"/>
              <a:cs typeface="Roboto"/>
              <a:sym typeface="Roboto"/>
            </a:endParaRPr>
          </a:p>
        </p:txBody>
      </p:sp>
      <p:sp>
        <p:nvSpPr>
          <p:cNvPr id="1997" name="Google Shape;1997;p95"/>
          <p:cNvSpPr/>
          <p:nvPr/>
        </p:nvSpPr>
        <p:spPr>
          <a:xfrm>
            <a:off x="2033051" y="2294234"/>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Casdin Capital Logo" id="1998" name="Google Shape;1998;p95"/>
          <p:cNvPicPr preferRelativeResize="0"/>
          <p:nvPr/>
        </p:nvPicPr>
        <p:blipFill>
          <a:blip r:embed="rId12">
            <a:alphaModFix/>
          </a:blip>
          <a:stretch>
            <a:fillRect/>
          </a:stretch>
        </p:blipFill>
        <p:spPr>
          <a:xfrm>
            <a:off x="1981094" y="2012522"/>
            <a:ext cx="208366" cy="219298"/>
          </a:xfrm>
          <a:prstGeom prst="rect">
            <a:avLst/>
          </a:prstGeom>
          <a:noFill/>
          <a:ln>
            <a:noFill/>
          </a:ln>
        </p:spPr>
      </p:pic>
      <p:sp>
        <p:nvSpPr>
          <p:cNvPr id="1999" name="Google Shape;1999;p95"/>
          <p:cNvSpPr txBox="1"/>
          <p:nvPr/>
        </p:nvSpPr>
        <p:spPr>
          <a:xfrm>
            <a:off x="2277383" y="2015517"/>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Casdin Capital</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New York, New York, US</a:t>
            </a:r>
            <a:endParaRPr sz="800">
              <a:solidFill>
                <a:srgbClr val="434343"/>
              </a:solidFill>
              <a:latin typeface="Roboto"/>
              <a:ea typeface="Roboto"/>
              <a:cs typeface="Roboto"/>
              <a:sym typeface="Roboto"/>
            </a:endParaRPr>
          </a:p>
        </p:txBody>
      </p:sp>
      <p:sp>
        <p:nvSpPr>
          <p:cNvPr id="2000" name="Google Shape;2000;p95"/>
          <p:cNvSpPr txBox="1"/>
          <p:nvPr/>
        </p:nvSpPr>
        <p:spPr>
          <a:xfrm>
            <a:off x="2269246" y="1712574"/>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Invus</a:t>
            </a:r>
            <a:br>
              <a:rPr lang="en-GB" sz="8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New York, New York, US</a:t>
            </a:r>
            <a:endParaRPr sz="800">
              <a:solidFill>
                <a:srgbClr val="434343"/>
              </a:solidFill>
              <a:latin typeface="Roboto"/>
              <a:ea typeface="Roboto"/>
              <a:cs typeface="Roboto"/>
              <a:sym typeface="Roboto"/>
            </a:endParaRPr>
          </a:p>
        </p:txBody>
      </p:sp>
      <p:sp>
        <p:nvSpPr>
          <p:cNvPr id="2001" name="Google Shape;2001;p95"/>
          <p:cNvSpPr txBox="1"/>
          <p:nvPr/>
        </p:nvSpPr>
        <p:spPr>
          <a:xfrm>
            <a:off x="2269234" y="1435643"/>
            <a:ext cx="948000" cy="21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Perceptive Advisors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New York, New York, US</a:t>
            </a:r>
            <a:endParaRPr sz="800">
              <a:solidFill>
                <a:srgbClr val="434343"/>
              </a:solidFill>
              <a:latin typeface="Roboto"/>
              <a:ea typeface="Roboto"/>
              <a:cs typeface="Roboto"/>
              <a:sym typeface="Roboto"/>
            </a:endParaRPr>
          </a:p>
        </p:txBody>
      </p:sp>
      <p:sp>
        <p:nvSpPr>
          <p:cNvPr id="2002" name="Google Shape;2002;p95"/>
          <p:cNvSpPr/>
          <p:nvPr/>
        </p:nvSpPr>
        <p:spPr>
          <a:xfrm>
            <a:off x="2033657" y="1714106"/>
            <a:ext cx="2367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03" name="Google Shape;2003;p95"/>
          <p:cNvSpPr/>
          <p:nvPr/>
        </p:nvSpPr>
        <p:spPr>
          <a:xfrm>
            <a:off x="2076457" y="1324369"/>
            <a:ext cx="2367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Perceptive Advisors Logo" id="2004" name="Google Shape;2004;p95"/>
          <p:cNvPicPr preferRelativeResize="0"/>
          <p:nvPr/>
        </p:nvPicPr>
        <p:blipFill>
          <a:blip r:embed="rId13">
            <a:alphaModFix/>
          </a:blip>
          <a:stretch>
            <a:fillRect/>
          </a:stretch>
        </p:blipFill>
        <p:spPr>
          <a:xfrm>
            <a:off x="1989645" y="1428731"/>
            <a:ext cx="208315" cy="219220"/>
          </a:xfrm>
          <a:prstGeom prst="rect">
            <a:avLst/>
          </a:prstGeom>
          <a:noFill/>
          <a:ln>
            <a:noFill/>
          </a:ln>
        </p:spPr>
      </p:pic>
      <p:sp>
        <p:nvSpPr>
          <p:cNvPr id="2005" name="Google Shape;2005;p95"/>
          <p:cNvSpPr txBox="1"/>
          <p:nvPr/>
        </p:nvSpPr>
        <p:spPr>
          <a:xfrm>
            <a:off x="2269676" y="1146848"/>
            <a:ext cx="948000" cy="21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highlight>
                  <a:schemeClr val="lt1"/>
                </a:highlight>
                <a:latin typeface="Roboto"/>
                <a:ea typeface="Roboto"/>
                <a:cs typeface="Roboto"/>
                <a:sym typeface="Roboto"/>
              </a:rPr>
              <a:t>Bill &amp; Melinda Gates Foundation</a:t>
            </a:r>
            <a:endParaRPr sz="700">
              <a:solidFill>
                <a:srgbClr val="434343"/>
              </a:solidFill>
              <a:highlight>
                <a:schemeClr val="lt1"/>
              </a:highlight>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New York, New York, US</a:t>
            </a:r>
            <a:endParaRPr sz="700">
              <a:solidFill>
                <a:srgbClr val="434343"/>
              </a:solidFill>
              <a:latin typeface="Roboto"/>
              <a:ea typeface="Roboto"/>
              <a:cs typeface="Roboto"/>
              <a:sym typeface="Roboto"/>
            </a:endParaRPr>
          </a:p>
        </p:txBody>
      </p:sp>
      <p:sp>
        <p:nvSpPr>
          <p:cNvPr id="2006" name="Google Shape;2006;p95"/>
          <p:cNvSpPr txBox="1"/>
          <p:nvPr/>
        </p:nvSpPr>
        <p:spPr>
          <a:xfrm>
            <a:off x="2269701" y="827099"/>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OrbiMed</a:t>
            </a:r>
            <a:endParaRPr sz="5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New York, New York, US</a:t>
            </a:r>
            <a:endParaRPr sz="500">
              <a:solidFill>
                <a:srgbClr val="434343"/>
              </a:solidFill>
              <a:latin typeface="Roboto"/>
              <a:ea typeface="Roboto"/>
              <a:cs typeface="Roboto"/>
              <a:sym typeface="Roboto"/>
            </a:endParaRPr>
          </a:p>
        </p:txBody>
      </p:sp>
      <p:sp>
        <p:nvSpPr>
          <p:cNvPr id="2007" name="Google Shape;2007;p95"/>
          <p:cNvSpPr/>
          <p:nvPr/>
        </p:nvSpPr>
        <p:spPr>
          <a:xfrm>
            <a:off x="2033051" y="826637"/>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Two Sigma Ventures Logo" id="2008" name="Google Shape;2008;p95"/>
          <p:cNvPicPr preferRelativeResize="0"/>
          <p:nvPr/>
        </p:nvPicPr>
        <p:blipFill>
          <a:blip r:embed="rId14">
            <a:alphaModFix/>
          </a:blip>
          <a:stretch>
            <a:fillRect/>
          </a:stretch>
        </p:blipFill>
        <p:spPr>
          <a:xfrm>
            <a:off x="1977803" y="857334"/>
            <a:ext cx="218674" cy="230147"/>
          </a:xfrm>
          <a:prstGeom prst="rect">
            <a:avLst/>
          </a:prstGeom>
          <a:noFill/>
          <a:ln>
            <a:noFill/>
          </a:ln>
        </p:spPr>
      </p:pic>
      <p:sp>
        <p:nvSpPr>
          <p:cNvPr id="2009" name="Google Shape;2009;p95"/>
          <p:cNvSpPr txBox="1"/>
          <p:nvPr/>
        </p:nvSpPr>
        <p:spPr>
          <a:xfrm>
            <a:off x="3272526" y="662728"/>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Mountain View</a:t>
            </a:r>
            <a:endParaRPr b="1" sz="1000">
              <a:solidFill>
                <a:srgbClr val="0B5394"/>
              </a:solidFill>
              <a:latin typeface="Roboto"/>
              <a:ea typeface="Roboto"/>
              <a:cs typeface="Roboto"/>
              <a:sym typeface="Roboto"/>
            </a:endParaRPr>
          </a:p>
        </p:txBody>
      </p:sp>
      <p:sp>
        <p:nvSpPr>
          <p:cNvPr id="2010" name="Google Shape;2010;p95"/>
          <p:cNvSpPr/>
          <p:nvPr/>
        </p:nvSpPr>
        <p:spPr>
          <a:xfrm>
            <a:off x="3330387" y="812544"/>
            <a:ext cx="237900" cy="2493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11" name="Google Shape;2011;p95"/>
          <p:cNvSpPr/>
          <p:nvPr/>
        </p:nvSpPr>
        <p:spPr>
          <a:xfrm>
            <a:off x="3330387" y="1093463"/>
            <a:ext cx="237900" cy="2493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12" name="Google Shape;2012;p95"/>
          <p:cNvSpPr txBox="1"/>
          <p:nvPr/>
        </p:nvSpPr>
        <p:spPr>
          <a:xfrm>
            <a:off x="3623316" y="814321"/>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Y Combinator</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Mountain View, California, US</a:t>
            </a:r>
            <a:endParaRPr sz="500">
              <a:solidFill>
                <a:srgbClr val="434343"/>
              </a:solidFill>
              <a:latin typeface="Roboto"/>
              <a:ea typeface="Roboto"/>
              <a:cs typeface="Roboto"/>
              <a:sym typeface="Roboto"/>
            </a:endParaRPr>
          </a:p>
        </p:txBody>
      </p:sp>
      <p:sp>
        <p:nvSpPr>
          <p:cNvPr id="2013" name="Google Shape;2013;p95"/>
          <p:cNvSpPr txBox="1"/>
          <p:nvPr/>
        </p:nvSpPr>
        <p:spPr>
          <a:xfrm>
            <a:off x="3651204" y="1085926"/>
            <a:ext cx="948000" cy="2085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GV</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Mountain View, California, US</a:t>
            </a:r>
            <a:endParaRPr sz="500">
              <a:solidFill>
                <a:srgbClr val="434343"/>
              </a:solidFill>
              <a:latin typeface="Roboto"/>
              <a:ea typeface="Roboto"/>
              <a:cs typeface="Roboto"/>
              <a:sym typeface="Roboto"/>
            </a:endParaRPr>
          </a:p>
        </p:txBody>
      </p:sp>
      <p:pic>
        <p:nvPicPr>
          <p:cNvPr id="2014" name="Google Shape;2014;p95"/>
          <p:cNvPicPr preferRelativeResize="0"/>
          <p:nvPr/>
        </p:nvPicPr>
        <p:blipFill>
          <a:blip r:embed="rId15">
            <a:alphaModFix/>
          </a:blip>
          <a:stretch>
            <a:fillRect/>
          </a:stretch>
        </p:blipFill>
        <p:spPr>
          <a:xfrm>
            <a:off x="3316343" y="827499"/>
            <a:ext cx="208342" cy="219272"/>
          </a:xfrm>
          <a:prstGeom prst="rect">
            <a:avLst/>
          </a:prstGeom>
          <a:noFill/>
          <a:ln>
            <a:noFill/>
          </a:ln>
        </p:spPr>
      </p:pic>
      <p:pic>
        <p:nvPicPr>
          <p:cNvPr id="2015" name="Google Shape;2015;p95"/>
          <p:cNvPicPr preferRelativeResize="0"/>
          <p:nvPr/>
        </p:nvPicPr>
        <p:blipFill rotWithShape="1">
          <a:blip r:embed="rId16">
            <a:alphaModFix/>
          </a:blip>
          <a:srcRect b="6582" l="0" r="0" t="8268"/>
          <a:stretch/>
        </p:blipFill>
        <p:spPr>
          <a:xfrm>
            <a:off x="3316343" y="1109218"/>
            <a:ext cx="208391" cy="217717"/>
          </a:xfrm>
          <a:prstGeom prst="rect">
            <a:avLst/>
          </a:prstGeom>
          <a:noFill/>
          <a:ln>
            <a:noFill/>
          </a:ln>
        </p:spPr>
      </p:pic>
      <p:sp>
        <p:nvSpPr>
          <p:cNvPr id="2016" name="Google Shape;2016;p95"/>
          <p:cNvSpPr txBox="1"/>
          <p:nvPr/>
        </p:nvSpPr>
        <p:spPr>
          <a:xfrm>
            <a:off x="3300189" y="1453328"/>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Palo Alto</a:t>
            </a:r>
            <a:endParaRPr b="1" sz="1000">
              <a:solidFill>
                <a:srgbClr val="0B5394"/>
              </a:solidFill>
              <a:latin typeface="Roboto"/>
              <a:ea typeface="Roboto"/>
              <a:cs typeface="Roboto"/>
              <a:sym typeface="Roboto"/>
            </a:endParaRPr>
          </a:p>
        </p:txBody>
      </p:sp>
      <p:sp>
        <p:nvSpPr>
          <p:cNvPr id="2017" name="Google Shape;2017;p95"/>
          <p:cNvSpPr txBox="1"/>
          <p:nvPr/>
        </p:nvSpPr>
        <p:spPr>
          <a:xfrm>
            <a:off x="3636866" y="1616339"/>
            <a:ext cx="11868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AME CLoud Ventures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Palo Alto, California, US</a:t>
            </a:r>
            <a:endParaRPr sz="500">
              <a:solidFill>
                <a:srgbClr val="434343"/>
              </a:solidFill>
              <a:latin typeface="Roboto"/>
              <a:ea typeface="Roboto"/>
              <a:cs typeface="Roboto"/>
              <a:sym typeface="Roboto"/>
            </a:endParaRPr>
          </a:p>
        </p:txBody>
      </p:sp>
      <p:pic>
        <p:nvPicPr>
          <p:cNvPr id="2018" name="Google Shape;2018;p95"/>
          <p:cNvPicPr preferRelativeResize="0"/>
          <p:nvPr/>
        </p:nvPicPr>
        <p:blipFill>
          <a:blip r:embed="rId17">
            <a:alphaModFix/>
          </a:blip>
          <a:stretch>
            <a:fillRect/>
          </a:stretch>
        </p:blipFill>
        <p:spPr>
          <a:xfrm>
            <a:off x="3322895" y="1640524"/>
            <a:ext cx="208342" cy="219272"/>
          </a:xfrm>
          <a:prstGeom prst="rect">
            <a:avLst/>
          </a:prstGeom>
          <a:noFill/>
          <a:ln>
            <a:noFill/>
          </a:ln>
        </p:spPr>
      </p:pic>
      <p:sp>
        <p:nvSpPr>
          <p:cNvPr id="2019" name="Google Shape;2019;p95"/>
          <p:cNvSpPr txBox="1"/>
          <p:nvPr/>
        </p:nvSpPr>
        <p:spPr>
          <a:xfrm>
            <a:off x="5675149" y="1119575"/>
            <a:ext cx="1137600" cy="2556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  Alumni Ventures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  Manchester, New Hampshire, US</a:t>
            </a:r>
            <a:endParaRPr sz="500">
              <a:solidFill>
                <a:srgbClr val="434343"/>
              </a:solidFill>
              <a:latin typeface="Roboto"/>
              <a:ea typeface="Roboto"/>
              <a:cs typeface="Roboto"/>
              <a:sym typeface="Roboto"/>
            </a:endParaRPr>
          </a:p>
        </p:txBody>
      </p:sp>
      <p:sp>
        <p:nvSpPr>
          <p:cNvPr id="2020" name="Google Shape;2020;p95"/>
          <p:cNvSpPr txBox="1"/>
          <p:nvPr/>
        </p:nvSpPr>
        <p:spPr>
          <a:xfrm>
            <a:off x="5737513" y="1403942"/>
            <a:ext cx="9003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SOSV</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Princeton, New Jersey, US</a:t>
            </a:r>
            <a:endParaRPr sz="800">
              <a:solidFill>
                <a:srgbClr val="434343"/>
              </a:solidFill>
              <a:latin typeface="Roboto"/>
              <a:ea typeface="Roboto"/>
              <a:cs typeface="Roboto"/>
              <a:sym typeface="Roboto"/>
            </a:endParaRPr>
          </a:p>
        </p:txBody>
      </p:sp>
      <p:sp>
        <p:nvSpPr>
          <p:cNvPr id="2021" name="Google Shape;2021;p95"/>
          <p:cNvSpPr txBox="1"/>
          <p:nvPr/>
        </p:nvSpPr>
        <p:spPr>
          <a:xfrm>
            <a:off x="2277531" y="2270069"/>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highlight>
                  <a:schemeClr val="lt1"/>
                </a:highlight>
                <a:latin typeface="Roboto"/>
                <a:ea typeface="Roboto"/>
                <a:cs typeface="Roboto"/>
                <a:sym typeface="Roboto"/>
              </a:rPr>
              <a:t>Lux Capital</a:t>
            </a:r>
            <a:endParaRPr b="1" sz="700">
              <a:solidFill>
                <a:srgbClr val="434343"/>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500">
                <a:solidFill>
                  <a:srgbClr val="434343"/>
                </a:solidFill>
                <a:latin typeface="Roboto"/>
                <a:ea typeface="Roboto"/>
                <a:cs typeface="Roboto"/>
                <a:sym typeface="Roboto"/>
              </a:rPr>
              <a:t>New York, New York, US</a:t>
            </a:r>
            <a:endParaRPr sz="500">
              <a:solidFill>
                <a:srgbClr val="434343"/>
              </a:solidFill>
              <a:latin typeface="Roboto"/>
              <a:ea typeface="Roboto"/>
              <a:cs typeface="Roboto"/>
              <a:sym typeface="Roboto"/>
            </a:endParaRPr>
          </a:p>
        </p:txBody>
      </p:sp>
      <p:sp>
        <p:nvSpPr>
          <p:cNvPr id="2022" name="Google Shape;2022;p95"/>
          <p:cNvSpPr/>
          <p:nvPr/>
        </p:nvSpPr>
        <p:spPr>
          <a:xfrm>
            <a:off x="5484455" y="1410016"/>
            <a:ext cx="225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SOSV Logo" id="2023" name="Google Shape;2023;p95"/>
          <p:cNvPicPr preferRelativeResize="0"/>
          <p:nvPr/>
        </p:nvPicPr>
        <p:blipFill>
          <a:blip r:embed="rId18">
            <a:alphaModFix/>
          </a:blip>
          <a:stretch>
            <a:fillRect/>
          </a:stretch>
        </p:blipFill>
        <p:spPr>
          <a:xfrm>
            <a:off x="5424858" y="1414534"/>
            <a:ext cx="197827" cy="219245"/>
          </a:xfrm>
          <a:prstGeom prst="rect">
            <a:avLst/>
          </a:prstGeom>
          <a:noFill/>
          <a:ln>
            <a:noFill/>
          </a:ln>
        </p:spPr>
      </p:pic>
      <p:sp>
        <p:nvSpPr>
          <p:cNvPr id="2024" name="Google Shape;2024;p95"/>
          <p:cNvSpPr/>
          <p:nvPr/>
        </p:nvSpPr>
        <p:spPr>
          <a:xfrm>
            <a:off x="5481217" y="1945231"/>
            <a:ext cx="225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25" name="Google Shape;2025;p95"/>
          <p:cNvSpPr txBox="1"/>
          <p:nvPr/>
        </p:nvSpPr>
        <p:spPr>
          <a:xfrm>
            <a:off x="5737513" y="1956772"/>
            <a:ext cx="9003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T. Rowe Price</a:t>
            </a:r>
            <a:br>
              <a:rPr lang="en-GB" sz="11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Baltimore, Maryland, US</a:t>
            </a:r>
            <a:endParaRPr sz="500">
              <a:solidFill>
                <a:srgbClr val="434343"/>
              </a:solidFill>
              <a:latin typeface="Roboto"/>
              <a:ea typeface="Roboto"/>
              <a:cs typeface="Roboto"/>
              <a:sym typeface="Roboto"/>
            </a:endParaRPr>
          </a:p>
        </p:txBody>
      </p:sp>
      <p:sp>
        <p:nvSpPr>
          <p:cNvPr id="2026" name="Google Shape;2026;p95"/>
          <p:cNvSpPr/>
          <p:nvPr/>
        </p:nvSpPr>
        <p:spPr>
          <a:xfrm>
            <a:off x="5484455" y="1673801"/>
            <a:ext cx="225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27" name="Google Shape;2027;p95"/>
          <p:cNvSpPr txBox="1"/>
          <p:nvPr/>
        </p:nvSpPr>
        <p:spPr>
          <a:xfrm>
            <a:off x="5737513" y="1680951"/>
            <a:ext cx="9003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National Science Foundation</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Alexandria, Virginia, , US</a:t>
            </a:r>
            <a:endParaRPr sz="800">
              <a:solidFill>
                <a:srgbClr val="434343"/>
              </a:solidFill>
              <a:latin typeface="Roboto"/>
              <a:ea typeface="Roboto"/>
              <a:cs typeface="Roboto"/>
              <a:sym typeface="Roboto"/>
            </a:endParaRPr>
          </a:p>
        </p:txBody>
      </p:sp>
      <p:sp>
        <p:nvSpPr>
          <p:cNvPr id="2028" name="Google Shape;2028;p95"/>
          <p:cNvSpPr/>
          <p:nvPr/>
        </p:nvSpPr>
        <p:spPr>
          <a:xfrm>
            <a:off x="3386366" y="2430762"/>
            <a:ext cx="237900" cy="2493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29" name="Google Shape;2029;p95"/>
          <p:cNvSpPr txBox="1"/>
          <p:nvPr/>
        </p:nvSpPr>
        <p:spPr>
          <a:xfrm>
            <a:off x="5733995" y="867461"/>
            <a:ext cx="947700" cy="2085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highlight>
                  <a:schemeClr val="lt1"/>
                </a:highlight>
                <a:latin typeface="Roboto"/>
                <a:ea typeface="Roboto"/>
                <a:cs typeface="Roboto"/>
                <a:sym typeface="Roboto"/>
              </a:rPr>
              <a:t>Merck Global Health Innovation Fund</a:t>
            </a:r>
            <a:endParaRPr sz="1100">
              <a:solidFill>
                <a:srgbClr val="434343"/>
              </a:solidFill>
              <a:highlight>
                <a:schemeClr val="lt1"/>
              </a:highlight>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Whitehouse, New Jersey,US</a:t>
            </a:r>
            <a:endParaRPr sz="1100">
              <a:solidFill>
                <a:srgbClr val="434343"/>
              </a:solidFill>
              <a:latin typeface="Roboto"/>
              <a:ea typeface="Roboto"/>
              <a:cs typeface="Roboto"/>
              <a:sym typeface="Roboto"/>
            </a:endParaRPr>
          </a:p>
        </p:txBody>
      </p:sp>
      <p:sp>
        <p:nvSpPr>
          <p:cNvPr id="2030" name="Google Shape;2030;p95"/>
          <p:cNvSpPr/>
          <p:nvPr/>
        </p:nvSpPr>
        <p:spPr>
          <a:xfrm>
            <a:off x="5484456" y="2232310"/>
            <a:ext cx="225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2031" name="Google Shape;2031;p95"/>
          <p:cNvPicPr preferRelativeResize="0"/>
          <p:nvPr/>
        </p:nvPicPr>
        <p:blipFill>
          <a:blip r:embed="rId19">
            <a:alphaModFix/>
          </a:blip>
          <a:stretch>
            <a:fillRect/>
          </a:stretch>
        </p:blipFill>
        <p:spPr>
          <a:xfrm>
            <a:off x="5428076" y="1979995"/>
            <a:ext cx="181152" cy="200764"/>
          </a:xfrm>
          <a:prstGeom prst="rect">
            <a:avLst/>
          </a:prstGeom>
          <a:noFill/>
          <a:ln>
            <a:noFill/>
          </a:ln>
        </p:spPr>
      </p:pic>
      <p:sp>
        <p:nvSpPr>
          <p:cNvPr id="2032" name="Google Shape;2032;p95"/>
          <p:cNvSpPr txBox="1"/>
          <p:nvPr/>
        </p:nvSpPr>
        <p:spPr>
          <a:xfrm>
            <a:off x="5472873" y="693638"/>
            <a:ext cx="10803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Other States</a:t>
            </a:r>
            <a:endParaRPr b="1" sz="1000">
              <a:solidFill>
                <a:srgbClr val="0B5394"/>
              </a:solidFill>
              <a:latin typeface="Roboto"/>
              <a:ea typeface="Roboto"/>
              <a:cs typeface="Roboto"/>
              <a:sym typeface="Roboto"/>
            </a:endParaRPr>
          </a:p>
        </p:txBody>
      </p:sp>
      <p:cxnSp>
        <p:nvCxnSpPr>
          <p:cNvPr id="2033" name="Google Shape;2033;p95"/>
          <p:cNvCxnSpPr/>
          <p:nvPr/>
        </p:nvCxnSpPr>
        <p:spPr>
          <a:xfrm flipH="1" rot="10800000">
            <a:off x="2052029" y="799612"/>
            <a:ext cx="445200" cy="1200"/>
          </a:xfrm>
          <a:prstGeom prst="straightConnector1">
            <a:avLst/>
          </a:prstGeom>
          <a:noFill/>
          <a:ln cap="flat" cmpd="sng" w="9525">
            <a:solidFill>
              <a:srgbClr val="D9D9D9"/>
            </a:solidFill>
            <a:prstDash val="solid"/>
            <a:round/>
            <a:headEnd len="med" w="med" type="none"/>
            <a:tailEnd len="med" w="med" type="none"/>
          </a:ln>
        </p:spPr>
      </p:cxnSp>
      <p:cxnSp>
        <p:nvCxnSpPr>
          <p:cNvPr id="2034" name="Google Shape;2034;p95"/>
          <p:cNvCxnSpPr/>
          <p:nvPr/>
        </p:nvCxnSpPr>
        <p:spPr>
          <a:xfrm flipH="1" rot="10800000">
            <a:off x="5473230" y="822475"/>
            <a:ext cx="422700" cy="1200"/>
          </a:xfrm>
          <a:prstGeom prst="straightConnector1">
            <a:avLst/>
          </a:prstGeom>
          <a:noFill/>
          <a:ln cap="flat" cmpd="sng" w="9525">
            <a:solidFill>
              <a:srgbClr val="D9D9D9"/>
            </a:solidFill>
            <a:prstDash val="solid"/>
            <a:round/>
            <a:headEnd len="med" w="med" type="none"/>
            <a:tailEnd len="med" w="med" type="none"/>
          </a:ln>
        </p:spPr>
      </p:cxnSp>
      <p:cxnSp>
        <p:nvCxnSpPr>
          <p:cNvPr id="2035" name="Google Shape;2035;p95"/>
          <p:cNvCxnSpPr/>
          <p:nvPr/>
        </p:nvCxnSpPr>
        <p:spPr>
          <a:xfrm flipH="1" rot="10800000">
            <a:off x="3273450" y="796816"/>
            <a:ext cx="445200" cy="1200"/>
          </a:xfrm>
          <a:prstGeom prst="straightConnector1">
            <a:avLst/>
          </a:prstGeom>
          <a:noFill/>
          <a:ln cap="flat" cmpd="sng" w="9525">
            <a:solidFill>
              <a:srgbClr val="D9D9D9"/>
            </a:solidFill>
            <a:prstDash val="solid"/>
            <a:round/>
            <a:headEnd len="med" w="med" type="none"/>
            <a:tailEnd len="med" w="med" type="none"/>
          </a:ln>
        </p:spPr>
      </p:cxnSp>
      <p:cxnSp>
        <p:nvCxnSpPr>
          <p:cNvPr id="2036" name="Google Shape;2036;p95"/>
          <p:cNvCxnSpPr/>
          <p:nvPr/>
        </p:nvCxnSpPr>
        <p:spPr>
          <a:xfrm flipH="1" rot="10800000">
            <a:off x="3288488" y="1582337"/>
            <a:ext cx="445200" cy="1200"/>
          </a:xfrm>
          <a:prstGeom prst="straightConnector1">
            <a:avLst/>
          </a:prstGeom>
          <a:noFill/>
          <a:ln cap="flat" cmpd="sng" w="9525">
            <a:solidFill>
              <a:srgbClr val="D9D9D9"/>
            </a:solidFill>
            <a:prstDash val="solid"/>
            <a:round/>
            <a:headEnd len="med" w="med" type="none"/>
            <a:tailEnd len="med" w="med" type="none"/>
          </a:ln>
        </p:spPr>
      </p:cxnSp>
      <p:sp>
        <p:nvSpPr>
          <p:cNvPr id="2037" name="Google Shape;2037;p95"/>
          <p:cNvSpPr txBox="1"/>
          <p:nvPr/>
        </p:nvSpPr>
        <p:spPr>
          <a:xfrm>
            <a:off x="3374477" y="4257147"/>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Manhattan Beach</a:t>
            </a:r>
            <a:endParaRPr b="1" sz="1000">
              <a:solidFill>
                <a:srgbClr val="0B5394"/>
              </a:solidFill>
              <a:latin typeface="Roboto"/>
              <a:ea typeface="Roboto"/>
              <a:cs typeface="Roboto"/>
              <a:sym typeface="Roboto"/>
            </a:endParaRPr>
          </a:p>
        </p:txBody>
      </p:sp>
      <p:cxnSp>
        <p:nvCxnSpPr>
          <p:cNvPr id="2038" name="Google Shape;2038;p95"/>
          <p:cNvCxnSpPr/>
          <p:nvPr/>
        </p:nvCxnSpPr>
        <p:spPr>
          <a:xfrm flipH="1" rot="10800000">
            <a:off x="3374484" y="4399495"/>
            <a:ext cx="445200" cy="1200"/>
          </a:xfrm>
          <a:prstGeom prst="straightConnector1">
            <a:avLst/>
          </a:prstGeom>
          <a:noFill/>
          <a:ln cap="flat" cmpd="sng" w="9525">
            <a:solidFill>
              <a:srgbClr val="D9D9D9"/>
            </a:solidFill>
            <a:prstDash val="solid"/>
            <a:round/>
            <a:headEnd len="med" w="med" type="none"/>
            <a:tailEnd len="med" w="med" type="none"/>
          </a:ln>
        </p:spPr>
      </p:cxnSp>
      <p:sp>
        <p:nvSpPr>
          <p:cNvPr id="2039" name="Google Shape;2039;p95"/>
          <p:cNvSpPr txBox="1"/>
          <p:nvPr/>
        </p:nvSpPr>
        <p:spPr>
          <a:xfrm>
            <a:off x="3493485" y="4392107"/>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t/>
            </a:r>
            <a:endParaRPr sz="500">
              <a:solidFill>
                <a:srgbClr val="434343"/>
              </a:solidFill>
              <a:latin typeface="Roboto"/>
              <a:ea typeface="Roboto"/>
              <a:cs typeface="Roboto"/>
              <a:sym typeface="Roboto"/>
            </a:endParaRPr>
          </a:p>
        </p:txBody>
      </p:sp>
      <p:sp>
        <p:nvSpPr>
          <p:cNvPr id="2040" name="Google Shape;2040;p95"/>
          <p:cNvSpPr txBox="1"/>
          <p:nvPr/>
        </p:nvSpPr>
        <p:spPr>
          <a:xfrm>
            <a:off x="3688594" y="4444233"/>
            <a:ext cx="11868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B Capital Group</a:t>
            </a:r>
            <a:br>
              <a:rPr b="1" lang="en-GB" sz="7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Manhattan Beach, California, US</a:t>
            </a:r>
            <a:endParaRPr sz="500">
              <a:solidFill>
                <a:srgbClr val="434343"/>
              </a:solidFill>
              <a:latin typeface="Roboto"/>
              <a:ea typeface="Roboto"/>
              <a:cs typeface="Roboto"/>
              <a:sym typeface="Roboto"/>
            </a:endParaRPr>
          </a:p>
        </p:txBody>
      </p:sp>
      <p:pic>
        <p:nvPicPr>
          <p:cNvPr id="2041" name="Google Shape;2041;p95"/>
          <p:cNvPicPr preferRelativeResize="0"/>
          <p:nvPr/>
        </p:nvPicPr>
        <p:blipFill>
          <a:blip r:embed="rId20">
            <a:alphaModFix/>
          </a:blip>
          <a:stretch>
            <a:fillRect/>
          </a:stretch>
        </p:blipFill>
        <p:spPr>
          <a:xfrm>
            <a:off x="3364448" y="4454248"/>
            <a:ext cx="218674" cy="230147"/>
          </a:xfrm>
          <a:prstGeom prst="rect">
            <a:avLst/>
          </a:prstGeom>
          <a:noFill/>
          <a:ln>
            <a:noFill/>
          </a:ln>
        </p:spPr>
      </p:pic>
      <p:sp>
        <p:nvSpPr>
          <p:cNvPr id="2042" name="Google Shape;2042;p95"/>
          <p:cNvSpPr txBox="1"/>
          <p:nvPr/>
        </p:nvSpPr>
        <p:spPr>
          <a:xfrm>
            <a:off x="1948690" y="2665283"/>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Menlo Park</a:t>
            </a:r>
            <a:endParaRPr b="1" sz="1000">
              <a:solidFill>
                <a:srgbClr val="0B5394"/>
              </a:solidFill>
              <a:latin typeface="Roboto"/>
              <a:ea typeface="Roboto"/>
              <a:cs typeface="Roboto"/>
              <a:sym typeface="Roboto"/>
            </a:endParaRPr>
          </a:p>
        </p:txBody>
      </p:sp>
      <p:sp>
        <p:nvSpPr>
          <p:cNvPr id="2043" name="Google Shape;2043;p95"/>
          <p:cNvSpPr txBox="1"/>
          <p:nvPr/>
        </p:nvSpPr>
        <p:spPr>
          <a:xfrm>
            <a:off x="2293078" y="2827572"/>
            <a:ext cx="948000" cy="2301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Andreessen Horowitz</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Menlo Park, California, US</a:t>
            </a:r>
            <a:endParaRPr sz="500">
              <a:solidFill>
                <a:srgbClr val="434343"/>
              </a:solidFill>
              <a:latin typeface="Roboto"/>
              <a:ea typeface="Roboto"/>
              <a:cs typeface="Roboto"/>
              <a:sym typeface="Roboto"/>
            </a:endParaRPr>
          </a:p>
        </p:txBody>
      </p:sp>
      <p:sp>
        <p:nvSpPr>
          <p:cNvPr id="2044" name="Google Shape;2044;p95"/>
          <p:cNvSpPr txBox="1"/>
          <p:nvPr/>
        </p:nvSpPr>
        <p:spPr>
          <a:xfrm>
            <a:off x="2303857" y="3114159"/>
            <a:ext cx="948000" cy="2604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Felicis Ventures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Menlo Park, California, US</a:t>
            </a:r>
            <a:endParaRPr sz="500">
              <a:solidFill>
                <a:srgbClr val="434343"/>
              </a:solidFill>
              <a:latin typeface="Roboto"/>
              <a:ea typeface="Roboto"/>
              <a:cs typeface="Roboto"/>
              <a:sym typeface="Roboto"/>
            </a:endParaRPr>
          </a:p>
        </p:txBody>
      </p:sp>
      <p:sp>
        <p:nvSpPr>
          <p:cNvPr id="2045" name="Google Shape;2045;p95"/>
          <p:cNvSpPr txBox="1"/>
          <p:nvPr/>
        </p:nvSpPr>
        <p:spPr>
          <a:xfrm>
            <a:off x="2297894" y="3399034"/>
            <a:ext cx="948000" cy="2604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Khosla Ventures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Menlo Park, California, US</a:t>
            </a:r>
            <a:endParaRPr sz="500">
              <a:solidFill>
                <a:srgbClr val="434343"/>
              </a:solidFill>
              <a:latin typeface="Roboto"/>
              <a:ea typeface="Roboto"/>
              <a:cs typeface="Roboto"/>
              <a:sym typeface="Roboto"/>
            </a:endParaRPr>
          </a:p>
        </p:txBody>
      </p:sp>
      <p:pic>
        <p:nvPicPr>
          <p:cNvPr id="2046" name="Google Shape;2046;p95"/>
          <p:cNvPicPr preferRelativeResize="0"/>
          <p:nvPr/>
        </p:nvPicPr>
        <p:blipFill>
          <a:blip r:embed="rId21">
            <a:alphaModFix/>
          </a:blip>
          <a:stretch>
            <a:fillRect/>
          </a:stretch>
        </p:blipFill>
        <p:spPr>
          <a:xfrm>
            <a:off x="1968309" y="3116229"/>
            <a:ext cx="237699" cy="250170"/>
          </a:xfrm>
          <a:prstGeom prst="rect">
            <a:avLst/>
          </a:prstGeom>
          <a:noFill/>
          <a:ln>
            <a:noFill/>
          </a:ln>
        </p:spPr>
      </p:pic>
      <p:pic>
        <p:nvPicPr>
          <p:cNvPr id="2047" name="Google Shape;2047;p95"/>
          <p:cNvPicPr preferRelativeResize="0"/>
          <p:nvPr/>
        </p:nvPicPr>
        <p:blipFill>
          <a:blip r:embed="rId22">
            <a:alphaModFix/>
          </a:blip>
          <a:stretch>
            <a:fillRect/>
          </a:stretch>
        </p:blipFill>
        <p:spPr>
          <a:xfrm>
            <a:off x="1968309" y="3422618"/>
            <a:ext cx="237699" cy="250170"/>
          </a:xfrm>
          <a:prstGeom prst="rect">
            <a:avLst/>
          </a:prstGeom>
          <a:noFill/>
          <a:ln>
            <a:noFill/>
          </a:ln>
        </p:spPr>
      </p:pic>
      <p:pic>
        <p:nvPicPr>
          <p:cNvPr id="2048" name="Google Shape;2048;p95"/>
          <p:cNvPicPr preferRelativeResize="0"/>
          <p:nvPr/>
        </p:nvPicPr>
        <p:blipFill rotWithShape="1">
          <a:blip r:embed="rId23">
            <a:alphaModFix/>
          </a:blip>
          <a:srcRect b="0" l="25966" r="26248" t="0"/>
          <a:stretch/>
        </p:blipFill>
        <p:spPr>
          <a:xfrm>
            <a:off x="1952386" y="2851272"/>
            <a:ext cx="269513" cy="201030"/>
          </a:xfrm>
          <a:prstGeom prst="rect">
            <a:avLst/>
          </a:prstGeom>
          <a:noFill/>
          <a:ln>
            <a:noFill/>
          </a:ln>
        </p:spPr>
      </p:pic>
      <p:sp>
        <p:nvSpPr>
          <p:cNvPr id="2049" name="Google Shape;2049;p95"/>
          <p:cNvSpPr txBox="1"/>
          <p:nvPr/>
        </p:nvSpPr>
        <p:spPr>
          <a:xfrm>
            <a:off x="3308890" y="2369912"/>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Massachusetts</a:t>
            </a:r>
            <a:endParaRPr b="1" sz="1000">
              <a:solidFill>
                <a:srgbClr val="0B5394"/>
              </a:solidFill>
              <a:latin typeface="Roboto"/>
              <a:ea typeface="Roboto"/>
              <a:cs typeface="Roboto"/>
              <a:sym typeface="Roboto"/>
            </a:endParaRPr>
          </a:p>
        </p:txBody>
      </p:sp>
      <p:cxnSp>
        <p:nvCxnSpPr>
          <p:cNvPr id="2050" name="Google Shape;2050;p95"/>
          <p:cNvCxnSpPr/>
          <p:nvPr/>
        </p:nvCxnSpPr>
        <p:spPr>
          <a:xfrm flipH="1" rot="10800000">
            <a:off x="3314996" y="2508274"/>
            <a:ext cx="445200" cy="1200"/>
          </a:xfrm>
          <a:prstGeom prst="straightConnector1">
            <a:avLst/>
          </a:prstGeom>
          <a:noFill/>
          <a:ln cap="flat" cmpd="sng" w="9525">
            <a:solidFill>
              <a:srgbClr val="D9D9D9"/>
            </a:solidFill>
            <a:prstDash val="solid"/>
            <a:round/>
            <a:headEnd len="med" w="med" type="none"/>
            <a:tailEnd len="med" w="med" type="none"/>
          </a:ln>
        </p:spPr>
      </p:cxnSp>
      <p:sp>
        <p:nvSpPr>
          <p:cNvPr id="2051" name="Google Shape;2051;p95"/>
          <p:cNvSpPr/>
          <p:nvPr/>
        </p:nvSpPr>
        <p:spPr>
          <a:xfrm>
            <a:off x="3396151" y="3292056"/>
            <a:ext cx="2481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52" name="Google Shape;2052;p95"/>
          <p:cNvSpPr txBox="1"/>
          <p:nvPr/>
        </p:nvSpPr>
        <p:spPr>
          <a:xfrm>
            <a:off x="3662426" y="3591425"/>
            <a:ext cx="8646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Polaris Partners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Boston, Massachusetts, US</a:t>
            </a:r>
            <a:endParaRPr sz="500">
              <a:solidFill>
                <a:srgbClr val="434343"/>
              </a:solidFill>
              <a:latin typeface="Roboto"/>
              <a:ea typeface="Roboto"/>
              <a:cs typeface="Roboto"/>
              <a:sym typeface="Roboto"/>
            </a:endParaRPr>
          </a:p>
        </p:txBody>
      </p:sp>
      <p:sp>
        <p:nvSpPr>
          <p:cNvPr id="2053" name="Google Shape;2053;p95"/>
          <p:cNvSpPr txBox="1"/>
          <p:nvPr/>
        </p:nvSpPr>
        <p:spPr>
          <a:xfrm>
            <a:off x="3658900" y="2968075"/>
            <a:ext cx="981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RA Capital Management</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Cambridge, Massachusetts, US</a:t>
            </a:r>
            <a:endParaRPr sz="500">
              <a:solidFill>
                <a:srgbClr val="434343"/>
              </a:solidFill>
              <a:latin typeface="Roboto"/>
              <a:ea typeface="Roboto"/>
              <a:cs typeface="Roboto"/>
              <a:sym typeface="Roboto"/>
            </a:endParaRPr>
          </a:p>
        </p:txBody>
      </p:sp>
      <p:sp>
        <p:nvSpPr>
          <p:cNvPr id="2054" name="Google Shape;2054;p95"/>
          <p:cNvSpPr/>
          <p:nvPr/>
        </p:nvSpPr>
        <p:spPr>
          <a:xfrm>
            <a:off x="3405882" y="3897964"/>
            <a:ext cx="237900" cy="2547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55" name="Google Shape;2055;p95"/>
          <p:cNvSpPr txBox="1"/>
          <p:nvPr/>
        </p:nvSpPr>
        <p:spPr>
          <a:xfrm>
            <a:off x="3669874" y="3924298"/>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F-Prime Capital</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Cambridge, Massachusetts, US</a:t>
            </a:r>
            <a:endParaRPr sz="500">
              <a:solidFill>
                <a:srgbClr val="434343"/>
              </a:solidFill>
              <a:latin typeface="Roboto"/>
              <a:ea typeface="Roboto"/>
              <a:cs typeface="Roboto"/>
              <a:sym typeface="Roboto"/>
            </a:endParaRPr>
          </a:p>
        </p:txBody>
      </p:sp>
      <p:pic>
        <p:nvPicPr>
          <p:cNvPr descr="F-Prime Capital Logo" id="2056" name="Google Shape;2056;p95"/>
          <p:cNvPicPr preferRelativeResize="0"/>
          <p:nvPr/>
        </p:nvPicPr>
        <p:blipFill>
          <a:blip r:embed="rId24">
            <a:alphaModFix/>
          </a:blip>
          <a:stretch>
            <a:fillRect/>
          </a:stretch>
        </p:blipFill>
        <p:spPr>
          <a:xfrm>
            <a:off x="3362533" y="3920671"/>
            <a:ext cx="218674" cy="230147"/>
          </a:xfrm>
          <a:prstGeom prst="rect">
            <a:avLst/>
          </a:prstGeom>
          <a:noFill/>
          <a:ln>
            <a:noFill/>
          </a:ln>
        </p:spPr>
      </p:pic>
      <p:sp>
        <p:nvSpPr>
          <p:cNvPr id="2057" name="Google Shape;2057;p95"/>
          <p:cNvSpPr txBox="1"/>
          <p:nvPr/>
        </p:nvSpPr>
        <p:spPr>
          <a:xfrm>
            <a:off x="3648082" y="2012026"/>
            <a:ext cx="1186500" cy="2124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Alexandria Venture Investments</a:t>
            </a:r>
            <a:endParaRPr sz="700">
              <a:solidFill>
                <a:srgbClr val="434343"/>
              </a:solidFill>
              <a:latin typeface="Roboto"/>
              <a:ea typeface="Roboto"/>
              <a:cs typeface="Roboto"/>
              <a:sym typeface="Roboto"/>
            </a:endParaRPr>
          </a:p>
          <a:p>
            <a:pPr indent="0" lvl="0" marL="0" marR="0" rtl="0" algn="l">
              <a:lnSpc>
                <a:spcPct val="100000"/>
              </a:lnSpc>
              <a:spcBef>
                <a:spcPts val="0"/>
              </a:spcBef>
              <a:spcAft>
                <a:spcPts val="0"/>
              </a:spcAft>
              <a:buNone/>
            </a:pPr>
            <a:r>
              <a:rPr lang="en-GB" sz="500">
                <a:solidFill>
                  <a:srgbClr val="434343"/>
                </a:solidFill>
                <a:latin typeface="Roboto"/>
                <a:ea typeface="Roboto"/>
                <a:cs typeface="Roboto"/>
                <a:sym typeface="Roboto"/>
              </a:rPr>
              <a:t>Pasadena, California, US</a:t>
            </a:r>
            <a:endParaRPr sz="500">
              <a:solidFill>
                <a:srgbClr val="434343"/>
              </a:solidFill>
              <a:latin typeface="Roboto"/>
              <a:ea typeface="Roboto"/>
              <a:cs typeface="Roboto"/>
              <a:sym typeface="Roboto"/>
            </a:endParaRPr>
          </a:p>
        </p:txBody>
      </p:sp>
      <p:pic>
        <p:nvPicPr>
          <p:cNvPr id="2058" name="Google Shape;2058;p95"/>
          <p:cNvPicPr preferRelativeResize="0"/>
          <p:nvPr/>
        </p:nvPicPr>
        <p:blipFill>
          <a:blip r:embed="rId25">
            <a:alphaModFix/>
          </a:blip>
          <a:stretch>
            <a:fillRect/>
          </a:stretch>
        </p:blipFill>
        <p:spPr>
          <a:xfrm>
            <a:off x="3313295" y="2041563"/>
            <a:ext cx="227542" cy="239481"/>
          </a:xfrm>
          <a:prstGeom prst="rect">
            <a:avLst/>
          </a:prstGeom>
          <a:noFill/>
          <a:ln>
            <a:noFill/>
          </a:ln>
        </p:spPr>
      </p:pic>
      <p:sp>
        <p:nvSpPr>
          <p:cNvPr id="2059" name="Google Shape;2059;p95"/>
          <p:cNvSpPr txBox="1"/>
          <p:nvPr/>
        </p:nvSpPr>
        <p:spPr>
          <a:xfrm>
            <a:off x="1938840" y="4062511"/>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Illinois</a:t>
            </a:r>
            <a:endParaRPr b="1" sz="1000">
              <a:solidFill>
                <a:srgbClr val="0B5394"/>
              </a:solidFill>
              <a:latin typeface="Roboto"/>
              <a:ea typeface="Roboto"/>
              <a:cs typeface="Roboto"/>
              <a:sym typeface="Roboto"/>
            </a:endParaRPr>
          </a:p>
        </p:txBody>
      </p:sp>
      <p:cxnSp>
        <p:nvCxnSpPr>
          <p:cNvPr id="2060" name="Google Shape;2060;p95"/>
          <p:cNvCxnSpPr/>
          <p:nvPr/>
        </p:nvCxnSpPr>
        <p:spPr>
          <a:xfrm flipH="1" rot="10800000">
            <a:off x="1938825" y="4212998"/>
            <a:ext cx="445200" cy="1200"/>
          </a:xfrm>
          <a:prstGeom prst="straightConnector1">
            <a:avLst/>
          </a:prstGeom>
          <a:noFill/>
          <a:ln cap="flat" cmpd="sng" w="9525">
            <a:solidFill>
              <a:srgbClr val="D9D9D9"/>
            </a:solidFill>
            <a:prstDash val="solid"/>
            <a:round/>
            <a:headEnd len="med" w="med" type="none"/>
            <a:tailEnd len="med" w="med" type="none"/>
          </a:ln>
        </p:spPr>
      </p:cxnSp>
      <p:pic>
        <p:nvPicPr>
          <p:cNvPr id="2061" name="Google Shape;2061;p95"/>
          <p:cNvPicPr preferRelativeResize="0"/>
          <p:nvPr/>
        </p:nvPicPr>
        <p:blipFill>
          <a:blip r:embed="rId26">
            <a:alphaModFix/>
          </a:blip>
          <a:stretch>
            <a:fillRect/>
          </a:stretch>
        </p:blipFill>
        <p:spPr>
          <a:xfrm>
            <a:off x="1950640" y="4234490"/>
            <a:ext cx="236753" cy="249172"/>
          </a:xfrm>
          <a:prstGeom prst="rect">
            <a:avLst/>
          </a:prstGeom>
          <a:noFill/>
          <a:ln>
            <a:noFill/>
          </a:ln>
        </p:spPr>
      </p:pic>
      <p:sp>
        <p:nvSpPr>
          <p:cNvPr id="2062" name="Google Shape;2062;p95"/>
          <p:cNvSpPr txBox="1"/>
          <p:nvPr/>
        </p:nvSpPr>
        <p:spPr>
          <a:xfrm>
            <a:off x="2316084" y="4243588"/>
            <a:ext cx="963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Clr>
                <a:srgbClr val="000000"/>
              </a:buClr>
              <a:buSzPts val="700"/>
              <a:buFont typeface="Arial"/>
              <a:buNone/>
            </a:pPr>
            <a:r>
              <a:rPr b="1" lang="en-GB" sz="600">
                <a:solidFill>
                  <a:srgbClr val="434343"/>
                </a:solidFill>
                <a:latin typeface="Roboto"/>
                <a:ea typeface="Roboto"/>
                <a:cs typeface="Roboto"/>
                <a:sym typeface="Roboto"/>
              </a:rPr>
              <a:t>ARCH Venture Partners</a:t>
            </a:r>
            <a:endParaRPr b="1" sz="6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Chicago, Illinois, US</a:t>
            </a:r>
            <a:endParaRPr sz="500">
              <a:solidFill>
                <a:srgbClr val="434343"/>
              </a:solidFill>
              <a:latin typeface="Roboto"/>
              <a:ea typeface="Roboto"/>
              <a:cs typeface="Roboto"/>
              <a:sym typeface="Roboto"/>
            </a:endParaRPr>
          </a:p>
        </p:txBody>
      </p:sp>
      <p:sp>
        <p:nvSpPr>
          <p:cNvPr id="2063" name="Google Shape;2063;p95"/>
          <p:cNvSpPr/>
          <p:nvPr/>
        </p:nvSpPr>
        <p:spPr>
          <a:xfrm>
            <a:off x="5211275" y="3022550"/>
            <a:ext cx="1610400" cy="10833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95"/>
          <p:cNvSpPr/>
          <p:nvPr/>
        </p:nvSpPr>
        <p:spPr>
          <a:xfrm>
            <a:off x="7246125" y="612100"/>
            <a:ext cx="1479600" cy="225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95"/>
          <p:cNvSpPr/>
          <p:nvPr/>
        </p:nvSpPr>
        <p:spPr>
          <a:xfrm>
            <a:off x="7134396" y="670041"/>
            <a:ext cx="330900" cy="348000"/>
          </a:xfrm>
          <a:prstGeom prst="ellipse">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6" name="Google Shape;2066;p95"/>
          <p:cNvPicPr preferRelativeResize="0"/>
          <p:nvPr/>
        </p:nvPicPr>
        <p:blipFill>
          <a:blip r:embed="rId27">
            <a:alphaModFix/>
          </a:blip>
          <a:stretch>
            <a:fillRect/>
          </a:stretch>
        </p:blipFill>
        <p:spPr>
          <a:xfrm>
            <a:off x="7162137" y="699238"/>
            <a:ext cx="275295" cy="289740"/>
          </a:xfrm>
          <a:prstGeom prst="rect">
            <a:avLst/>
          </a:prstGeom>
          <a:noFill/>
          <a:ln>
            <a:noFill/>
          </a:ln>
        </p:spPr>
      </p:pic>
      <p:sp>
        <p:nvSpPr>
          <p:cNvPr id="2067" name="Google Shape;2067;p95"/>
          <p:cNvSpPr/>
          <p:nvPr/>
        </p:nvSpPr>
        <p:spPr>
          <a:xfrm>
            <a:off x="5236500" y="4265775"/>
            <a:ext cx="1576200" cy="4770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95"/>
          <p:cNvSpPr/>
          <p:nvPr/>
        </p:nvSpPr>
        <p:spPr>
          <a:xfrm>
            <a:off x="5137481" y="4167140"/>
            <a:ext cx="330900" cy="348000"/>
          </a:xfrm>
          <a:prstGeom prst="ellipse">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9" name="Google Shape;2069;p95"/>
          <p:cNvPicPr preferRelativeResize="0"/>
          <p:nvPr/>
        </p:nvPicPr>
        <p:blipFill>
          <a:blip r:embed="rId28">
            <a:alphaModFix/>
          </a:blip>
          <a:stretch>
            <a:fillRect/>
          </a:stretch>
        </p:blipFill>
        <p:spPr>
          <a:xfrm>
            <a:off x="5168103" y="4199195"/>
            <a:ext cx="269509" cy="283649"/>
          </a:xfrm>
          <a:prstGeom prst="rect">
            <a:avLst/>
          </a:prstGeom>
          <a:noFill/>
          <a:ln>
            <a:noFill/>
          </a:ln>
        </p:spPr>
      </p:pic>
      <p:sp>
        <p:nvSpPr>
          <p:cNvPr id="2070" name="Google Shape;2070;p95"/>
          <p:cNvSpPr/>
          <p:nvPr/>
        </p:nvSpPr>
        <p:spPr>
          <a:xfrm>
            <a:off x="7285700" y="3817375"/>
            <a:ext cx="1479600" cy="9081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95"/>
          <p:cNvSpPr/>
          <p:nvPr/>
        </p:nvSpPr>
        <p:spPr>
          <a:xfrm>
            <a:off x="7131225" y="3702200"/>
            <a:ext cx="330900" cy="330900"/>
          </a:xfrm>
          <a:prstGeom prst="ellipse">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95"/>
          <p:cNvSpPr txBox="1"/>
          <p:nvPr/>
        </p:nvSpPr>
        <p:spPr>
          <a:xfrm>
            <a:off x="5782999" y="4396957"/>
            <a:ext cx="864600" cy="24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Novo Holdings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Hellerup, Hovedstaden, Denmark</a:t>
            </a:r>
            <a:endParaRPr sz="500">
              <a:solidFill>
                <a:srgbClr val="434343"/>
              </a:solidFill>
              <a:latin typeface="Roboto"/>
              <a:ea typeface="Roboto"/>
              <a:cs typeface="Roboto"/>
              <a:sym typeface="Roboto"/>
            </a:endParaRPr>
          </a:p>
        </p:txBody>
      </p:sp>
      <p:pic>
        <p:nvPicPr>
          <p:cNvPr id="2073" name="Google Shape;2073;p95"/>
          <p:cNvPicPr preferRelativeResize="0"/>
          <p:nvPr/>
        </p:nvPicPr>
        <p:blipFill>
          <a:blip r:embed="rId29">
            <a:alphaModFix/>
          </a:blip>
          <a:stretch>
            <a:fillRect/>
          </a:stretch>
        </p:blipFill>
        <p:spPr>
          <a:xfrm>
            <a:off x="5536558" y="4412100"/>
            <a:ext cx="172993" cy="182071"/>
          </a:xfrm>
          <a:prstGeom prst="rect">
            <a:avLst/>
          </a:prstGeom>
          <a:noFill/>
          <a:ln>
            <a:noFill/>
          </a:ln>
        </p:spPr>
      </p:pic>
      <p:sp>
        <p:nvSpPr>
          <p:cNvPr id="2074" name="Google Shape;2074;p95"/>
          <p:cNvSpPr/>
          <p:nvPr/>
        </p:nvSpPr>
        <p:spPr>
          <a:xfrm>
            <a:off x="7351718" y="4189229"/>
            <a:ext cx="237900" cy="2604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75" name="Google Shape;2075;p95"/>
          <p:cNvSpPr txBox="1"/>
          <p:nvPr/>
        </p:nvSpPr>
        <p:spPr>
          <a:xfrm>
            <a:off x="7738904" y="4329135"/>
            <a:ext cx="1479600" cy="24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highlight>
                  <a:schemeClr val="lt1"/>
                </a:highlight>
                <a:latin typeface="Roboto"/>
                <a:ea typeface="Roboto"/>
                <a:cs typeface="Roboto"/>
                <a:sym typeface="Roboto"/>
              </a:rPr>
              <a:t>Entrepreneur First</a:t>
            </a:r>
            <a:endParaRPr b="1" sz="700">
              <a:solidFill>
                <a:srgbClr val="434343"/>
              </a:solidFill>
              <a:highlight>
                <a:schemeClr val="lt1"/>
              </a:highlight>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London, England, The UK</a:t>
            </a:r>
            <a:endParaRPr sz="500">
              <a:solidFill>
                <a:srgbClr val="434343"/>
              </a:solidFill>
              <a:latin typeface="Roboto"/>
              <a:ea typeface="Roboto"/>
              <a:cs typeface="Roboto"/>
              <a:sym typeface="Roboto"/>
            </a:endParaRPr>
          </a:p>
        </p:txBody>
      </p:sp>
      <p:sp>
        <p:nvSpPr>
          <p:cNvPr id="2076" name="Google Shape;2076;p95"/>
          <p:cNvSpPr/>
          <p:nvPr/>
        </p:nvSpPr>
        <p:spPr>
          <a:xfrm>
            <a:off x="7351470" y="4215314"/>
            <a:ext cx="237900" cy="2493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SoftBank Vision Fund Logo" id="2077" name="Google Shape;2077;p95"/>
          <p:cNvPicPr preferRelativeResize="0"/>
          <p:nvPr/>
        </p:nvPicPr>
        <p:blipFill>
          <a:blip r:embed="rId30">
            <a:alphaModFix/>
          </a:blip>
          <a:stretch>
            <a:fillRect/>
          </a:stretch>
        </p:blipFill>
        <p:spPr>
          <a:xfrm>
            <a:off x="7504823" y="4063774"/>
            <a:ext cx="227517" cy="239454"/>
          </a:xfrm>
          <a:prstGeom prst="rect">
            <a:avLst/>
          </a:prstGeom>
          <a:noFill/>
          <a:ln>
            <a:noFill/>
          </a:ln>
        </p:spPr>
      </p:pic>
      <p:sp>
        <p:nvSpPr>
          <p:cNvPr id="2078" name="Google Shape;2078;p95"/>
          <p:cNvSpPr txBox="1"/>
          <p:nvPr/>
        </p:nvSpPr>
        <p:spPr>
          <a:xfrm>
            <a:off x="7746987" y="4028303"/>
            <a:ext cx="1479600" cy="24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SoftBank Vision Fund</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London, England, The UK</a:t>
            </a:r>
            <a:endParaRPr sz="500">
              <a:solidFill>
                <a:srgbClr val="434343"/>
              </a:solidFill>
              <a:latin typeface="Roboto"/>
              <a:ea typeface="Roboto"/>
              <a:cs typeface="Roboto"/>
              <a:sym typeface="Roboto"/>
            </a:endParaRPr>
          </a:p>
        </p:txBody>
      </p:sp>
      <p:sp>
        <p:nvSpPr>
          <p:cNvPr id="2079" name="Google Shape;2079;p95"/>
          <p:cNvSpPr txBox="1"/>
          <p:nvPr/>
        </p:nvSpPr>
        <p:spPr>
          <a:xfrm>
            <a:off x="7589399" y="670775"/>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Beijing</a:t>
            </a:r>
            <a:endParaRPr b="1" sz="1000">
              <a:solidFill>
                <a:srgbClr val="0B5394"/>
              </a:solidFill>
              <a:latin typeface="Roboto"/>
              <a:ea typeface="Roboto"/>
              <a:cs typeface="Roboto"/>
              <a:sym typeface="Roboto"/>
            </a:endParaRPr>
          </a:p>
        </p:txBody>
      </p:sp>
      <p:cxnSp>
        <p:nvCxnSpPr>
          <p:cNvPr id="2080" name="Google Shape;2080;p95"/>
          <p:cNvCxnSpPr/>
          <p:nvPr/>
        </p:nvCxnSpPr>
        <p:spPr>
          <a:xfrm flipH="1" rot="10800000">
            <a:off x="7577331" y="799612"/>
            <a:ext cx="445200" cy="1200"/>
          </a:xfrm>
          <a:prstGeom prst="straightConnector1">
            <a:avLst/>
          </a:prstGeom>
          <a:noFill/>
          <a:ln cap="flat" cmpd="sng" w="9525">
            <a:solidFill>
              <a:srgbClr val="D9D9D9"/>
            </a:solidFill>
            <a:prstDash val="solid"/>
            <a:round/>
            <a:headEnd len="med" w="med" type="none"/>
            <a:tailEnd len="med" w="med" type="none"/>
          </a:ln>
        </p:spPr>
      </p:cxnSp>
      <p:sp>
        <p:nvSpPr>
          <p:cNvPr id="2081" name="Google Shape;2081;p95"/>
          <p:cNvSpPr txBox="1"/>
          <p:nvPr/>
        </p:nvSpPr>
        <p:spPr>
          <a:xfrm>
            <a:off x="7816483" y="844567"/>
            <a:ext cx="775500" cy="24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ZhenFund</a:t>
            </a:r>
            <a:endParaRPr b="1" sz="700">
              <a:solidFill>
                <a:srgbClr val="434343"/>
              </a:solidFill>
              <a:latin typeface="Roboto"/>
              <a:ea typeface="Roboto"/>
              <a:cs typeface="Roboto"/>
              <a:sym typeface="Roboto"/>
            </a:endParaRPr>
          </a:p>
          <a:p>
            <a:pPr indent="0" lvl="0" marL="0" rtl="0" algn="l">
              <a:spcBef>
                <a:spcPts val="0"/>
              </a:spcBef>
              <a:spcAft>
                <a:spcPts val="0"/>
              </a:spcAft>
              <a:buClr>
                <a:srgbClr val="000000"/>
              </a:buClr>
              <a:buSzPts val="700"/>
              <a:buFont typeface="Arial"/>
              <a:buNone/>
            </a:pPr>
            <a:r>
              <a:rPr lang="en-GB" sz="500">
                <a:solidFill>
                  <a:srgbClr val="434343"/>
                </a:solidFill>
                <a:latin typeface="Roboto"/>
                <a:ea typeface="Roboto"/>
                <a:cs typeface="Roboto"/>
                <a:sym typeface="Roboto"/>
              </a:rPr>
              <a:t>Beijing, China</a:t>
            </a:r>
            <a:endParaRPr sz="500">
              <a:solidFill>
                <a:srgbClr val="434343"/>
              </a:solidFill>
              <a:latin typeface="Roboto"/>
              <a:ea typeface="Roboto"/>
              <a:cs typeface="Roboto"/>
              <a:sym typeface="Roboto"/>
            </a:endParaRPr>
          </a:p>
        </p:txBody>
      </p:sp>
      <p:grpSp>
        <p:nvGrpSpPr>
          <p:cNvPr id="2082" name="Google Shape;2082;p95"/>
          <p:cNvGrpSpPr/>
          <p:nvPr/>
        </p:nvGrpSpPr>
        <p:grpSpPr>
          <a:xfrm>
            <a:off x="7521989" y="862815"/>
            <a:ext cx="237807" cy="249676"/>
            <a:chOff x="6855229" y="2554853"/>
            <a:chExt cx="345600" cy="345000"/>
          </a:xfrm>
        </p:grpSpPr>
        <p:sp>
          <p:nvSpPr>
            <p:cNvPr id="2083" name="Google Shape;2083;p95"/>
            <p:cNvSpPr/>
            <p:nvPr/>
          </p:nvSpPr>
          <p:spPr>
            <a:xfrm>
              <a:off x="6855229" y="2554853"/>
              <a:ext cx="345600" cy="3450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2084" name="Google Shape;2084;p95"/>
            <p:cNvPicPr preferRelativeResize="0"/>
            <p:nvPr/>
          </p:nvPicPr>
          <p:blipFill>
            <a:blip r:embed="rId31">
              <a:alphaModFix/>
            </a:blip>
            <a:stretch>
              <a:fillRect/>
            </a:stretch>
          </p:blipFill>
          <p:spPr>
            <a:xfrm>
              <a:off x="6876570" y="2575238"/>
              <a:ext cx="302907" cy="303511"/>
            </a:xfrm>
            <a:prstGeom prst="rect">
              <a:avLst/>
            </a:prstGeom>
            <a:noFill/>
            <a:ln>
              <a:noFill/>
            </a:ln>
          </p:spPr>
        </p:pic>
      </p:grpSp>
      <p:sp>
        <p:nvSpPr>
          <p:cNvPr id="2085" name="Google Shape;2085;p95"/>
          <p:cNvSpPr txBox="1"/>
          <p:nvPr/>
        </p:nvSpPr>
        <p:spPr>
          <a:xfrm>
            <a:off x="7816481" y="1171600"/>
            <a:ext cx="775500" cy="249300"/>
          </a:xfrm>
          <a:prstGeom prst="rect">
            <a:avLst/>
          </a:prstGeom>
          <a:noFill/>
          <a:ln>
            <a:noFill/>
          </a:ln>
        </p:spPr>
        <p:txBody>
          <a:bodyPr anchorCtr="0" anchor="ctr" bIns="0" lIns="49025" spcFirstLastPara="1" rIns="0" wrap="square" tIns="0">
            <a:noAutofit/>
          </a:bodyPr>
          <a:lstStyle/>
          <a:p>
            <a:pPr indent="0" lvl="0" marL="0" marR="0" rtl="0" algn="l">
              <a:lnSpc>
                <a:spcPct val="100000"/>
              </a:lnSpc>
              <a:spcBef>
                <a:spcPts val="0"/>
              </a:spcBef>
              <a:spcAft>
                <a:spcPts val="0"/>
              </a:spcAft>
              <a:buNone/>
            </a:pPr>
            <a:r>
              <a:rPr b="1" lang="en-GB" sz="700">
                <a:solidFill>
                  <a:srgbClr val="434343"/>
                </a:solidFill>
                <a:latin typeface="Roboto"/>
                <a:ea typeface="Roboto"/>
                <a:cs typeface="Roboto"/>
                <a:sym typeface="Roboto"/>
              </a:rPr>
              <a:t>Sequoia Capital China</a:t>
            </a:r>
            <a:endParaRPr b="1" sz="700">
              <a:solidFill>
                <a:srgbClr val="434343"/>
              </a:solidFill>
              <a:latin typeface="Roboto"/>
              <a:ea typeface="Roboto"/>
              <a:cs typeface="Roboto"/>
              <a:sym typeface="Roboto"/>
            </a:endParaRPr>
          </a:p>
          <a:p>
            <a:pPr indent="0" lvl="0" marL="0" rtl="0" algn="l">
              <a:spcBef>
                <a:spcPts val="0"/>
              </a:spcBef>
              <a:spcAft>
                <a:spcPts val="0"/>
              </a:spcAft>
              <a:buClr>
                <a:srgbClr val="000000"/>
              </a:buClr>
              <a:buSzPts val="700"/>
              <a:buFont typeface="Arial"/>
              <a:buNone/>
            </a:pPr>
            <a:r>
              <a:rPr lang="en-GB" sz="500">
                <a:solidFill>
                  <a:srgbClr val="434343"/>
                </a:solidFill>
                <a:latin typeface="Roboto"/>
                <a:ea typeface="Roboto"/>
                <a:cs typeface="Roboto"/>
                <a:sym typeface="Roboto"/>
              </a:rPr>
              <a:t>Beijing, China</a:t>
            </a:r>
            <a:endParaRPr sz="700">
              <a:solidFill>
                <a:srgbClr val="434343"/>
              </a:solidFill>
              <a:latin typeface="Calibri"/>
              <a:ea typeface="Calibri"/>
              <a:cs typeface="Calibri"/>
              <a:sym typeface="Calibri"/>
            </a:endParaRPr>
          </a:p>
        </p:txBody>
      </p:sp>
      <p:pic>
        <p:nvPicPr>
          <p:cNvPr id="2086" name="Google Shape;2086;p95"/>
          <p:cNvPicPr preferRelativeResize="0"/>
          <p:nvPr/>
        </p:nvPicPr>
        <p:blipFill>
          <a:blip r:embed="rId32">
            <a:alphaModFix/>
          </a:blip>
          <a:stretch>
            <a:fillRect/>
          </a:stretch>
        </p:blipFill>
        <p:spPr>
          <a:xfrm>
            <a:off x="7529203" y="1174520"/>
            <a:ext cx="238002" cy="250490"/>
          </a:xfrm>
          <a:prstGeom prst="rect">
            <a:avLst/>
          </a:prstGeom>
          <a:noFill/>
          <a:ln>
            <a:noFill/>
          </a:ln>
        </p:spPr>
      </p:pic>
      <p:sp>
        <p:nvSpPr>
          <p:cNvPr id="2087" name="Google Shape;2087;p95"/>
          <p:cNvSpPr txBox="1"/>
          <p:nvPr/>
        </p:nvSpPr>
        <p:spPr>
          <a:xfrm>
            <a:off x="7572849" y="1552443"/>
            <a:ext cx="1137600" cy="13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Shanghai</a:t>
            </a:r>
            <a:endParaRPr b="1" sz="1000">
              <a:solidFill>
                <a:srgbClr val="0B5394"/>
              </a:solidFill>
              <a:latin typeface="Roboto"/>
              <a:ea typeface="Roboto"/>
              <a:cs typeface="Roboto"/>
              <a:sym typeface="Roboto"/>
            </a:endParaRPr>
          </a:p>
        </p:txBody>
      </p:sp>
      <p:cxnSp>
        <p:nvCxnSpPr>
          <p:cNvPr id="2088" name="Google Shape;2088;p95"/>
          <p:cNvCxnSpPr/>
          <p:nvPr/>
        </p:nvCxnSpPr>
        <p:spPr>
          <a:xfrm flipH="1" rot="10800000">
            <a:off x="7601856" y="1740092"/>
            <a:ext cx="445200" cy="1200"/>
          </a:xfrm>
          <a:prstGeom prst="straightConnector1">
            <a:avLst/>
          </a:prstGeom>
          <a:noFill/>
          <a:ln cap="flat" cmpd="sng" w="9525">
            <a:solidFill>
              <a:srgbClr val="D9D9D9"/>
            </a:solidFill>
            <a:prstDash val="solid"/>
            <a:round/>
            <a:headEnd len="med" w="med" type="none"/>
            <a:tailEnd len="med" w="med" type="none"/>
          </a:ln>
        </p:spPr>
      </p:cxnSp>
      <p:sp>
        <p:nvSpPr>
          <p:cNvPr id="2089" name="Google Shape;2089;p95"/>
          <p:cNvSpPr/>
          <p:nvPr/>
        </p:nvSpPr>
        <p:spPr>
          <a:xfrm>
            <a:off x="7622227" y="2423871"/>
            <a:ext cx="237900" cy="2502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descr="Lilly Asia Ventures Logo" id="2090" name="Google Shape;2090;p95"/>
          <p:cNvPicPr preferRelativeResize="0"/>
          <p:nvPr/>
        </p:nvPicPr>
        <p:blipFill>
          <a:blip r:embed="rId33">
            <a:alphaModFix/>
          </a:blip>
          <a:stretch>
            <a:fillRect/>
          </a:stretch>
        </p:blipFill>
        <p:spPr>
          <a:xfrm>
            <a:off x="7478825" y="2135251"/>
            <a:ext cx="330900" cy="348268"/>
          </a:xfrm>
          <a:prstGeom prst="rect">
            <a:avLst/>
          </a:prstGeom>
          <a:noFill/>
          <a:ln>
            <a:noFill/>
          </a:ln>
        </p:spPr>
      </p:pic>
      <p:sp>
        <p:nvSpPr>
          <p:cNvPr id="2091" name="Google Shape;2091;p95"/>
          <p:cNvSpPr txBox="1"/>
          <p:nvPr/>
        </p:nvSpPr>
        <p:spPr>
          <a:xfrm>
            <a:off x="7844174" y="2196276"/>
            <a:ext cx="948000" cy="2007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Lilly Asia Ventures</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Shanghai, China</a:t>
            </a:r>
            <a:endParaRPr sz="500">
              <a:solidFill>
                <a:srgbClr val="434343"/>
              </a:solidFill>
              <a:latin typeface="Roboto"/>
              <a:ea typeface="Roboto"/>
              <a:cs typeface="Roboto"/>
              <a:sym typeface="Roboto"/>
            </a:endParaRPr>
          </a:p>
        </p:txBody>
      </p:sp>
      <p:sp>
        <p:nvSpPr>
          <p:cNvPr id="2092" name="Google Shape;2092;p95"/>
          <p:cNvSpPr txBox="1"/>
          <p:nvPr/>
        </p:nvSpPr>
        <p:spPr>
          <a:xfrm>
            <a:off x="5874675" y="3456614"/>
            <a:ext cx="804600" cy="2898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t/>
            </a:r>
            <a:endParaRPr b="1" sz="700">
              <a:solidFill>
                <a:srgbClr val="434343"/>
              </a:solidFill>
              <a:latin typeface="Roboto"/>
              <a:ea typeface="Roboto"/>
              <a:cs typeface="Roboto"/>
              <a:sym typeface="Roboto"/>
            </a:endParaRPr>
          </a:p>
        </p:txBody>
      </p:sp>
      <p:sp>
        <p:nvSpPr>
          <p:cNvPr id="2093" name="Google Shape;2093;p95"/>
          <p:cNvSpPr/>
          <p:nvPr/>
        </p:nvSpPr>
        <p:spPr>
          <a:xfrm>
            <a:off x="5624376" y="3327407"/>
            <a:ext cx="237900" cy="250200"/>
          </a:xfrm>
          <a:prstGeom prst="rect">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094" name="Google Shape;2094;p95"/>
          <p:cNvSpPr txBox="1"/>
          <p:nvPr/>
        </p:nvSpPr>
        <p:spPr>
          <a:xfrm>
            <a:off x="7831731" y="1814807"/>
            <a:ext cx="775500" cy="24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WuXi AppTec</a:t>
            </a:r>
            <a:endParaRPr b="1" sz="600">
              <a:solidFill>
                <a:srgbClr val="434343"/>
              </a:solidFill>
              <a:latin typeface="Roboto"/>
              <a:ea typeface="Roboto"/>
              <a:cs typeface="Roboto"/>
              <a:sym typeface="Roboto"/>
            </a:endParaRPr>
          </a:p>
          <a:p>
            <a:pPr indent="0" lvl="0" marL="0" rtl="0" algn="l">
              <a:spcBef>
                <a:spcPts val="0"/>
              </a:spcBef>
              <a:spcAft>
                <a:spcPts val="0"/>
              </a:spcAft>
              <a:buNone/>
            </a:pPr>
            <a:r>
              <a:rPr lang="en-GB" sz="550">
                <a:solidFill>
                  <a:srgbClr val="4D5156"/>
                </a:solidFill>
                <a:highlight>
                  <a:srgbClr val="FFFFFF"/>
                </a:highlight>
              </a:rPr>
              <a:t>Shanghai</a:t>
            </a:r>
            <a:r>
              <a:rPr lang="en-GB" sz="500">
                <a:solidFill>
                  <a:srgbClr val="434343"/>
                </a:solidFill>
                <a:latin typeface="Roboto"/>
                <a:ea typeface="Roboto"/>
                <a:cs typeface="Roboto"/>
                <a:sym typeface="Roboto"/>
              </a:rPr>
              <a:t>, China</a:t>
            </a:r>
            <a:endParaRPr sz="500">
              <a:solidFill>
                <a:srgbClr val="434343"/>
              </a:solidFill>
              <a:latin typeface="Roboto"/>
              <a:ea typeface="Roboto"/>
              <a:cs typeface="Roboto"/>
              <a:sym typeface="Roboto"/>
            </a:endParaRPr>
          </a:p>
        </p:txBody>
      </p:sp>
      <p:pic>
        <p:nvPicPr>
          <p:cNvPr id="2095" name="Google Shape;2095;p95"/>
          <p:cNvPicPr preferRelativeResize="0"/>
          <p:nvPr/>
        </p:nvPicPr>
        <p:blipFill>
          <a:blip r:embed="rId34">
            <a:alphaModFix/>
          </a:blip>
          <a:stretch>
            <a:fillRect/>
          </a:stretch>
        </p:blipFill>
        <p:spPr>
          <a:xfrm>
            <a:off x="7371275" y="2562450"/>
            <a:ext cx="445199" cy="84117"/>
          </a:xfrm>
          <a:prstGeom prst="rect">
            <a:avLst/>
          </a:prstGeom>
          <a:noFill/>
          <a:ln>
            <a:noFill/>
          </a:ln>
        </p:spPr>
      </p:pic>
      <p:sp>
        <p:nvSpPr>
          <p:cNvPr id="2096" name="Google Shape;2096;p95"/>
          <p:cNvSpPr txBox="1"/>
          <p:nvPr/>
        </p:nvSpPr>
        <p:spPr>
          <a:xfrm>
            <a:off x="7846931" y="2535045"/>
            <a:ext cx="775500" cy="2493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Tencent</a:t>
            </a:r>
            <a:endParaRPr b="1" sz="600">
              <a:solidFill>
                <a:srgbClr val="43434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550">
                <a:solidFill>
                  <a:srgbClr val="4D5156"/>
                </a:solidFill>
                <a:highlight>
                  <a:srgbClr val="FFFFFF"/>
                </a:highlight>
              </a:rPr>
              <a:t>Shenzhen</a:t>
            </a:r>
            <a:r>
              <a:rPr lang="en-GB" sz="500">
                <a:solidFill>
                  <a:srgbClr val="434343"/>
                </a:solidFill>
                <a:latin typeface="Roboto"/>
                <a:ea typeface="Roboto"/>
                <a:cs typeface="Roboto"/>
                <a:sym typeface="Roboto"/>
              </a:rPr>
              <a:t>, China</a:t>
            </a:r>
            <a:endParaRPr sz="500">
              <a:solidFill>
                <a:srgbClr val="434343"/>
              </a:solidFill>
              <a:latin typeface="Roboto"/>
              <a:ea typeface="Roboto"/>
              <a:cs typeface="Roboto"/>
              <a:sym typeface="Roboto"/>
            </a:endParaRPr>
          </a:p>
        </p:txBody>
      </p:sp>
      <p:sp>
        <p:nvSpPr>
          <p:cNvPr id="2097" name="Google Shape;2097;p95"/>
          <p:cNvSpPr txBox="1"/>
          <p:nvPr/>
        </p:nvSpPr>
        <p:spPr>
          <a:xfrm>
            <a:off x="3651194" y="3282659"/>
            <a:ext cx="948000" cy="2502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General Catalyst</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Cambridge, Massachusetts, US</a:t>
            </a:r>
            <a:endParaRPr sz="500">
              <a:solidFill>
                <a:srgbClr val="434343"/>
              </a:solidFill>
              <a:latin typeface="Roboto"/>
              <a:ea typeface="Roboto"/>
              <a:cs typeface="Roboto"/>
              <a:sym typeface="Roboto"/>
            </a:endParaRPr>
          </a:p>
        </p:txBody>
      </p:sp>
      <p:pic>
        <p:nvPicPr>
          <p:cNvPr id="2098" name="Google Shape;2098;p95"/>
          <p:cNvPicPr preferRelativeResize="0"/>
          <p:nvPr/>
        </p:nvPicPr>
        <p:blipFill>
          <a:blip r:embed="rId35">
            <a:alphaModFix/>
          </a:blip>
          <a:stretch>
            <a:fillRect/>
          </a:stretch>
        </p:blipFill>
        <p:spPr>
          <a:xfrm>
            <a:off x="3306421" y="2923663"/>
            <a:ext cx="330900" cy="330900"/>
          </a:xfrm>
          <a:prstGeom prst="rect">
            <a:avLst/>
          </a:prstGeom>
          <a:noFill/>
          <a:ln>
            <a:noFill/>
          </a:ln>
        </p:spPr>
      </p:pic>
      <p:pic>
        <p:nvPicPr>
          <p:cNvPr id="2099" name="Google Shape;2099;p95"/>
          <p:cNvPicPr preferRelativeResize="0"/>
          <p:nvPr/>
        </p:nvPicPr>
        <p:blipFill>
          <a:blip r:embed="rId36">
            <a:alphaModFix/>
          </a:blip>
          <a:stretch>
            <a:fillRect/>
          </a:stretch>
        </p:blipFill>
        <p:spPr>
          <a:xfrm>
            <a:off x="5411467" y="1669872"/>
            <a:ext cx="226021" cy="239242"/>
          </a:xfrm>
          <a:prstGeom prst="rect">
            <a:avLst/>
          </a:prstGeom>
          <a:noFill/>
          <a:ln>
            <a:noFill/>
          </a:ln>
        </p:spPr>
      </p:pic>
      <p:pic>
        <p:nvPicPr>
          <p:cNvPr id="2100" name="Google Shape;2100;p95"/>
          <p:cNvPicPr preferRelativeResize="0"/>
          <p:nvPr/>
        </p:nvPicPr>
        <p:blipFill>
          <a:blip r:embed="rId37">
            <a:alphaModFix/>
          </a:blip>
          <a:stretch>
            <a:fillRect/>
          </a:stretch>
        </p:blipFill>
        <p:spPr>
          <a:xfrm>
            <a:off x="1975488" y="1731413"/>
            <a:ext cx="218675" cy="218675"/>
          </a:xfrm>
          <a:prstGeom prst="rect">
            <a:avLst/>
          </a:prstGeom>
          <a:noFill/>
          <a:ln>
            <a:noFill/>
          </a:ln>
        </p:spPr>
      </p:pic>
      <p:pic>
        <p:nvPicPr>
          <p:cNvPr id="2101" name="Google Shape;2101;p95"/>
          <p:cNvPicPr preferRelativeResize="0"/>
          <p:nvPr/>
        </p:nvPicPr>
        <p:blipFill>
          <a:blip r:embed="rId38">
            <a:alphaModFix/>
          </a:blip>
          <a:stretch>
            <a:fillRect/>
          </a:stretch>
        </p:blipFill>
        <p:spPr>
          <a:xfrm>
            <a:off x="3283874" y="2637325"/>
            <a:ext cx="330900" cy="166102"/>
          </a:xfrm>
          <a:prstGeom prst="rect">
            <a:avLst/>
          </a:prstGeom>
          <a:noFill/>
          <a:ln>
            <a:noFill/>
          </a:ln>
        </p:spPr>
      </p:pic>
      <p:sp>
        <p:nvSpPr>
          <p:cNvPr id="2102" name="Google Shape;2102;p95"/>
          <p:cNvSpPr txBox="1"/>
          <p:nvPr/>
        </p:nvSpPr>
        <p:spPr>
          <a:xfrm>
            <a:off x="3648075" y="2592175"/>
            <a:ext cx="916800" cy="283800"/>
          </a:xfrm>
          <a:prstGeom prst="rect">
            <a:avLst/>
          </a:prstGeom>
          <a:noFill/>
          <a:ln>
            <a:noFill/>
          </a:ln>
        </p:spPr>
        <p:txBody>
          <a:bodyPr anchorCtr="0" anchor="ctr" bIns="0" lIns="49025" spcFirstLastPara="1" rIns="0" wrap="square" tIns="0">
            <a:no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MassChallenge</a:t>
            </a:r>
            <a:endParaRPr b="1" sz="700">
              <a:solidFill>
                <a:srgbClr val="434343"/>
              </a:solidFill>
              <a:latin typeface="Roboto"/>
              <a:ea typeface="Roboto"/>
              <a:cs typeface="Roboto"/>
              <a:sym typeface="Roboto"/>
            </a:endParaRPr>
          </a:p>
          <a:p>
            <a:pPr indent="0" lvl="0" marL="0" rtl="0" algn="l">
              <a:spcBef>
                <a:spcPts val="0"/>
              </a:spcBef>
              <a:spcAft>
                <a:spcPts val="0"/>
              </a:spcAft>
              <a:buNone/>
            </a:pPr>
            <a:r>
              <a:rPr lang="en-GB" sz="500">
                <a:solidFill>
                  <a:srgbClr val="434343"/>
                </a:solidFill>
                <a:latin typeface="Roboto"/>
                <a:ea typeface="Roboto"/>
                <a:cs typeface="Roboto"/>
                <a:sym typeface="Roboto"/>
              </a:rPr>
              <a:t>Boston, Massachusetts, US</a:t>
            </a:r>
            <a:endParaRPr sz="500">
              <a:solidFill>
                <a:srgbClr val="434343"/>
              </a:solidFill>
              <a:latin typeface="Roboto"/>
              <a:ea typeface="Roboto"/>
              <a:cs typeface="Roboto"/>
              <a:sym typeface="Roboto"/>
            </a:endParaRPr>
          </a:p>
        </p:txBody>
      </p:sp>
      <p:pic>
        <p:nvPicPr>
          <p:cNvPr id="2103" name="Google Shape;2103;p95"/>
          <p:cNvPicPr preferRelativeResize="0"/>
          <p:nvPr/>
        </p:nvPicPr>
        <p:blipFill>
          <a:blip r:embed="rId39">
            <a:alphaModFix/>
          </a:blip>
          <a:stretch>
            <a:fillRect/>
          </a:stretch>
        </p:blipFill>
        <p:spPr>
          <a:xfrm>
            <a:off x="7178038" y="3075863"/>
            <a:ext cx="286200" cy="308100"/>
          </a:xfrm>
          <a:prstGeom prst="ellipse">
            <a:avLst/>
          </a:prstGeom>
          <a:noFill/>
          <a:ln>
            <a:noFill/>
          </a:ln>
        </p:spPr>
      </p:pic>
      <p:pic>
        <p:nvPicPr>
          <p:cNvPr id="2104" name="Google Shape;2104;p95"/>
          <p:cNvPicPr preferRelativeResize="0"/>
          <p:nvPr/>
        </p:nvPicPr>
        <p:blipFill>
          <a:blip r:embed="rId40">
            <a:alphaModFix/>
          </a:blip>
          <a:stretch>
            <a:fillRect/>
          </a:stretch>
        </p:blipFill>
        <p:spPr>
          <a:xfrm>
            <a:off x="7476184" y="3266963"/>
            <a:ext cx="330899" cy="230191"/>
          </a:xfrm>
          <a:prstGeom prst="rect">
            <a:avLst/>
          </a:prstGeom>
          <a:noFill/>
          <a:ln>
            <a:noFill/>
          </a:ln>
        </p:spPr>
      </p:pic>
      <p:pic>
        <p:nvPicPr>
          <p:cNvPr id="2105" name="Google Shape;2105;p95"/>
          <p:cNvPicPr preferRelativeResize="0"/>
          <p:nvPr/>
        </p:nvPicPr>
        <p:blipFill>
          <a:blip r:embed="rId41">
            <a:alphaModFix/>
          </a:blip>
          <a:stretch>
            <a:fillRect/>
          </a:stretch>
        </p:blipFill>
        <p:spPr>
          <a:xfrm>
            <a:off x="3337763" y="3316136"/>
            <a:ext cx="227525" cy="227525"/>
          </a:xfrm>
          <a:prstGeom prst="rect">
            <a:avLst/>
          </a:prstGeom>
          <a:noFill/>
          <a:ln>
            <a:noFill/>
          </a:ln>
        </p:spPr>
      </p:pic>
      <p:pic>
        <p:nvPicPr>
          <p:cNvPr id="2106" name="Google Shape;2106;p95"/>
          <p:cNvPicPr preferRelativeResize="0"/>
          <p:nvPr/>
        </p:nvPicPr>
        <p:blipFill>
          <a:blip r:embed="rId42">
            <a:alphaModFix/>
          </a:blip>
          <a:stretch>
            <a:fillRect/>
          </a:stretch>
        </p:blipFill>
        <p:spPr>
          <a:xfrm>
            <a:off x="5383563" y="864169"/>
            <a:ext cx="314241" cy="220591"/>
          </a:xfrm>
          <a:prstGeom prst="rect">
            <a:avLst/>
          </a:prstGeom>
          <a:noFill/>
          <a:ln>
            <a:noFill/>
          </a:ln>
        </p:spPr>
      </p:pic>
      <p:pic>
        <p:nvPicPr>
          <p:cNvPr id="2107" name="Google Shape;2107;p95"/>
          <p:cNvPicPr preferRelativeResize="0"/>
          <p:nvPr/>
        </p:nvPicPr>
        <p:blipFill>
          <a:blip r:embed="rId43">
            <a:alphaModFix/>
          </a:blip>
          <a:stretch>
            <a:fillRect/>
          </a:stretch>
        </p:blipFill>
        <p:spPr>
          <a:xfrm>
            <a:off x="1960789" y="1170866"/>
            <a:ext cx="248100" cy="174459"/>
          </a:xfrm>
          <a:prstGeom prst="rect">
            <a:avLst/>
          </a:prstGeom>
          <a:noFill/>
          <a:ln>
            <a:noFill/>
          </a:ln>
          <a:effectLst>
            <a:outerShdw blurRad="57150" rotWithShape="0" algn="bl" dir="5400000" dist="19050">
              <a:srgbClr val="000000">
                <a:alpha val="50000"/>
              </a:srgbClr>
            </a:outerShdw>
          </a:effectLst>
        </p:spPr>
      </p:pic>
      <p:pic>
        <p:nvPicPr>
          <p:cNvPr id="2108" name="Google Shape;2108;p95"/>
          <p:cNvPicPr preferRelativeResize="0"/>
          <p:nvPr/>
        </p:nvPicPr>
        <p:blipFill>
          <a:blip r:embed="rId44">
            <a:alphaModFix/>
          </a:blip>
          <a:stretch>
            <a:fillRect/>
          </a:stretch>
        </p:blipFill>
        <p:spPr>
          <a:xfrm>
            <a:off x="3263763" y="3630413"/>
            <a:ext cx="367800" cy="183900"/>
          </a:xfrm>
          <a:prstGeom prst="rect">
            <a:avLst/>
          </a:prstGeom>
          <a:noFill/>
          <a:ln>
            <a:noFill/>
          </a:ln>
        </p:spPr>
      </p:pic>
      <p:sp>
        <p:nvSpPr>
          <p:cNvPr id="2109" name="Google Shape;2109;p95"/>
          <p:cNvSpPr txBox="1"/>
          <p:nvPr/>
        </p:nvSpPr>
        <p:spPr>
          <a:xfrm>
            <a:off x="2269237" y="3585825"/>
            <a:ext cx="1205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highlight>
                  <a:srgbClr val="FFFFFF"/>
                </a:highlight>
                <a:latin typeface="Roboto"/>
                <a:ea typeface="Roboto"/>
                <a:cs typeface="Roboto"/>
                <a:sym typeface="Roboto"/>
              </a:rPr>
              <a:t>New Enterprise Associates</a:t>
            </a:r>
            <a:br>
              <a:rPr b="1" lang="en-GB" sz="700">
                <a:solidFill>
                  <a:schemeClr val="dk1"/>
                </a:solidFill>
                <a:highlight>
                  <a:srgbClr val="FFFFFF"/>
                </a:highlight>
                <a:latin typeface="Roboto"/>
                <a:ea typeface="Roboto"/>
                <a:cs typeface="Roboto"/>
                <a:sym typeface="Roboto"/>
              </a:rPr>
            </a:br>
            <a:r>
              <a:rPr lang="en-GB" sz="500">
                <a:solidFill>
                  <a:srgbClr val="434343"/>
                </a:solidFill>
                <a:latin typeface="Roboto"/>
                <a:ea typeface="Roboto"/>
                <a:cs typeface="Roboto"/>
                <a:sym typeface="Roboto"/>
              </a:rPr>
              <a:t>Menlo Park, California, US</a:t>
            </a:r>
            <a:endParaRPr sz="500">
              <a:solidFill>
                <a:srgbClr val="434343"/>
              </a:solidFill>
              <a:latin typeface="Roboto"/>
              <a:ea typeface="Roboto"/>
              <a:cs typeface="Roboto"/>
              <a:sym typeface="Roboto"/>
            </a:endParaRPr>
          </a:p>
          <a:p>
            <a:pPr indent="0" lvl="0" marL="0" rtl="0" algn="l">
              <a:spcBef>
                <a:spcPts val="0"/>
              </a:spcBef>
              <a:spcAft>
                <a:spcPts val="0"/>
              </a:spcAft>
              <a:buNone/>
            </a:pPr>
            <a:r>
              <a:t/>
            </a:r>
            <a:endParaRPr b="1" sz="700">
              <a:solidFill>
                <a:schemeClr val="dk1"/>
              </a:solidFill>
              <a:highlight>
                <a:srgbClr val="FFFFFF"/>
              </a:highlight>
              <a:latin typeface="Roboto"/>
              <a:ea typeface="Roboto"/>
              <a:cs typeface="Roboto"/>
              <a:sym typeface="Roboto"/>
            </a:endParaRPr>
          </a:p>
        </p:txBody>
      </p:sp>
      <p:pic>
        <p:nvPicPr>
          <p:cNvPr id="2110" name="Google Shape;2110;p95"/>
          <p:cNvPicPr preferRelativeResize="0"/>
          <p:nvPr/>
        </p:nvPicPr>
        <p:blipFill>
          <a:blip r:embed="rId45">
            <a:alphaModFix/>
          </a:blip>
          <a:stretch>
            <a:fillRect/>
          </a:stretch>
        </p:blipFill>
        <p:spPr>
          <a:xfrm>
            <a:off x="1868238" y="3745113"/>
            <a:ext cx="367799" cy="245076"/>
          </a:xfrm>
          <a:prstGeom prst="rect">
            <a:avLst/>
          </a:prstGeom>
          <a:noFill/>
          <a:ln>
            <a:noFill/>
          </a:ln>
        </p:spPr>
      </p:pic>
      <p:pic>
        <p:nvPicPr>
          <p:cNvPr id="2111" name="Google Shape;2111;p95"/>
          <p:cNvPicPr preferRelativeResize="0"/>
          <p:nvPr/>
        </p:nvPicPr>
        <p:blipFill>
          <a:blip r:embed="rId46">
            <a:alphaModFix/>
          </a:blip>
          <a:stretch>
            <a:fillRect/>
          </a:stretch>
        </p:blipFill>
        <p:spPr>
          <a:xfrm>
            <a:off x="1975500" y="2323651"/>
            <a:ext cx="218675" cy="149535"/>
          </a:xfrm>
          <a:prstGeom prst="rect">
            <a:avLst/>
          </a:prstGeom>
          <a:noFill/>
          <a:ln>
            <a:noFill/>
          </a:ln>
        </p:spPr>
      </p:pic>
      <p:pic>
        <p:nvPicPr>
          <p:cNvPr id="2112" name="Google Shape;2112;p95"/>
          <p:cNvPicPr preferRelativeResize="0"/>
          <p:nvPr/>
        </p:nvPicPr>
        <p:blipFill>
          <a:blip r:embed="rId47">
            <a:alphaModFix/>
          </a:blip>
          <a:stretch>
            <a:fillRect/>
          </a:stretch>
        </p:blipFill>
        <p:spPr>
          <a:xfrm>
            <a:off x="7475475" y="4329113"/>
            <a:ext cx="286200" cy="286200"/>
          </a:xfrm>
          <a:prstGeom prst="rect">
            <a:avLst/>
          </a:prstGeom>
          <a:noFill/>
          <a:ln>
            <a:noFill/>
          </a:ln>
        </p:spPr>
      </p:pic>
      <p:pic>
        <p:nvPicPr>
          <p:cNvPr id="2113" name="Google Shape;2113;p95"/>
          <p:cNvPicPr preferRelativeResize="0"/>
          <p:nvPr/>
        </p:nvPicPr>
        <p:blipFill>
          <a:blip r:embed="rId48">
            <a:alphaModFix/>
          </a:blip>
          <a:stretch>
            <a:fillRect/>
          </a:stretch>
        </p:blipFill>
        <p:spPr>
          <a:xfrm>
            <a:off x="7496476" y="1798726"/>
            <a:ext cx="286200" cy="286200"/>
          </a:xfrm>
          <a:prstGeom prst="rect">
            <a:avLst/>
          </a:prstGeom>
          <a:noFill/>
          <a:ln>
            <a:noFill/>
          </a:ln>
        </p:spPr>
      </p:pic>
      <p:sp>
        <p:nvSpPr>
          <p:cNvPr id="2114" name="Google Shape;2114;p95"/>
          <p:cNvSpPr txBox="1"/>
          <p:nvPr/>
        </p:nvSpPr>
        <p:spPr>
          <a:xfrm>
            <a:off x="739500" y="3012850"/>
            <a:ext cx="106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Amgen Ventures</a:t>
            </a:r>
            <a:br>
              <a:rPr b="1" lang="en-GB" sz="700">
                <a:latin typeface="Roboto"/>
                <a:ea typeface="Roboto"/>
                <a:cs typeface="Roboto"/>
                <a:sym typeface="Roboto"/>
              </a:rPr>
            </a:br>
            <a:r>
              <a:rPr lang="en-GB" sz="500">
                <a:solidFill>
                  <a:srgbClr val="434343"/>
                </a:solidFill>
                <a:latin typeface="Roboto"/>
                <a:ea typeface="Roboto"/>
                <a:cs typeface="Roboto"/>
                <a:sym typeface="Roboto"/>
              </a:rPr>
              <a:t>San Francisco, California, US</a:t>
            </a:r>
            <a:endParaRPr b="1" sz="700">
              <a:latin typeface="Roboto"/>
              <a:ea typeface="Roboto"/>
              <a:cs typeface="Roboto"/>
              <a:sym typeface="Roboto"/>
            </a:endParaRPr>
          </a:p>
        </p:txBody>
      </p:sp>
      <p:pic>
        <p:nvPicPr>
          <p:cNvPr id="2115" name="Google Shape;2115;p95"/>
          <p:cNvPicPr preferRelativeResize="0"/>
          <p:nvPr/>
        </p:nvPicPr>
        <p:blipFill>
          <a:blip r:embed="rId49">
            <a:alphaModFix/>
          </a:blip>
          <a:stretch>
            <a:fillRect/>
          </a:stretch>
        </p:blipFill>
        <p:spPr>
          <a:xfrm>
            <a:off x="525300" y="3014475"/>
            <a:ext cx="286200" cy="286200"/>
          </a:xfrm>
          <a:prstGeom prst="rect">
            <a:avLst/>
          </a:prstGeom>
          <a:noFill/>
          <a:ln>
            <a:noFill/>
          </a:ln>
        </p:spPr>
      </p:pic>
      <p:sp>
        <p:nvSpPr>
          <p:cNvPr id="2116" name="Google Shape;2116;p95"/>
          <p:cNvSpPr txBox="1"/>
          <p:nvPr/>
        </p:nvSpPr>
        <p:spPr>
          <a:xfrm>
            <a:off x="758975" y="3349500"/>
            <a:ext cx="997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Redmile Group</a:t>
            </a:r>
            <a:br>
              <a:rPr b="1" lang="en-GB" sz="7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San Francisco, California, US</a:t>
            </a:r>
            <a:endParaRPr sz="500">
              <a:solidFill>
                <a:srgbClr val="434343"/>
              </a:solidFill>
              <a:latin typeface="Roboto"/>
              <a:ea typeface="Roboto"/>
              <a:cs typeface="Roboto"/>
              <a:sym typeface="Roboto"/>
            </a:endParaRPr>
          </a:p>
        </p:txBody>
      </p:sp>
      <p:pic>
        <p:nvPicPr>
          <p:cNvPr id="2117" name="Google Shape;2117;p95"/>
          <p:cNvPicPr preferRelativeResize="0"/>
          <p:nvPr/>
        </p:nvPicPr>
        <p:blipFill>
          <a:blip r:embed="rId50">
            <a:alphaModFix/>
          </a:blip>
          <a:stretch>
            <a:fillRect/>
          </a:stretch>
        </p:blipFill>
        <p:spPr>
          <a:xfrm>
            <a:off x="525299" y="3341525"/>
            <a:ext cx="286200" cy="226802"/>
          </a:xfrm>
          <a:prstGeom prst="rect">
            <a:avLst/>
          </a:prstGeom>
          <a:noFill/>
          <a:ln>
            <a:noFill/>
          </a:ln>
        </p:spPr>
      </p:pic>
      <p:sp>
        <p:nvSpPr>
          <p:cNvPr id="2118" name="Google Shape;2118;p95"/>
          <p:cNvSpPr txBox="1"/>
          <p:nvPr/>
        </p:nvSpPr>
        <p:spPr>
          <a:xfrm>
            <a:off x="739500" y="3681725"/>
            <a:ext cx="1137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Biotechnology Value Fund</a:t>
            </a:r>
            <a:br>
              <a:rPr b="1" lang="en-GB" sz="7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San Francisco, California, US</a:t>
            </a:r>
            <a:endParaRPr b="1" sz="700">
              <a:solidFill>
                <a:srgbClr val="434343"/>
              </a:solidFill>
              <a:latin typeface="Roboto"/>
              <a:ea typeface="Roboto"/>
              <a:cs typeface="Roboto"/>
              <a:sym typeface="Roboto"/>
            </a:endParaRPr>
          </a:p>
        </p:txBody>
      </p:sp>
      <p:pic>
        <p:nvPicPr>
          <p:cNvPr id="2119" name="Google Shape;2119;p95"/>
          <p:cNvPicPr preferRelativeResize="0"/>
          <p:nvPr/>
        </p:nvPicPr>
        <p:blipFill>
          <a:blip r:embed="rId51">
            <a:alphaModFix/>
          </a:blip>
          <a:stretch>
            <a:fillRect/>
          </a:stretch>
        </p:blipFill>
        <p:spPr>
          <a:xfrm>
            <a:off x="491500" y="3767625"/>
            <a:ext cx="286200" cy="286200"/>
          </a:xfrm>
          <a:prstGeom prst="rect">
            <a:avLst/>
          </a:prstGeom>
          <a:noFill/>
          <a:ln>
            <a:noFill/>
          </a:ln>
        </p:spPr>
      </p:pic>
      <p:sp>
        <p:nvSpPr>
          <p:cNvPr id="2120" name="Google Shape;2120;p95"/>
          <p:cNvSpPr txBox="1"/>
          <p:nvPr/>
        </p:nvSpPr>
        <p:spPr>
          <a:xfrm>
            <a:off x="757800" y="4097725"/>
            <a:ext cx="997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Logos Capital</a:t>
            </a:r>
            <a:br>
              <a:rPr b="1" lang="en-GB" sz="7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San Francisco, California, US</a:t>
            </a:r>
            <a:endParaRPr b="1" sz="700">
              <a:solidFill>
                <a:srgbClr val="434343"/>
              </a:solidFill>
              <a:latin typeface="Roboto"/>
              <a:ea typeface="Roboto"/>
              <a:cs typeface="Roboto"/>
              <a:sym typeface="Roboto"/>
            </a:endParaRPr>
          </a:p>
        </p:txBody>
      </p:sp>
      <p:pic>
        <p:nvPicPr>
          <p:cNvPr id="2121" name="Google Shape;2121;p95"/>
          <p:cNvPicPr preferRelativeResize="0"/>
          <p:nvPr/>
        </p:nvPicPr>
        <p:blipFill>
          <a:blip r:embed="rId52">
            <a:alphaModFix/>
          </a:blip>
          <a:stretch>
            <a:fillRect/>
          </a:stretch>
        </p:blipFill>
        <p:spPr>
          <a:xfrm>
            <a:off x="477375" y="4120963"/>
            <a:ext cx="286200" cy="286200"/>
          </a:xfrm>
          <a:prstGeom prst="rect">
            <a:avLst/>
          </a:prstGeom>
          <a:noFill/>
          <a:ln>
            <a:noFill/>
          </a:ln>
        </p:spPr>
      </p:pic>
      <p:pic>
        <p:nvPicPr>
          <p:cNvPr id="2122" name="Google Shape;2122;p95"/>
          <p:cNvPicPr preferRelativeResize="0"/>
          <p:nvPr/>
        </p:nvPicPr>
        <p:blipFill>
          <a:blip r:embed="rId53">
            <a:alphaModFix/>
          </a:blip>
          <a:stretch>
            <a:fillRect/>
          </a:stretch>
        </p:blipFill>
        <p:spPr>
          <a:xfrm>
            <a:off x="5368200" y="3234563"/>
            <a:ext cx="286200" cy="286200"/>
          </a:xfrm>
          <a:prstGeom prst="rect">
            <a:avLst/>
          </a:prstGeom>
          <a:noFill/>
          <a:ln>
            <a:noFill/>
          </a:ln>
        </p:spPr>
      </p:pic>
      <p:sp>
        <p:nvSpPr>
          <p:cNvPr id="2123" name="Google Shape;2123;p95"/>
          <p:cNvSpPr txBox="1"/>
          <p:nvPr/>
        </p:nvSpPr>
        <p:spPr>
          <a:xfrm>
            <a:off x="5684963" y="3120088"/>
            <a:ext cx="1116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Amplitude Venture Capital</a:t>
            </a:r>
            <a:br>
              <a:rPr b="1" lang="en-GB" sz="7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Montréal, Quebec, Canada</a:t>
            </a:r>
            <a:endParaRPr sz="500">
              <a:solidFill>
                <a:srgbClr val="434343"/>
              </a:solidFill>
              <a:latin typeface="Roboto"/>
              <a:ea typeface="Roboto"/>
              <a:cs typeface="Roboto"/>
              <a:sym typeface="Roboto"/>
            </a:endParaRPr>
          </a:p>
        </p:txBody>
      </p:sp>
      <p:sp>
        <p:nvSpPr>
          <p:cNvPr id="2124" name="Google Shape;2124;p95"/>
          <p:cNvSpPr/>
          <p:nvPr/>
        </p:nvSpPr>
        <p:spPr>
          <a:xfrm>
            <a:off x="5092385" y="2957164"/>
            <a:ext cx="330900" cy="348000"/>
          </a:xfrm>
          <a:prstGeom prst="ellipse">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5" name="Google Shape;2125;p95"/>
          <p:cNvPicPr preferRelativeResize="0"/>
          <p:nvPr/>
        </p:nvPicPr>
        <p:blipFill rotWithShape="1">
          <a:blip r:embed="rId54">
            <a:alphaModFix/>
          </a:blip>
          <a:srcRect b="-11500" l="12768" r="12776" t="-11500"/>
          <a:stretch/>
        </p:blipFill>
        <p:spPr>
          <a:xfrm>
            <a:off x="5114700" y="2977125"/>
            <a:ext cx="286200" cy="308100"/>
          </a:xfrm>
          <a:prstGeom prst="flowChartConnector">
            <a:avLst/>
          </a:prstGeom>
          <a:noFill/>
          <a:ln>
            <a:noFill/>
          </a:ln>
        </p:spPr>
      </p:pic>
      <p:sp>
        <p:nvSpPr>
          <p:cNvPr id="2126" name="Google Shape;2126;p95"/>
          <p:cNvSpPr txBox="1"/>
          <p:nvPr/>
        </p:nvSpPr>
        <p:spPr>
          <a:xfrm>
            <a:off x="5681100" y="3456663"/>
            <a:ext cx="1289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700">
                <a:solidFill>
                  <a:srgbClr val="434343"/>
                </a:solidFill>
                <a:latin typeface="Roboto"/>
                <a:ea typeface="Roboto"/>
                <a:cs typeface="Roboto"/>
                <a:sym typeface="Roboto"/>
              </a:rPr>
              <a:t>Creative Destruction Lab (CDL)</a:t>
            </a:r>
            <a:endParaRPr b="1" sz="700">
              <a:solidFill>
                <a:srgbClr val="43434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500">
                <a:latin typeface="Roboto"/>
                <a:ea typeface="Roboto"/>
                <a:cs typeface="Roboto"/>
                <a:sym typeface="Roboto"/>
              </a:rPr>
              <a:t>Toronto, Canda</a:t>
            </a:r>
            <a:endParaRPr sz="5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2127" name="Google Shape;2127;p95"/>
          <p:cNvPicPr preferRelativeResize="0"/>
          <p:nvPr/>
        </p:nvPicPr>
        <p:blipFill>
          <a:blip r:embed="rId55">
            <a:alphaModFix/>
          </a:blip>
          <a:stretch>
            <a:fillRect/>
          </a:stretch>
        </p:blipFill>
        <p:spPr>
          <a:xfrm>
            <a:off x="5429063" y="3577600"/>
            <a:ext cx="208300" cy="208300"/>
          </a:xfrm>
          <a:prstGeom prst="rect">
            <a:avLst/>
          </a:prstGeom>
          <a:noFill/>
          <a:ln>
            <a:noFill/>
          </a:ln>
        </p:spPr>
      </p:pic>
      <p:pic>
        <p:nvPicPr>
          <p:cNvPr id="2128" name="Google Shape;2128;p95"/>
          <p:cNvPicPr preferRelativeResize="0"/>
          <p:nvPr/>
        </p:nvPicPr>
        <p:blipFill>
          <a:blip r:embed="rId56">
            <a:alphaModFix/>
          </a:blip>
          <a:stretch>
            <a:fillRect/>
          </a:stretch>
        </p:blipFill>
        <p:spPr>
          <a:xfrm>
            <a:off x="5445482" y="1123338"/>
            <a:ext cx="235610" cy="248100"/>
          </a:xfrm>
          <a:prstGeom prst="rect">
            <a:avLst/>
          </a:prstGeom>
          <a:noFill/>
          <a:ln>
            <a:noFill/>
          </a:ln>
        </p:spPr>
      </p:pic>
      <p:sp>
        <p:nvSpPr>
          <p:cNvPr id="2129" name="Google Shape;2129;p95"/>
          <p:cNvSpPr txBox="1"/>
          <p:nvPr/>
        </p:nvSpPr>
        <p:spPr>
          <a:xfrm>
            <a:off x="5684851" y="2168425"/>
            <a:ext cx="842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Section 32</a:t>
            </a:r>
            <a:br>
              <a:rPr b="1" lang="en-GB" sz="7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San Diego, California, US</a:t>
            </a:r>
            <a:endParaRPr sz="500">
              <a:solidFill>
                <a:srgbClr val="434343"/>
              </a:solidFill>
              <a:latin typeface="Roboto"/>
              <a:ea typeface="Roboto"/>
              <a:cs typeface="Roboto"/>
              <a:sym typeface="Roboto"/>
            </a:endParaRPr>
          </a:p>
        </p:txBody>
      </p:sp>
      <p:pic>
        <p:nvPicPr>
          <p:cNvPr id="2130" name="Google Shape;2130;p95"/>
          <p:cNvPicPr preferRelativeResize="0"/>
          <p:nvPr/>
        </p:nvPicPr>
        <p:blipFill>
          <a:blip r:embed="rId57">
            <a:alphaModFix/>
          </a:blip>
          <a:stretch>
            <a:fillRect/>
          </a:stretch>
        </p:blipFill>
        <p:spPr>
          <a:xfrm>
            <a:off x="5373926" y="2239073"/>
            <a:ext cx="271791" cy="286200"/>
          </a:xfrm>
          <a:prstGeom prst="rect">
            <a:avLst/>
          </a:prstGeom>
          <a:noFill/>
          <a:ln>
            <a:noFill/>
          </a:ln>
        </p:spPr>
      </p:pic>
      <p:sp>
        <p:nvSpPr>
          <p:cNvPr id="2131" name="Google Shape;2131;p95"/>
          <p:cNvSpPr txBox="1"/>
          <p:nvPr/>
        </p:nvSpPr>
        <p:spPr>
          <a:xfrm>
            <a:off x="5692528" y="2509588"/>
            <a:ext cx="821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434343"/>
                </a:solidFill>
                <a:latin typeface="Roboto"/>
                <a:ea typeface="Roboto"/>
                <a:cs typeface="Roboto"/>
                <a:sym typeface="Roboto"/>
              </a:rPr>
              <a:t>Madrona</a:t>
            </a:r>
            <a:br>
              <a:rPr b="1" lang="en-GB" sz="800">
                <a:solidFill>
                  <a:srgbClr val="434343"/>
                </a:solidFill>
                <a:latin typeface="Roboto"/>
                <a:ea typeface="Roboto"/>
                <a:cs typeface="Roboto"/>
                <a:sym typeface="Roboto"/>
              </a:rPr>
            </a:br>
            <a:r>
              <a:rPr lang="en-GB" sz="500">
                <a:solidFill>
                  <a:srgbClr val="434343"/>
                </a:solidFill>
                <a:latin typeface="Roboto"/>
                <a:ea typeface="Roboto"/>
                <a:cs typeface="Roboto"/>
                <a:sym typeface="Roboto"/>
              </a:rPr>
              <a:t>Seattle, Washington, US</a:t>
            </a:r>
            <a:endParaRPr sz="500">
              <a:solidFill>
                <a:srgbClr val="434343"/>
              </a:solidFill>
              <a:latin typeface="Roboto"/>
              <a:ea typeface="Roboto"/>
              <a:cs typeface="Roboto"/>
              <a:sym typeface="Roboto"/>
            </a:endParaRPr>
          </a:p>
        </p:txBody>
      </p:sp>
      <p:pic>
        <p:nvPicPr>
          <p:cNvPr id="2132" name="Google Shape;2132;p95"/>
          <p:cNvPicPr preferRelativeResize="0"/>
          <p:nvPr/>
        </p:nvPicPr>
        <p:blipFill>
          <a:blip r:embed="rId58">
            <a:alphaModFix/>
          </a:blip>
          <a:stretch>
            <a:fillRect/>
          </a:stretch>
        </p:blipFill>
        <p:spPr>
          <a:xfrm>
            <a:off x="5381290" y="2564388"/>
            <a:ext cx="314241" cy="191248"/>
          </a:xfrm>
          <a:prstGeom prst="rect">
            <a:avLst/>
          </a:prstGeom>
          <a:noFill/>
          <a:ln>
            <a:noFill/>
          </a:ln>
        </p:spPr>
      </p:pic>
      <p:sp>
        <p:nvSpPr>
          <p:cNvPr id="2133" name="Google Shape;2133;p95"/>
          <p:cNvSpPr/>
          <p:nvPr/>
        </p:nvSpPr>
        <p:spPr>
          <a:xfrm>
            <a:off x="5025125" y="596353"/>
            <a:ext cx="330900" cy="348000"/>
          </a:xfrm>
          <a:prstGeom prst="ellipse">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4" name="Google Shape;2134;p95"/>
          <p:cNvPicPr preferRelativeResize="0"/>
          <p:nvPr/>
        </p:nvPicPr>
        <p:blipFill>
          <a:blip r:embed="rId3">
            <a:alphaModFix/>
          </a:blip>
          <a:stretch>
            <a:fillRect/>
          </a:stretch>
        </p:blipFill>
        <p:spPr>
          <a:xfrm>
            <a:off x="5052942" y="625488"/>
            <a:ext cx="275295" cy="289740"/>
          </a:xfrm>
          <a:prstGeom prst="rect">
            <a:avLst/>
          </a:prstGeom>
          <a:noFill/>
          <a:ln>
            <a:noFill/>
          </a:ln>
        </p:spPr>
      </p:pic>
      <p:pic>
        <p:nvPicPr>
          <p:cNvPr id="2135" name="Google Shape;2135;p95"/>
          <p:cNvPicPr preferRelativeResize="0"/>
          <p:nvPr/>
        </p:nvPicPr>
        <p:blipFill>
          <a:blip r:embed="rId59">
            <a:alphaModFix/>
          </a:blip>
          <a:stretch>
            <a:fillRect/>
          </a:stretch>
        </p:blipFill>
        <p:spPr>
          <a:xfrm>
            <a:off x="7161920" y="3734346"/>
            <a:ext cx="269509" cy="283649"/>
          </a:xfrm>
          <a:prstGeom prst="rect">
            <a:avLst/>
          </a:prstGeom>
          <a:noFill/>
          <a:ln>
            <a:noFill/>
          </a:ln>
        </p:spPr>
      </p:pic>
      <p:cxnSp>
        <p:nvCxnSpPr>
          <p:cNvPr id="2136" name="Google Shape;2136;p95"/>
          <p:cNvCxnSpPr/>
          <p:nvPr/>
        </p:nvCxnSpPr>
        <p:spPr>
          <a:xfrm flipH="1" rot="10800000">
            <a:off x="1938821" y="2822774"/>
            <a:ext cx="445200" cy="1200"/>
          </a:xfrm>
          <a:prstGeom prst="straightConnector1">
            <a:avLst/>
          </a:prstGeom>
          <a:noFill/>
          <a:ln cap="flat" cmpd="sng" w="9525">
            <a:solidFill>
              <a:srgbClr val="D9D9D9"/>
            </a:solidFill>
            <a:prstDash val="solid"/>
            <a:round/>
            <a:headEnd len="med" w="med" type="none"/>
            <a:tailEnd len="med" w="med" type="none"/>
          </a:ln>
        </p:spPr>
      </p:cxnSp>
      <p:sp>
        <p:nvSpPr>
          <p:cNvPr id="2137" name="Google Shape;2137;p95"/>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1" name="Shape 2141"/>
        <p:cNvGrpSpPr/>
        <p:nvPr/>
      </p:nvGrpSpPr>
      <p:grpSpPr>
        <a:xfrm>
          <a:off x="0" y="0"/>
          <a:ext cx="0" cy="0"/>
          <a:chOff x="0" y="0"/>
          <a:chExt cx="0" cy="0"/>
        </a:xfrm>
      </p:grpSpPr>
      <p:sp>
        <p:nvSpPr>
          <p:cNvPr id="2142" name="Google Shape;2142;p96"/>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50 Leading Investors: Regional </a:t>
            </a:r>
            <a:r>
              <a:rPr lang="en-GB" sz="1620">
                <a:solidFill>
                  <a:srgbClr val="0B5394"/>
                </a:solidFill>
                <a:latin typeface="Roboto"/>
                <a:ea typeface="Roboto"/>
                <a:cs typeface="Roboto"/>
                <a:sym typeface="Roboto"/>
              </a:rPr>
              <a:t>Proportion</a:t>
            </a:r>
            <a:endParaRPr sz="1620">
              <a:solidFill>
                <a:srgbClr val="0B5394"/>
              </a:solidFill>
              <a:latin typeface="Roboto"/>
              <a:ea typeface="Roboto"/>
              <a:cs typeface="Roboto"/>
              <a:sym typeface="Roboto"/>
            </a:endParaRPr>
          </a:p>
        </p:txBody>
      </p:sp>
      <p:sp>
        <p:nvSpPr>
          <p:cNvPr id="2143" name="Google Shape;2143;p96"/>
          <p:cNvSpPr/>
          <p:nvPr/>
        </p:nvSpPr>
        <p:spPr>
          <a:xfrm>
            <a:off x="252300" y="4080799"/>
            <a:ext cx="8671500" cy="7851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The United States continues to lead the rest of the world in terms of artificial intelligence for companies and funds that invest in Drug Discovery. This is reasonable, given that more than a half of the world’s AI for Drug Discovery companies have their headquarters in USA. During 2023  we can observe significant growth of the number of investors in Asia, mainly in China. The USA, the UK,  Canada, and EU remain to be leaders by the number of investors in AI in Pharma companies.</a:t>
            </a:r>
            <a:endParaRPr sz="1100">
              <a:solidFill>
                <a:schemeClr val="dk1"/>
              </a:solidFill>
              <a:latin typeface="Roboto"/>
              <a:ea typeface="Roboto"/>
              <a:cs typeface="Roboto"/>
              <a:sym typeface="Roboto"/>
            </a:endParaRPr>
          </a:p>
        </p:txBody>
      </p:sp>
      <p:sp>
        <p:nvSpPr>
          <p:cNvPr id="2144" name="Google Shape;2144;p96"/>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145" name="Google Shape;2145;p96"/>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146" name="Google Shape;2146;p96"/>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147" name="Google Shape;2147;p96"/>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148" name="Google Shape;2148;p96"/>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pSp>
        <p:nvGrpSpPr>
          <p:cNvPr id="2149" name="Google Shape;2149;p96"/>
          <p:cNvGrpSpPr/>
          <p:nvPr/>
        </p:nvGrpSpPr>
        <p:grpSpPr>
          <a:xfrm>
            <a:off x="1769598" y="751703"/>
            <a:ext cx="5604811" cy="3163325"/>
            <a:chOff x="232175" y="833100"/>
            <a:chExt cx="7136250" cy="4029200"/>
          </a:xfrm>
        </p:grpSpPr>
        <p:sp>
          <p:nvSpPr>
            <p:cNvPr id="2150" name="Google Shape;2150;p96"/>
            <p:cNvSpPr/>
            <p:nvPr/>
          </p:nvSpPr>
          <p:spPr>
            <a:xfrm>
              <a:off x="5930325" y="3177175"/>
              <a:ext cx="245450" cy="315925"/>
            </a:xfrm>
            <a:custGeom>
              <a:rect b="b" l="l" r="r" t="t"/>
              <a:pathLst>
                <a:path extrusionOk="0" h="12637" w="9818">
                  <a:moveTo>
                    <a:pt x="7161" y="1"/>
                  </a:moveTo>
                  <a:cubicBezTo>
                    <a:pt x="6515" y="1203"/>
                    <a:pt x="5941" y="2478"/>
                    <a:pt x="4936" y="3411"/>
                  </a:cubicBezTo>
                  <a:cubicBezTo>
                    <a:pt x="3877" y="4398"/>
                    <a:pt x="2028" y="4739"/>
                    <a:pt x="2280" y="6372"/>
                  </a:cubicBezTo>
                  <a:cubicBezTo>
                    <a:pt x="1915" y="6350"/>
                    <a:pt x="1640" y="6330"/>
                    <a:pt x="1394" y="6330"/>
                  </a:cubicBezTo>
                  <a:cubicBezTo>
                    <a:pt x="1059" y="6330"/>
                    <a:pt x="778" y="6366"/>
                    <a:pt x="395" y="6480"/>
                  </a:cubicBezTo>
                  <a:cubicBezTo>
                    <a:pt x="0" y="6570"/>
                    <a:pt x="898" y="9172"/>
                    <a:pt x="1005" y="9621"/>
                  </a:cubicBezTo>
                  <a:cubicBezTo>
                    <a:pt x="1418" y="11182"/>
                    <a:pt x="1436" y="10644"/>
                    <a:pt x="2944" y="11039"/>
                  </a:cubicBezTo>
                  <a:cubicBezTo>
                    <a:pt x="3805" y="11254"/>
                    <a:pt x="5133" y="11506"/>
                    <a:pt x="4792" y="12636"/>
                  </a:cubicBezTo>
                  <a:lnTo>
                    <a:pt x="6156" y="12403"/>
                  </a:lnTo>
                  <a:cubicBezTo>
                    <a:pt x="6892" y="11452"/>
                    <a:pt x="7736" y="10788"/>
                    <a:pt x="7736" y="9585"/>
                  </a:cubicBezTo>
                  <a:cubicBezTo>
                    <a:pt x="7736" y="8813"/>
                    <a:pt x="7879" y="8490"/>
                    <a:pt x="8202" y="7790"/>
                  </a:cubicBezTo>
                  <a:cubicBezTo>
                    <a:pt x="8312" y="7540"/>
                    <a:pt x="8452" y="7460"/>
                    <a:pt x="8623" y="7460"/>
                  </a:cubicBezTo>
                  <a:cubicBezTo>
                    <a:pt x="8844" y="7460"/>
                    <a:pt x="9117" y="7594"/>
                    <a:pt x="9441" y="7665"/>
                  </a:cubicBezTo>
                  <a:cubicBezTo>
                    <a:pt x="9010" y="6767"/>
                    <a:pt x="8310" y="5780"/>
                    <a:pt x="8185" y="4793"/>
                  </a:cubicBezTo>
                  <a:cubicBezTo>
                    <a:pt x="8023" y="3393"/>
                    <a:pt x="8651" y="3375"/>
                    <a:pt x="9818" y="2532"/>
                  </a:cubicBezTo>
                  <a:cubicBezTo>
                    <a:pt x="8687" y="1724"/>
                    <a:pt x="7844" y="1185"/>
                    <a:pt x="716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1" name="Google Shape;2151;p96"/>
            <p:cNvSpPr/>
            <p:nvPr/>
          </p:nvSpPr>
          <p:spPr>
            <a:xfrm>
              <a:off x="6399650" y="3383250"/>
              <a:ext cx="449625" cy="320950"/>
            </a:xfrm>
            <a:custGeom>
              <a:rect b="b" l="l" r="r" t="t"/>
              <a:pathLst>
                <a:path extrusionOk="0" h="12838" w="17985">
                  <a:moveTo>
                    <a:pt x="2893" y="0"/>
                  </a:moveTo>
                  <a:cubicBezTo>
                    <a:pt x="2115" y="0"/>
                    <a:pt x="1534" y="333"/>
                    <a:pt x="862" y="822"/>
                  </a:cubicBezTo>
                  <a:cubicBezTo>
                    <a:pt x="1" y="1450"/>
                    <a:pt x="2388" y="2024"/>
                    <a:pt x="2567" y="2060"/>
                  </a:cubicBezTo>
                  <a:cubicBezTo>
                    <a:pt x="1849" y="2616"/>
                    <a:pt x="1616" y="2580"/>
                    <a:pt x="1849" y="3460"/>
                  </a:cubicBezTo>
                  <a:cubicBezTo>
                    <a:pt x="1952" y="3817"/>
                    <a:pt x="2325" y="4636"/>
                    <a:pt x="2643" y="4636"/>
                  </a:cubicBezTo>
                  <a:cubicBezTo>
                    <a:pt x="2772" y="4636"/>
                    <a:pt x="2892" y="4500"/>
                    <a:pt x="2980" y="4142"/>
                  </a:cubicBezTo>
                  <a:cubicBezTo>
                    <a:pt x="3095" y="3636"/>
                    <a:pt x="3262" y="3078"/>
                    <a:pt x="3433" y="3078"/>
                  </a:cubicBezTo>
                  <a:cubicBezTo>
                    <a:pt x="3529" y="3078"/>
                    <a:pt x="3626" y="3253"/>
                    <a:pt x="3716" y="3711"/>
                  </a:cubicBezTo>
                  <a:cubicBezTo>
                    <a:pt x="3878" y="4555"/>
                    <a:pt x="4201" y="4698"/>
                    <a:pt x="4883" y="5255"/>
                  </a:cubicBezTo>
                  <a:lnTo>
                    <a:pt x="6965" y="6996"/>
                  </a:lnTo>
                  <a:cubicBezTo>
                    <a:pt x="7377" y="7337"/>
                    <a:pt x="7162" y="8611"/>
                    <a:pt x="7198" y="9131"/>
                  </a:cubicBezTo>
                  <a:cubicBezTo>
                    <a:pt x="7216" y="9470"/>
                    <a:pt x="8258" y="10568"/>
                    <a:pt x="8590" y="10568"/>
                  </a:cubicBezTo>
                  <a:cubicBezTo>
                    <a:pt x="8593" y="10568"/>
                    <a:pt x="8595" y="10567"/>
                    <a:pt x="8598" y="10567"/>
                  </a:cubicBezTo>
                  <a:cubicBezTo>
                    <a:pt x="9226" y="10549"/>
                    <a:pt x="9854" y="10531"/>
                    <a:pt x="10482" y="10496"/>
                  </a:cubicBezTo>
                  <a:cubicBezTo>
                    <a:pt x="10803" y="10121"/>
                    <a:pt x="11549" y="8862"/>
                    <a:pt x="12034" y="8862"/>
                  </a:cubicBezTo>
                  <a:cubicBezTo>
                    <a:pt x="12037" y="8862"/>
                    <a:pt x="12041" y="8862"/>
                    <a:pt x="12044" y="8862"/>
                  </a:cubicBezTo>
                  <a:cubicBezTo>
                    <a:pt x="13031" y="8916"/>
                    <a:pt x="13498" y="9149"/>
                    <a:pt x="13605" y="10155"/>
                  </a:cubicBezTo>
                  <a:cubicBezTo>
                    <a:pt x="13749" y="11285"/>
                    <a:pt x="13605" y="11501"/>
                    <a:pt x="14575" y="12021"/>
                  </a:cubicBezTo>
                  <a:cubicBezTo>
                    <a:pt x="15325" y="12424"/>
                    <a:pt x="15817" y="12837"/>
                    <a:pt x="16492" y="12837"/>
                  </a:cubicBezTo>
                  <a:cubicBezTo>
                    <a:pt x="16689" y="12837"/>
                    <a:pt x="16902" y="12802"/>
                    <a:pt x="17141" y="12721"/>
                  </a:cubicBezTo>
                  <a:cubicBezTo>
                    <a:pt x="17985" y="12416"/>
                    <a:pt x="16836" y="11303"/>
                    <a:pt x="16567" y="11088"/>
                  </a:cubicBezTo>
                  <a:cubicBezTo>
                    <a:pt x="15705" y="10370"/>
                    <a:pt x="15293" y="10047"/>
                    <a:pt x="14844" y="9024"/>
                  </a:cubicBezTo>
                  <a:cubicBezTo>
                    <a:pt x="14754" y="8808"/>
                    <a:pt x="14270" y="8108"/>
                    <a:pt x="14521" y="7983"/>
                  </a:cubicBezTo>
                  <a:cubicBezTo>
                    <a:pt x="14952" y="7767"/>
                    <a:pt x="15239" y="7821"/>
                    <a:pt x="15023" y="7373"/>
                  </a:cubicBezTo>
                  <a:cubicBezTo>
                    <a:pt x="14898" y="7103"/>
                    <a:pt x="14700" y="6314"/>
                    <a:pt x="14467" y="6152"/>
                  </a:cubicBezTo>
                  <a:cubicBezTo>
                    <a:pt x="14415" y="6115"/>
                    <a:pt x="14341" y="6103"/>
                    <a:pt x="14254" y="6103"/>
                  </a:cubicBezTo>
                  <a:cubicBezTo>
                    <a:pt x="14068" y="6103"/>
                    <a:pt x="13828" y="6160"/>
                    <a:pt x="13638" y="6160"/>
                  </a:cubicBezTo>
                  <a:cubicBezTo>
                    <a:pt x="13487" y="6160"/>
                    <a:pt x="13368" y="6123"/>
                    <a:pt x="13336" y="5991"/>
                  </a:cubicBezTo>
                  <a:cubicBezTo>
                    <a:pt x="13049" y="4627"/>
                    <a:pt x="11290" y="3029"/>
                    <a:pt x="9836" y="2778"/>
                  </a:cubicBezTo>
                  <a:cubicBezTo>
                    <a:pt x="8921" y="2634"/>
                    <a:pt x="8203" y="1934"/>
                    <a:pt x="7467" y="1414"/>
                  </a:cubicBezTo>
                  <a:cubicBezTo>
                    <a:pt x="7402" y="1370"/>
                    <a:pt x="7328" y="1350"/>
                    <a:pt x="7245" y="1350"/>
                  </a:cubicBezTo>
                  <a:cubicBezTo>
                    <a:pt x="6689" y="1350"/>
                    <a:pt x="5794" y="2243"/>
                    <a:pt x="5403" y="2509"/>
                  </a:cubicBezTo>
                  <a:cubicBezTo>
                    <a:pt x="5230" y="2627"/>
                    <a:pt x="4856" y="2760"/>
                    <a:pt x="4529" y="2760"/>
                  </a:cubicBezTo>
                  <a:cubicBezTo>
                    <a:pt x="4213" y="2760"/>
                    <a:pt x="3940" y="2636"/>
                    <a:pt x="3931" y="2257"/>
                  </a:cubicBezTo>
                  <a:cubicBezTo>
                    <a:pt x="3931" y="1342"/>
                    <a:pt x="4326" y="193"/>
                    <a:pt x="3321" y="32"/>
                  </a:cubicBezTo>
                  <a:cubicBezTo>
                    <a:pt x="3171" y="10"/>
                    <a:pt x="3029" y="0"/>
                    <a:pt x="289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2" name="Google Shape;2152;p96"/>
            <p:cNvSpPr/>
            <p:nvPr/>
          </p:nvSpPr>
          <p:spPr>
            <a:xfrm>
              <a:off x="4705825" y="3078350"/>
              <a:ext cx="66425" cy="33250"/>
            </a:xfrm>
            <a:custGeom>
              <a:rect b="b" l="l" r="r" t="t"/>
              <a:pathLst>
                <a:path extrusionOk="0" h="1330" w="2657">
                  <a:moveTo>
                    <a:pt x="1489" y="0"/>
                  </a:moveTo>
                  <a:cubicBezTo>
                    <a:pt x="1088" y="0"/>
                    <a:pt x="649" y="147"/>
                    <a:pt x="0" y="221"/>
                  </a:cubicBezTo>
                  <a:cubicBezTo>
                    <a:pt x="185" y="422"/>
                    <a:pt x="809" y="1329"/>
                    <a:pt x="1080" y="1329"/>
                  </a:cubicBezTo>
                  <a:cubicBezTo>
                    <a:pt x="1099" y="1329"/>
                    <a:pt x="1116" y="1325"/>
                    <a:pt x="1131" y="1316"/>
                  </a:cubicBezTo>
                  <a:cubicBezTo>
                    <a:pt x="1633" y="1010"/>
                    <a:pt x="2082" y="687"/>
                    <a:pt x="2656" y="562"/>
                  </a:cubicBezTo>
                  <a:cubicBezTo>
                    <a:pt x="2206" y="128"/>
                    <a:pt x="1864" y="0"/>
                    <a:pt x="148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3" name="Google Shape;2153;p96"/>
            <p:cNvSpPr/>
            <p:nvPr/>
          </p:nvSpPr>
          <p:spPr>
            <a:xfrm>
              <a:off x="3732175" y="3363475"/>
              <a:ext cx="30875" cy="24300"/>
            </a:xfrm>
            <a:custGeom>
              <a:rect b="b" l="l" r="r" t="t"/>
              <a:pathLst>
                <a:path extrusionOk="0" h="972" w="1235">
                  <a:moveTo>
                    <a:pt x="628" y="1"/>
                  </a:moveTo>
                  <a:cubicBezTo>
                    <a:pt x="448" y="1"/>
                    <a:pt x="242" y="72"/>
                    <a:pt x="71" y="231"/>
                  </a:cubicBezTo>
                  <a:cubicBezTo>
                    <a:pt x="0" y="667"/>
                    <a:pt x="247" y="971"/>
                    <a:pt x="526" y="971"/>
                  </a:cubicBezTo>
                  <a:cubicBezTo>
                    <a:pt x="672" y="971"/>
                    <a:pt x="827" y="888"/>
                    <a:pt x="950" y="697"/>
                  </a:cubicBezTo>
                  <a:cubicBezTo>
                    <a:pt x="1235" y="271"/>
                    <a:pt x="979" y="1"/>
                    <a:pt x="62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4" name="Google Shape;2154;p96"/>
            <p:cNvSpPr/>
            <p:nvPr/>
          </p:nvSpPr>
          <p:spPr>
            <a:xfrm>
              <a:off x="3750075" y="3336125"/>
              <a:ext cx="36025" cy="26375"/>
            </a:xfrm>
            <a:custGeom>
              <a:rect b="b" l="l" r="r" t="t"/>
              <a:pathLst>
                <a:path extrusionOk="0" h="1055" w="1441">
                  <a:moveTo>
                    <a:pt x="692" y="0"/>
                  </a:moveTo>
                  <a:cubicBezTo>
                    <a:pt x="527" y="0"/>
                    <a:pt x="302" y="51"/>
                    <a:pt x="1" y="176"/>
                  </a:cubicBezTo>
                  <a:cubicBezTo>
                    <a:pt x="60" y="831"/>
                    <a:pt x="259" y="1055"/>
                    <a:pt x="470" y="1055"/>
                  </a:cubicBezTo>
                  <a:cubicBezTo>
                    <a:pt x="928" y="1055"/>
                    <a:pt x="1440" y="0"/>
                    <a:pt x="69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5" name="Google Shape;2155;p96"/>
            <p:cNvSpPr/>
            <p:nvPr/>
          </p:nvSpPr>
          <p:spPr>
            <a:xfrm>
              <a:off x="2583475" y="1022550"/>
              <a:ext cx="907725" cy="875825"/>
            </a:xfrm>
            <a:custGeom>
              <a:rect b="b" l="l" r="r" t="t"/>
              <a:pathLst>
                <a:path extrusionOk="0" h="35033" w="36309">
                  <a:moveTo>
                    <a:pt x="19510" y="0"/>
                  </a:moveTo>
                  <a:lnTo>
                    <a:pt x="19510" y="0"/>
                  </a:lnTo>
                  <a:cubicBezTo>
                    <a:pt x="18038" y="305"/>
                    <a:pt x="17643" y="162"/>
                    <a:pt x="17087" y="1561"/>
                  </a:cubicBezTo>
                  <a:lnTo>
                    <a:pt x="18558" y="2064"/>
                  </a:lnTo>
                  <a:cubicBezTo>
                    <a:pt x="17964" y="2497"/>
                    <a:pt x="17703" y="2795"/>
                    <a:pt x="17433" y="2795"/>
                  </a:cubicBezTo>
                  <a:cubicBezTo>
                    <a:pt x="17222" y="2795"/>
                    <a:pt x="17006" y="2613"/>
                    <a:pt x="16620" y="2172"/>
                  </a:cubicBezTo>
                  <a:cubicBezTo>
                    <a:pt x="15956" y="1418"/>
                    <a:pt x="15112" y="1346"/>
                    <a:pt x="14143" y="1077"/>
                  </a:cubicBezTo>
                  <a:cubicBezTo>
                    <a:pt x="13928" y="2315"/>
                    <a:pt x="14107" y="2441"/>
                    <a:pt x="12833" y="2441"/>
                  </a:cubicBezTo>
                  <a:cubicBezTo>
                    <a:pt x="11971" y="2441"/>
                    <a:pt x="12330" y="1149"/>
                    <a:pt x="11559" y="1041"/>
                  </a:cubicBezTo>
                  <a:cubicBezTo>
                    <a:pt x="10989" y="954"/>
                    <a:pt x="10044" y="756"/>
                    <a:pt x="9178" y="756"/>
                  </a:cubicBezTo>
                  <a:cubicBezTo>
                    <a:pt x="8079" y="756"/>
                    <a:pt x="7107" y="1076"/>
                    <a:pt x="7197" y="2351"/>
                  </a:cubicBezTo>
                  <a:cubicBezTo>
                    <a:pt x="6729" y="2291"/>
                    <a:pt x="6172" y="2201"/>
                    <a:pt x="5664" y="2201"/>
                  </a:cubicBezTo>
                  <a:cubicBezTo>
                    <a:pt x="4810" y="2201"/>
                    <a:pt x="4090" y="2456"/>
                    <a:pt x="4146" y="3536"/>
                  </a:cubicBezTo>
                  <a:cubicBezTo>
                    <a:pt x="4190" y="4384"/>
                    <a:pt x="3721" y="4680"/>
                    <a:pt x="3115" y="4680"/>
                  </a:cubicBezTo>
                  <a:cubicBezTo>
                    <a:pt x="2490" y="4680"/>
                    <a:pt x="1722" y="4366"/>
                    <a:pt x="1221" y="4020"/>
                  </a:cubicBezTo>
                  <a:lnTo>
                    <a:pt x="1221" y="4020"/>
                  </a:lnTo>
                  <a:cubicBezTo>
                    <a:pt x="323" y="5474"/>
                    <a:pt x="323" y="5366"/>
                    <a:pt x="1472" y="6605"/>
                  </a:cubicBezTo>
                  <a:cubicBezTo>
                    <a:pt x="1480" y="6614"/>
                    <a:pt x="1521" y="6618"/>
                    <a:pt x="1587" y="6618"/>
                  </a:cubicBezTo>
                  <a:cubicBezTo>
                    <a:pt x="1859" y="6618"/>
                    <a:pt x="2548" y="6554"/>
                    <a:pt x="3043" y="6554"/>
                  </a:cubicBezTo>
                  <a:cubicBezTo>
                    <a:pt x="3559" y="6554"/>
                    <a:pt x="3864" y="6624"/>
                    <a:pt x="3267" y="6910"/>
                  </a:cubicBezTo>
                  <a:cubicBezTo>
                    <a:pt x="2868" y="7103"/>
                    <a:pt x="2626" y="7305"/>
                    <a:pt x="2316" y="7305"/>
                  </a:cubicBezTo>
                  <a:cubicBezTo>
                    <a:pt x="2193" y="7305"/>
                    <a:pt x="2060" y="7273"/>
                    <a:pt x="1903" y="7197"/>
                  </a:cubicBezTo>
                  <a:cubicBezTo>
                    <a:pt x="1427" y="6974"/>
                    <a:pt x="1182" y="6776"/>
                    <a:pt x="975" y="6776"/>
                  </a:cubicBezTo>
                  <a:cubicBezTo>
                    <a:pt x="800" y="6776"/>
                    <a:pt x="652" y="6918"/>
                    <a:pt x="413" y="7305"/>
                  </a:cubicBezTo>
                  <a:cubicBezTo>
                    <a:pt x="0" y="7951"/>
                    <a:pt x="736" y="7807"/>
                    <a:pt x="969" y="8400"/>
                  </a:cubicBezTo>
                  <a:cubicBezTo>
                    <a:pt x="1023" y="8561"/>
                    <a:pt x="575" y="8938"/>
                    <a:pt x="646" y="9118"/>
                  </a:cubicBezTo>
                  <a:cubicBezTo>
                    <a:pt x="754" y="9387"/>
                    <a:pt x="1095" y="9692"/>
                    <a:pt x="1257" y="9925"/>
                  </a:cubicBezTo>
                  <a:cubicBezTo>
                    <a:pt x="1634" y="10423"/>
                    <a:pt x="1960" y="10575"/>
                    <a:pt x="2313" y="10575"/>
                  </a:cubicBezTo>
                  <a:cubicBezTo>
                    <a:pt x="2800" y="10575"/>
                    <a:pt x="3337" y="10285"/>
                    <a:pt x="4128" y="10212"/>
                  </a:cubicBezTo>
                  <a:cubicBezTo>
                    <a:pt x="4194" y="10206"/>
                    <a:pt x="4258" y="10203"/>
                    <a:pt x="4319" y="10203"/>
                  </a:cubicBezTo>
                  <a:cubicBezTo>
                    <a:pt x="5457" y="10203"/>
                    <a:pt x="5966" y="11265"/>
                    <a:pt x="6767" y="12133"/>
                  </a:cubicBezTo>
                  <a:cubicBezTo>
                    <a:pt x="7413" y="12833"/>
                    <a:pt x="7664" y="14502"/>
                    <a:pt x="8005" y="15399"/>
                  </a:cubicBezTo>
                  <a:cubicBezTo>
                    <a:pt x="8238" y="16045"/>
                    <a:pt x="7161" y="17499"/>
                    <a:pt x="6874" y="18092"/>
                  </a:cubicBezTo>
                  <a:cubicBezTo>
                    <a:pt x="7260" y="18033"/>
                    <a:pt x="7904" y="17865"/>
                    <a:pt x="8450" y="17865"/>
                  </a:cubicBezTo>
                  <a:cubicBezTo>
                    <a:pt x="9072" y="17865"/>
                    <a:pt x="9568" y="18084"/>
                    <a:pt x="9405" y="18935"/>
                  </a:cubicBezTo>
                  <a:lnTo>
                    <a:pt x="7323" y="19043"/>
                  </a:lnTo>
                  <a:cubicBezTo>
                    <a:pt x="8149" y="19868"/>
                    <a:pt x="8525" y="20389"/>
                    <a:pt x="9674" y="20604"/>
                  </a:cubicBezTo>
                  <a:lnTo>
                    <a:pt x="7143" y="23978"/>
                  </a:lnTo>
                  <a:cubicBezTo>
                    <a:pt x="6354" y="25037"/>
                    <a:pt x="6964" y="26958"/>
                    <a:pt x="7305" y="28017"/>
                  </a:cubicBezTo>
                  <a:cubicBezTo>
                    <a:pt x="7431" y="28430"/>
                    <a:pt x="6820" y="28878"/>
                    <a:pt x="6946" y="29273"/>
                  </a:cubicBezTo>
                  <a:cubicBezTo>
                    <a:pt x="7197" y="30027"/>
                    <a:pt x="7449" y="30781"/>
                    <a:pt x="7682" y="31552"/>
                  </a:cubicBezTo>
                  <a:cubicBezTo>
                    <a:pt x="8021" y="32613"/>
                    <a:pt x="8806" y="33139"/>
                    <a:pt x="9694" y="33139"/>
                  </a:cubicBezTo>
                  <a:cubicBezTo>
                    <a:pt x="9933" y="33139"/>
                    <a:pt x="10180" y="33100"/>
                    <a:pt x="10428" y="33024"/>
                  </a:cubicBezTo>
                  <a:cubicBezTo>
                    <a:pt x="10510" y="34404"/>
                    <a:pt x="10758" y="35032"/>
                    <a:pt x="11997" y="35032"/>
                  </a:cubicBezTo>
                  <a:cubicBezTo>
                    <a:pt x="12111" y="35032"/>
                    <a:pt x="12234" y="35027"/>
                    <a:pt x="12366" y="35016"/>
                  </a:cubicBezTo>
                  <a:cubicBezTo>
                    <a:pt x="12959" y="34981"/>
                    <a:pt x="12995" y="32306"/>
                    <a:pt x="13389" y="31822"/>
                  </a:cubicBezTo>
                  <a:cubicBezTo>
                    <a:pt x="13982" y="31086"/>
                    <a:pt x="14969" y="29201"/>
                    <a:pt x="15812" y="28860"/>
                  </a:cubicBezTo>
                  <a:lnTo>
                    <a:pt x="19492" y="27406"/>
                  </a:lnTo>
                  <a:lnTo>
                    <a:pt x="21592" y="24768"/>
                  </a:lnTo>
                  <a:lnTo>
                    <a:pt x="21592" y="24768"/>
                  </a:lnTo>
                  <a:cubicBezTo>
                    <a:pt x="21574" y="24804"/>
                    <a:pt x="24104" y="25091"/>
                    <a:pt x="24427" y="25091"/>
                  </a:cubicBezTo>
                  <a:cubicBezTo>
                    <a:pt x="25504" y="25091"/>
                    <a:pt x="26114" y="24014"/>
                    <a:pt x="26832" y="23278"/>
                  </a:cubicBezTo>
                  <a:cubicBezTo>
                    <a:pt x="27245" y="22866"/>
                    <a:pt x="29112" y="22704"/>
                    <a:pt x="29202" y="22184"/>
                  </a:cubicBezTo>
                  <a:cubicBezTo>
                    <a:pt x="29489" y="20568"/>
                    <a:pt x="29417" y="20586"/>
                    <a:pt x="28196" y="19491"/>
                  </a:cubicBezTo>
                  <a:cubicBezTo>
                    <a:pt x="27820" y="19150"/>
                    <a:pt x="27353" y="19079"/>
                    <a:pt x="26886" y="18917"/>
                  </a:cubicBezTo>
                  <a:cubicBezTo>
                    <a:pt x="26545" y="18809"/>
                    <a:pt x="26384" y="17840"/>
                    <a:pt x="26258" y="17517"/>
                  </a:cubicBezTo>
                  <a:cubicBezTo>
                    <a:pt x="26150" y="17266"/>
                    <a:pt x="27191" y="16835"/>
                    <a:pt x="27425" y="16710"/>
                  </a:cubicBezTo>
                  <a:cubicBezTo>
                    <a:pt x="27452" y="16693"/>
                    <a:pt x="27485" y="16685"/>
                    <a:pt x="27524" y="16685"/>
                  </a:cubicBezTo>
                  <a:cubicBezTo>
                    <a:pt x="27818" y="16685"/>
                    <a:pt x="28403" y="17119"/>
                    <a:pt x="28609" y="17230"/>
                  </a:cubicBezTo>
                  <a:cubicBezTo>
                    <a:pt x="29285" y="17588"/>
                    <a:pt x="29634" y="17787"/>
                    <a:pt x="29912" y="17787"/>
                  </a:cubicBezTo>
                  <a:cubicBezTo>
                    <a:pt x="30261" y="17787"/>
                    <a:pt x="30500" y="17473"/>
                    <a:pt x="31140" y="16763"/>
                  </a:cubicBezTo>
                  <a:lnTo>
                    <a:pt x="29794" y="16010"/>
                  </a:lnTo>
                  <a:cubicBezTo>
                    <a:pt x="30817" y="14646"/>
                    <a:pt x="34532" y="10607"/>
                    <a:pt x="30763" y="10374"/>
                  </a:cubicBezTo>
                  <a:cubicBezTo>
                    <a:pt x="31248" y="8902"/>
                    <a:pt x="31948" y="9225"/>
                    <a:pt x="33007" y="8292"/>
                  </a:cubicBezTo>
                  <a:lnTo>
                    <a:pt x="36309" y="5384"/>
                  </a:lnTo>
                  <a:cubicBezTo>
                    <a:pt x="35419" y="4415"/>
                    <a:pt x="35168" y="4163"/>
                    <a:pt x="34385" y="4163"/>
                  </a:cubicBezTo>
                  <a:cubicBezTo>
                    <a:pt x="34109" y="4163"/>
                    <a:pt x="33769" y="4194"/>
                    <a:pt x="33312" y="4236"/>
                  </a:cubicBezTo>
                  <a:cubicBezTo>
                    <a:pt x="31517" y="4397"/>
                    <a:pt x="31176" y="4379"/>
                    <a:pt x="29919" y="5654"/>
                  </a:cubicBezTo>
                  <a:cubicBezTo>
                    <a:pt x="30171" y="5061"/>
                    <a:pt x="30440" y="4487"/>
                    <a:pt x="30691" y="3913"/>
                  </a:cubicBezTo>
                  <a:cubicBezTo>
                    <a:pt x="30035" y="3749"/>
                    <a:pt x="29648" y="3612"/>
                    <a:pt x="29362" y="3612"/>
                  </a:cubicBezTo>
                  <a:cubicBezTo>
                    <a:pt x="28960" y="3612"/>
                    <a:pt x="28758" y="3881"/>
                    <a:pt x="28286" y="4720"/>
                  </a:cubicBezTo>
                  <a:cubicBezTo>
                    <a:pt x="27623" y="4163"/>
                    <a:pt x="27104" y="4007"/>
                    <a:pt x="26520" y="4007"/>
                  </a:cubicBezTo>
                  <a:cubicBezTo>
                    <a:pt x="26013" y="4007"/>
                    <a:pt x="25457" y="4125"/>
                    <a:pt x="24715" y="4200"/>
                  </a:cubicBezTo>
                  <a:cubicBezTo>
                    <a:pt x="25361" y="3159"/>
                    <a:pt x="25576" y="3338"/>
                    <a:pt x="26832" y="3302"/>
                  </a:cubicBezTo>
                  <a:lnTo>
                    <a:pt x="30404" y="3195"/>
                  </a:lnTo>
                  <a:cubicBezTo>
                    <a:pt x="30099" y="2800"/>
                    <a:pt x="29291" y="1220"/>
                    <a:pt x="28825" y="1149"/>
                  </a:cubicBezTo>
                  <a:lnTo>
                    <a:pt x="25594" y="538"/>
                  </a:lnTo>
                  <a:cubicBezTo>
                    <a:pt x="24998" y="423"/>
                    <a:pt x="23796" y="148"/>
                    <a:pt x="22791" y="148"/>
                  </a:cubicBezTo>
                  <a:cubicBezTo>
                    <a:pt x="21771" y="148"/>
                    <a:pt x="20953" y="432"/>
                    <a:pt x="21179" y="1454"/>
                  </a:cubicBezTo>
                  <a:cubicBezTo>
                    <a:pt x="20353" y="1185"/>
                    <a:pt x="18989" y="1167"/>
                    <a:pt x="1951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6" name="Google Shape;2156;p96"/>
            <p:cNvSpPr/>
            <p:nvPr/>
          </p:nvSpPr>
          <p:spPr>
            <a:xfrm>
              <a:off x="2727225" y="1516275"/>
              <a:ext cx="60900" cy="50400"/>
            </a:xfrm>
            <a:custGeom>
              <a:rect b="b" l="l" r="r" t="t"/>
              <a:pathLst>
                <a:path extrusionOk="0" h="2016" w="2436">
                  <a:moveTo>
                    <a:pt x="1642" y="1"/>
                  </a:moveTo>
                  <a:cubicBezTo>
                    <a:pt x="1462" y="1"/>
                    <a:pt x="1238" y="54"/>
                    <a:pt x="963" y="173"/>
                  </a:cubicBezTo>
                  <a:cubicBezTo>
                    <a:pt x="0" y="588"/>
                    <a:pt x="1017" y="2016"/>
                    <a:pt x="1914" y="2016"/>
                  </a:cubicBezTo>
                  <a:cubicBezTo>
                    <a:pt x="1987" y="2016"/>
                    <a:pt x="2059" y="2006"/>
                    <a:pt x="2129" y="1986"/>
                  </a:cubicBezTo>
                  <a:cubicBezTo>
                    <a:pt x="2378" y="1035"/>
                    <a:pt x="2436" y="1"/>
                    <a:pt x="164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7" name="Google Shape;2157;p96"/>
            <p:cNvSpPr/>
            <p:nvPr/>
          </p:nvSpPr>
          <p:spPr>
            <a:xfrm>
              <a:off x="3256075" y="1463725"/>
              <a:ext cx="77200" cy="49275"/>
            </a:xfrm>
            <a:custGeom>
              <a:rect b="b" l="l" r="r" t="t"/>
              <a:pathLst>
                <a:path extrusionOk="0" h="1971" w="3088">
                  <a:moveTo>
                    <a:pt x="1428" y="1"/>
                  </a:moveTo>
                  <a:cubicBezTo>
                    <a:pt x="735" y="1"/>
                    <a:pt x="0" y="466"/>
                    <a:pt x="880" y="1073"/>
                  </a:cubicBezTo>
                  <a:lnTo>
                    <a:pt x="2692" y="1970"/>
                  </a:lnTo>
                  <a:cubicBezTo>
                    <a:pt x="2782" y="624"/>
                    <a:pt x="3087" y="427"/>
                    <a:pt x="1795" y="50"/>
                  </a:cubicBezTo>
                  <a:cubicBezTo>
                    <a:pt x="1681" y="16"/>
                    <a:pt x="1555" y="1"/>
                    <a:pt x="142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8" name="Google Shape;2158;p96"/>
            <p:cNvSpPr/>
            <p:nvPr/>
          </p:nvSpPr>
          <p:spPr>
            <a:xfrm>
              <a:off x="5889475" y="3701275"/>
              <a:ext cx="892050" cy="819425"/>
            </a:xfrm>
            <a:custGeom>
              <a:rect b="b" l="l" r="r" t="t"/>
              <a:pathLst>
                <a:path extrusionOk="0" h="32777" w="35682">
                  <a:moveTo>
                    <a:pt x="30064" y="0"/>
                  </a:moveTo>
                  <a:cubicBezTo>
                    <a:pt x="28036" y="0"/>
                    <a:pt x="28933" y="7018"/>
                    <a:pt x="26941" y="7179"/>
                  </a:cubicBezTo>
                  <a:cubicBezTo>
                    <a:pt x="26927" y="7181"/>
                    <a:pt x="26913" y="7181"/>
                    <a:pt x="26898" y="7181"/>
                  </a:cubicBezTo>
                  <a:cubicBezTo>
                    <a:pt x="26127" y="7181"/>
                    <a:pt x="24120" y="5389"/>
                    <a:pt x="23944" y="4684"/>
                  </a:cubicBezTo>
                  <a:cubicBezTo>
                    <a:pt x="23710" y="3823"/>
                    <a:pt x="25164" y="1436"/>
                    <a:pt x="25487" y="556"/>
                  </a:cubicBezTo>
                  <a:cubicBezTo>
                    <a:pt x="24343" y="336"/>
                    <a:pt x="23505" y="165"/>
                    <a:pt x="22626" y="165"/>
                  </a:cubicBezTo>
                  <a:cubicBezTo>
                    <a:pt x="22003" y="165"/>
                    <a:pt x="21359" y="251"/>
                    <a:pt x="20569" y="467"/>
                  </a:cubicBezTo>
                  <a:cubicBezTo>
                    <a:pt x="19439" y="790"/>
                    <a:pt x="19205" y="664"/>
                    <a:pt x="18828" y="1741"/>
                  </a:cubicBezTo>
                  <a:cubicBezTo>
                    <a:pt x="18380" y="2997"/>
                    <a:pt x="18505" y="3302"/>
                    <a:pt x="17213" y="3590"/>
                  </a:cubicBezTo>
                  <a:cubicBezTo>
                    <a:pt x="17177" y="2979"/>
                    <a:pt x="17141" y="2369"/>
                    <a:pt x="17105" y="1759"/>
                  </a:cubicBezTo>
                  <a:lnTo>
                    <a:pt x="11093" y="5420"/>
                  </a:lnTo>
                  <a:cubicBezTo>
                    <a:pt x="10860" y="5564"/>
                    <a:pt x="11057" y="6264"/>
                    <a:pt x="11075" y="6515"/>
                  </a:cubicBezTo>
                  <a:cubicBezTo>
                    <a:pt x="11129" y="7072"/>
                    <a:pt x="10752" y="7395"/>
                    <a:pt x="10429" y="7861"/>
                  </a:cubicBezTo>
                  <a:cubicBezTo>
                    <a:pt x="10285" y="8068"/>
                    <a:pt x="9774" y="8086"/>
                    <a:pt x="9217" y="8086"/>
                  </a:cubicBezTo>
                  <a:cubicBezTo>
                    <a:pt x="9100" y="8086"/>
                    <a:pt x="8981" y="8085"/>
                    <a:pt x="8863" y="8085"/>
                  </a:cubicBezTo>
                  <a:cubicBezTo>
                    <a:pt x="8420" y="8085"/>
                    <a:pt x="7992" y="8096"/>
                    <a:pt x="7737" y="8202"/>
                  </a:cubicBezTo>
                  <a:lnTo>
                    <a:pt x="3842" y="9800"/>
                  </a:lnTo>
                  <a:cubicBezTo>
                    <a:pt x="3052" y="10123"/>
                    <a:pt x="2837" y="11774"/>
                    <a:pt x="2550" y="12510"/>
                  </a:cubicBezTo>
                  <a:cubicBezTo>
                    <a:pt x="1688" y="14825"/>
                    <a:pt x="1832" y="16889"/>
                    <a:pt x="1796" y="19384"/>
                  </a:cubicBezTo>
                  <a:cubicBezTo>
                    <a:pt x="1796" y="19815"/>
                    <a:pt x="2047" y="21771"/>
                    <a:pt x="1670" y="22040"/>
                  </a:cubicBezTo>
                  <a:cubicBezTo>
                    <a:pt x="486" y="22920"/>
                    <a:pt x="1" y="23494"/>
                    <a:pt x="1347" y="24427"/>
                  </a:cubicBezTo>
                  <a:cubicBezTo>
                    <a:pt x="1888" y="24809"/>
                    <a:pt x="2520" y="24939"/>
                    <a:pt x="3198" y="24939"/>
                  </a:cubicBezTo>
                  <a:cubicBezTo>
                    <a:pt x="4654" y="24939"/>
                    <a:pt x="6321" y="24337"/>
                    <a:pt x="7755" y="24337"/>
                  </a:cubicBezTo>
                  <a:cubicBezTo>
                    <a:pt x="8849" y="24337"/>
                    <a:pt x="8616" y="23296"/>
                    <a:pt x="9549" y="23099"/>
                  </a:cubicBezTo>
                  <a:lnTo>
                    <a:pt x="13516" y="22327"/>
                  </a:lnTo>
                  <a:cubicBezTo>
                    <a:pt x="13584" y="22313"/>
                    <a:pt x="13657" y="22306"/>
                    <a:pt x="13736" y="22306"/>
                  </a:cubicBezTo>
                  <a:cubicBezTo>
                    <a:pt x="14531" y="22306"/>
                    <a:pt x="15825" y="22993"/>
                    <a:pt x="16495" y="23189"/>
                  </a:cubicBezTo>
                  <a:cubicBezTo>
                    <a:pt x="16478" y="23189"/>
                    <a:pt x="16288" y="25885"/>
                    <a:pt x="16902" y="25885"/>
                  </a:cubicBezTo>
                  <a:cubicBezTo>
                    <a:pt x="16915" y="25885"/>
                    <a:pt x="16929" y="25884"/>
                    <a:pt x="16944" y="25881"/>
                  </a:cubicBezTo>
                  <a:lnTo>
                    <a:pt x="19331" y="25468"/>
                  </a:lnTo>
                  <a:lnTo>
                    <a:pt x="19331" y="25468"/>
                  </a:lnTo>
                  <a:cubicBezTo>
                    <a:pt x="19475" y="26096"/>
                    <a:pt x="18128" y="26707"/>
                    <a:pt x="17644" y="27066"/>
                  </a:cubicBezTo>
                  <a:cubicBezTo>
                    <a:pt x="18122" y="27450"/>
                    <a:pt x="18323" y="27618"/>
                    <a:pt x="18603" y="27618"/>
                  </a:cubicBezTo>
                  <a:cubicBezTo>
                    <a:pt x="18807" y="27618"/>
                    <a:pt x="19052" y="27529"/>
                    <a:pt x="19475" y="27371"/>
                  </a:cubicBezTo>
                  <a:lnTo>
                    <a:pt x="19475" y="27371"/>
                  </a:lnTo>
                  <a:cubicBezTo>
                    <a:pt x="19403" y="28089"/>
                    <a:pt x="18793" y="30458"/>
                    <a:pt x="19349" y="30870"/>
                  </a:cubicBezTo>
                  <a:lnTo>
                    <a:pt x="21431" y="32468"/>
                  </a:lnTo>
                  <a:cubicBezTo>
                    <a:pt x="21511" y="32530"/>
                    <a:pt x="21600" y="32554"/>
                    <a:pt x="21692" y="32554"/>
                  </a:cubicBezTo>
                  <a:cubicBezTo>
                    <a:pt x="22042" y="32554"/>
                    <a:pt x="22455" y="32202"/>
                    <a:pt x="22759" y="32202"/>
                  </a:cubicBezTo>
                  <a:cubicBezTo>
                    <a:pt x="22840" y="32202"/>
                    <a:pt x="22912" y="32226"/>
                    <a:pt x="22974" y="32288"/>
                  </a:cubicBezTo>
                  <a:cubicBezTo>
                    <a:pt x="23339" y="32653"/>
                    <a:pt x="23832" y="32777"/>
                    <a:pt x="24375" y="32777"/>
                  </a:cubicBezTo>
                  <a:cubicBezTo>
                    <a:pt x="25328" y="32777"/>
                    <a:pt x="26436" y="32396"/>
                    <a:pt x="27282" y="32270"/>
                  </a:cubicBezTo>
                  <a:cubicBezTo>
                    <a:pt x="28072" y="32163"/>
                    <a:pt x="29184" y="29488"/>
                    <a:pt x="29579" y="28842"/>
                  </a:cubicBezTo>
                  <a:cubicBezTo>
                    <a:pt x="30441" y="27460"/>
                    <a:pt x="30638" y="26581"/>
                    <a:pt x="32200" y="26186"/>
                  </a:cubicBezTo>
                  <a:cubicBezTo>
                    <a:pt x="32989" y="26007"/>
                    <a:pt x="34066" y="22955"/>
                    <a:pt x="34443" y="22238"/>
                  </a:cubicBezTo>
                  <a:cubicBezTo>
                    <a:pt x="35125" y="20999"/>
                    <a:pt x="35197" y="19779"/>
                    <a:pt x="35430" y="18379"/>
                  </a:cubicBezTo>
                  <a:cubicBezTo>
                    <a:pt x="35682" y="16728"/>
                    <a:pt x="35161" y="16422"/>
                    <a:pt x="34102" y="15076"/>
                  </a:cubicBezTo>
                  <a:cubicBezTo>
                    <a:pt x="34282" y="14915"/>
                    <a:pt x="34479" y="14789"/>
                    <a:pt x="34694" y="14681"/>
                  </a:cubicBezTo>
                  <a:lnTo>
                    <a:pt x="33348" y="10482"/>
                  </a:lnTo>
                  <a:cubicBezTo>
                    <a:pt x="33205" y="10033"/>
                    <a:pt x="32200" y="9925"/>
                    <a:pt x="31984" y="9494"/>
                  </a:cubicBezTo>
                  <a:cubicBezTo>
                    <a:pt x="31787" y="9118"/>
                    <a:pt x="32038" y="8005"/>
                    <a:pt x="32056" y="7592"/>
                  </a:cubicBezTo>
                  <a:cubicBezTo>
                    <a:pt x="32092" y="6605"/>
                    <a:pt x="32128" y="5618"/>
                    <a:pt x="32164" y="4649"/>
                  </a:cubicBezTo>
                  <a:cubicBezTo>
                    <a:pt x="32200" y="3877"/>
                    <a:pt x="31877" y="3841"/>
                    <a:pt x="31230" y="3356"/>
                  </a:cubicBezTo>
                  <a:cubicBezTo>
                    <a:pt x="30261" y="2638"/>
                    <a:pt x="31338" y="0"/>
                    <a:pt x="3006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59" name="Google Shape;2159;p96"/>
            <p:cNvSpPr/>
            <p:nvPr/>
          </p:nvSpPr>
          <p:spPr>
            <a:xfrm>
              <a:off x="6409525" y="4571750"/>
              <a:ext cx="105025" cy="105575"/>
            </a:xfrm>
            <a:custGeom>
              <a:rect b="b" l="l" r="r" t="t"/>
              <a:pathLst>
                <a:path extrusionOk="0" h="4223" w="4201">
                  <a:moveTo>
                    <a:pt x="701" y="0"/>
                  </a:moveTo>
                  <a:cubicBezTo>
                    <a:pt x="503" y="808"/>
                    <a:pt x="288" y="1615"/>
                    <a:pt x="90" y="2405"/>
                  </a:cubicBezTo>
                  <a:cubicBezTo>
                    <a:pt x="126" y="2746"/>
                    <a:pt x="1" y="3949"/>
                    <a:pt x="216" y="4164"/>
                  </a:cubicBezTo>
                  <a:cubicBezTo>
                    <a:pt x="259" y="4206"/>
                    <a:pt x="369" y="4223"/>
                    <a:pt x="517" y="4223"/>
                  </a:cubicBezTo>
                  <a:cubicBezTo>
                    <a:pt x="994" y="4223"/>
                    <a:pt x="1859" y="4052"/>
                    <a:pt x="2065" y="4038"/>
                  </a:cubicBezTo>
                  <a:cubicBezTo>
                    <a:pt x="2621" y="4002"/>
                    <a:pt x="3842" y="1418"/>
                    <a:pt x="4201" y="879"/>
                  </a:cubicBezTo>
                  <a:lnTo>
                    <a:pt x="701"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0" name="Google Shape;2160;p96"/>
            <p:cNvSpPr/>
            <p:nvPr/>
          </p:nvSpPr>
          <p:spPr>
            <a:xfrm>
              <a:off x="7042200" y="4463150"/>
              <a:ext cx="135525" cy="260725"/>
            </a:xfrm>
            <a:custGeom>
              <a:rect b="b" l="l" r="r" t="t"/>
              <a:pathLst>
                <a:path extrusionOk="0" h="10429" w="5421">
                  <a:moveTo>
                    <a:pt x="1777" y="1"/>
                  </a:moveTo>
                  <a:lnTo>
                    <a:pt x="1777" y="1"/>
                  </a:lnTo>
                  <a:cubicBezTo>
                    <a:pt x="1885" y="1293"/>
                    <a:pt x="2764" y="4559"/>
                    <a:pt x="1454" y="5529"/>
                  </a:cubicBezTo>
                  <a:cubicBezTo>
                    <a:pt x="198" y="6462"/>
                    <a:pt x="54" y="6426"/>
                    <a:pt x="162" y="7969"/>
                  </a:cubicBezTo>
                  <a:cubicBezTo>
                    <a:pt x="252" y="9010"/>
                    <a:pt x="0" y="9639"/>
                    <a:pt x="772" y="10428"/>
                  </a:cubicBezTo>
                  <a:cubicBezTo>
                    <a:pt x="2154" y="9244"/>
                    <a:pt x="5421" y="7485"/>
                    <a:pt x="5421" y="5618"/>
                  </a:cubicBezTo>
                  <a:cubicBezTo>
                    <a:pt x="5421" y="5213"/>
                    <a:pt x="5288" y="5131"/>
                    <a:pt x="5048" y="5131"/>
                  </a:cubicBezTo>
                  <a:cubicBezTo>
                    <a:pt x="4885" y="5131"/>
                    <a:pt x="4671" y="5170"/>
                    <a:pt x="4416" y="5170"/>
                  </a:cubicBezTo>
                  <a:cubicBezTo>
                    <a:pt x="4164" y="5170"/>
                    <a:pt x="4057" y="4290"/>
                    <a:pt x="3967" y="4075"/>
                  </a:cubicBezTo>
                  <a:cubicBezTo>
                    <a:pt x="3590" y="2783"/>
                    <a:pt x="3195" y="1454"/>
                    <a:pt x="2818" y="144"/>
                  </a:cubicBezTo>
                  <a:lnTo>
                    <a:pt x="1777"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1" name="Google Shape;2161;p96"/>
            <p:cNvSpPr/>
            <p:nvPr/>
          </p:nvSpPr>
          <p:spPr>
            <a:xfrm>
              <a:off x="6786000" y="4656550"/>
              <a:ext cx="259350" cy="205750"/>
            </a:xfrm>
            <a:custGeom>
              <a:rect b="b" l="l" r="r" t="t"/>
              <a:pathLst>
                <a:path extrusionOk="0" h="8230" w="10374">
                  <a:moveTo>
                    <a:pt x="9118" y="0"/>
                  </a:moveTo>
                  <a:lnTo>
                    <a:pt x="4720" y="3949"/>
                  </a:lnTo>
                  <a:cubicBezTo>
                    <a:pt x="4128" y="4200"/>
                    <a:pt x="0" y="5726"/>
                    <a:pt x="90" y="6084"/>
                  </a:cubicBezTo>
                  <a:cubicBezTo>
                    <a:pt x="395" y="7305"/>
                    <a:pt x="718" y="7269"/>
                    <a:pt x="1885" y="7825"/>
                  </a:cubicBezTo>
                  <a:cubicBezTo>
                    <a:pt x="2434" y="8089"/>
                    <a:pt x="2731" y="8229"/>
                    <a:pt x="2969" y="8229"/>
                  </a:cubicBezTo>
                  <a:cubicBezTo>
                    <a:pt x="3298" y="8229"/>
                    <a:pt x="3513" y="7960"/>
                    <a:pt x="4128" y="7377"/>
                  </a:cubicBezTo>
                  <a:cubicBezTo>
                    <a:pt x="4685" y="6874"/>
                    <a:pt x="5349" y="5905"/>
                    <a:pt x="6138" y="5797"/>
                  </a:cubicBezTo>
                  <a:cubicBezTo>
                    <a:pt x="6408" y="5761"/>
                    <a:pt x="7287" y="5797"/>
                    <a:pt x="7502" y="5618"/>
                  </a:cubicBezTo>
                  <a:cubicBezTo>
                    <a:pt x="7772" y="5367"/>
                    <a:pt x="7502" y="4577"/>
                    <a:pt x="7772" y="4290"/>
                  </a:cubicBezTo>
                  <a:lnTo>
                    <a:pt x="10015" y="2154"/>
                  </a:lnTo>
                  <a:cubicBezTo>
                    <a:pt x="10374" y="1795"/>
                    <a:pt x="9333" y="431"/>
                    <a:pt x="911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2" name="Google Shape;2162;p96"/>
            <p:cNvSpPr/>
            <p:nvPr/>
          </p:nvSpPr>
          <p:spPr>
            <a:xfrm>
              <a:off x="7035925" y="3993375"/>
              <a:ext cx="70000" cy="88400"/>
            </a:xfrm>
            <a:custGeom>
              <a:rect b="b" l="l" r="r" t="t"/>
              <a:pathLst>
                <a:path extrusionOk="0" h="3536" w="2800">
                  <a:moveTo>
                    <a:pt x="198" y="0"/>
                  </a:moveTo>
                  <a:lnTo>
                    <a:pt x="0" y="1005"/>
                  </a:lnTo>
                  <a:cubicBezTo>
                    <a:pt x="826" y="2154"/>
                    <a:pt x="1256" y="2979"/>
                    <a:pt x="2549" y="3536"/>
                  </a:cubicBezTo>
                  <a:cubicBezTo>
                    <a:pt x="2674" y="2603"/>
                    <a:pt x="2800" y="2495"/>
                    <a:pt x="2136" y="1849"/>
                  </a:cubicBezTo>
                  <a:lnTo>
                    <a:pt x="198"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3" name="Google Shape;2163;p96"/>
            <p:cNvSpPr/>
            <p:nvPr/>
          </p:nvSpPr>
          <p:spPr>
            <a:xfrm>
              <a:off x="3230500" y="931550"/>
              <a:ext cx="3564050" cy="3259350"/>
            </a:xfrm>
            <a:custGeom>
              <a:rect b="b" l="l" r="r" t="t"/>
              <a:pathLst>
                <a:path extrusionOk="0" h="130374" w="142562">
                  <a:moveTo>
                    <a:pt x="86545" y="45602"/>
                  </a:moveTo>
                  <a:lnTo>
                    <a:pt x="86545" y="45602"/>
                  </a:lnTo>
                  <a:cubicBezTo>
                    <a:pt x="86761" y="45638"/>
                    <a:pt x="86994" y="45710"/>
                    <a:pt x="87209" y="45782"/>
                  </a:cubicBezTo>
                  <a:lnTo>
                    <a:pt x="87209" y="45800"/>
                  </a:lnTo>
                  <a:cubicBezTo>
                    <a:pt x="86994" y="45728"/>
                    <a:pt x="86761" y="45674"/>
                    <a:pt x="86545" y="45602"/>
                  </a:cubicBezTo>
                  <a:close/>
                  <a:moveTo>
                    <a:pt x="18540" y="47146"/>
                  </a:moveTo>
                  <a:cubicBezTo>
                    <a:pt x="18720" y="47379"/>
                    <a:pt x="18899" y="47379"/>
                    <a:pt x="18881" y="47684"/>
                  </a:cubicBezTo>
                  <a:cubicBezTo>
                    <a:pt x="18774" y="47505"/>
                    <a:pt x="18666" y="47325"/>
                    <a:pt x="18540" y="47146"/>
                  </a:cubicBezTo>
                  <a:close/>
                  <a:moveTo>
                    <a:pt x="44045" y="52746"/>
                  </a:moveTo>
                  <a:lnTo>
                    <a:pt x="44045" y="52746"/>
                  </a:lnTo>
                  <a:cubicBezTo>
                    <a:pt x="44314" y="53284"/>
                    <a:pt x="43075" y="53930"/>
                    <a:pt x="42968" y="54648"/>
                  </a:cubicBezTo>
                  <a:cubicBezTo>
                    <a:pt x="43030" y="54127"/>
                    <a:pt x="42636" y="54105"/>
                    <a:pt x="42227" y="54105"/>
                  </a:cubicBezTo>
                  <a:cubicBezTo>
                    <a:pt x="42189" y="54105"/>
                    <a:pt x="42150" y="54105"/>
                    <a:pt x="42112" y="54105"/>
                  </a:cubicBezTo>
                  <a:cubicBezTo>
                    <a:pt x="41743" y="54105"/>
                    <a:pt x="41398" y="54087"/>
                    <a:pt x="41406" y="53697"/>
                  </a:cubicBezTo>
                  <a:lnTo>
                    <a:pt x="41406" y="53697"/>
                  </a:lnTo>
                  <a:lnTo>
                    <a:pt x="41424" y="53733"/>
                  </a:lnTo>
                  <a:cubicBezTo>
                    <a:pt x="42770" y="53733"/>
                    <a:pt x="42986" y="53607"/>
                    <a:pt x="44045" y="52746"/>
                  </a:cubicBezTo>
                  <a:close/>
                  <a:moveTo>
                    <a:pt x="39492" y="53805"/>
                  </a:moveTo>
                  <a:cubicBezTo>
                    <a:pt x="39683" y="53805"/>
                    <a:pt x="39891" y="53910"/>
                    <a:pt x="40150" y="54145"/>
                  </a:cubicBezTo>
                  <a:cubicBezTo>
                    <a:pt x="39432" y="54666"/>
                    <a:pt x="39809" y="55833"/>
                    <a:pt x="40545" y="56245"/>
                  </a:cubicBezTo>
                  <a:cubicBezTo>
                    <a:pt x="40728" y="56349"/>
                    <a:pt x="40884" y="56392"/>
                    <a:pt x="41020" y="56392"/>
                  </a:cubicBezTo>
                  <a:cubicBezTo>
                    <a:pt x="41718" y="56392"/>
                    <a:pt x="41904" y="55256"/>
                    <a:pt x="42725" y="55256"/>
                  </a:cubicBezTo>
                  <a:cubicBezTo>
                    <a:pt x="42746" y="55256"/>
                    <a:pt x="42767" y="55257"/>
                    <a:pt x="42788" y="55258"/>
                  </a:cubicBezTo>
                  <a:cubicBezTo>
                    <a:pt x="42914" y="55958"/>
                    <a:pt x="43416" y="56533"/>
                    <a:pt x="44116" y="56748"/>
                  </a:cubicBezTo>
                  <a:cubicBezTo>
                    <a:pt x="45427" y="57197"/>
                    <a:pt x="45803" y="57340"/>
                    <a:pt x="46629" y="58435"/>
                  </a:cubicBezTo>
                  <a:cubicBezTo>
                    <a:pt x="47229" y="59206"/>
                    <a:pt x="46045" y="59307"/>
                    <a:pt x="45319" y="59307"/>
                  </a:cubicBezTo>
                  <a:cubicBezTo>
                    <a:pt x="45133" y="59307"/>
                    <a:pt x="44976" y="59300"/>
                    <a:pt x="44888" y="59296"/>
                  </a:cubicBezTo>
                  <a:cubicBezTo>
                    <a:pt x="43829" y="59261"/>
                    <a:pt x="43380" y="58920"/>
                    <a:pt x="42447" y="58363"/>
                  </a:cubicBezTo>
                  <a:lnTo>
                    <a:pt x="42447" y="58381"/>
                  </a:lnTo>
                  <a:cubicBezTo>
                    <a:pt x="42342" y="58379"/>
                    <a:pt x="42242" y="58377"/>
                    <a:pt x="42148" y="58377"/>
                  </a:cubicBezTo>
                  <a:cubicBezTo>
                    <a:pt x="40836" y="58377"/>
                    <a:pt x="40459" y="58622"/>
                    <a:pt x="39270" y="59476"/>
                  </a:cubicBezTo>
                  <a:cubicBezTo>
                    <a:pt x="39064" y="59620"/>
                    <a:pt x="38847" y="59682"/>
                    <a:pt x="38632" y="59682"/>
                  </a:cubicBezTo>
                  <a:cubicBezTo>
                    <a:pt x="37911" y="59682"/>
                    <a:pt x="37219" y="58985"/>
                    <a:pt x="37081" y="58363"/>
                  </a:cubicBezTo>
                  <a:cubicBezTo>
                    <a:pt x="36740" y="56730"/>
                    <a:pt x="37727" y="57089"/>
                    <a:pt x="38283" y="55725"/>
                  </a:cubicBezTo>
                  <a:cubicBezTo>
                    <a:pt x="38355" y="55563"/>
                    <a:pt x="38014" y="55240"/>
                    <a:pt x="38068" y="55079"/>
                  </a:cubicBezTo>
                  <a:cubicBezTo>
                    <a:pt x="38176" y="54810"/>
                    <a:pt x="38570" y="54504"/>
                    <a:pt x="38768" y="54271"/>
                  </a:cubicBezTo>
                  <a:cubicBezTo>
                    <a:pt x="39030" y="53978"/>
                    <a:pt x="39247" y="53805"/>
                    <a:pt x="39492" y="53805"/>
                  </a:cubicBezTo>
                  <a:close/>
                  <a:moveTo>
                    <a:pt x="54687" y="52259"/>
                  </a:moveTo>
                  <a:cubicBezTo>
                    <a:pt x="54729" y="52259"/>
                    <a:pt x="54771" y="52260"/>
                    <a:pt x="54813" y="52261"/>
                  </a:cubicBezTo>
                  <a:cubicBezTo>
                    <a:pt x="55065" y="52261"/>
                    <a:pt x="54993" y="53661"/>
                    <a:pt x="54993" y="53948"/>
                  </a:cubicBezTo>
                  <a:cubicBezTo>
                    <a:pt x="54881" y="53913"/>
                    <a:pt x="54777" y="53896"/>
                    <a:pt x="54679" y="53896"/>
                  </a:cubicBezTo>
                  <a:cubicBezTo>
                    <a:pt x="53833" y="53896"/>
                    <a:pt x="53512" y="55117"/>
                    <a:pt x="53898" y="55761"/>
                  </a:cubicBezTo>
                  <a:cubicBezTo>
                    <a:pt x="54490" y="56730"/>
                    <a:pt x="55783" y="57071"/>
                    <a:pt x="55729" y="58256"/>
                  </a:cubicBezTo>
                  <a:cubicBezTo>
                    <a:pt x="56154" y="58183"/>
                    <a:pt x="56720" y="57598"/>
                    <a:pt x="57114" y="57598"/>
                  </a:cubicBezTo>
                  <a:cubicBezTo>
                    <a:pt x="57300" y="57598"/>
                    <a:pt x="57448" y="57730"/>
                    <a:pt x="57523" y="58112"/>
                  </a:cubicBezTo>
                  <a:lnTo>
                    <a:pt x="57523" y="58130"/>
                  </a:lnTo>
                  <a:cubicBezTo>
                    <a:pt x="57595" y="58973"/>
                    <a:pt x="57218" y="58973"/>
                    <a:pt x="56572" y="58973"/>
                  </a:cubicBezTo>
                  <a:cubicBezTo>
                    <a:pt x="55854" y="58973"/>
                    <a:pt x="56141" y="59620"/>
                    <a:pt x="56141" y="60248"/>
                  </a:cubicBezTo>
                  <a:cubicBezTo>
                    <a:pt x="56141" y="60714"/>
                    <a:pt x="57290" y="60804"/>
                    <a:pt x="57398" y="61199"/>
                  </a:cubicBezTo>
                  <a:cubicBezTo>
                    <a:pt x="57488" y="61504"/>
                    <a:pt x="56985" y="62419"/>
                    <a:pt x="56985" y="62850"/>
                  </a:cubicBezTo>
                  <a:cubicBezTo>
                    <a:pt x="56985" y="63147"/>
                    <a:pt x="56816" y="63258"/>
                    <a:pt x="56561" y="63258"/>
                  </a:cubicBezTo>
                  <a:cubicBezTo>
                    <a:pt x="55861" y="63258"/>
                    <a:pt x="54517" y="62411"/>
                    <a:pt x="54293" y="62240"/>
                  </a:cubicBezTo>
                  <a:cubicBezTo>
                    <a:pt x="53575" y="61719"/>
                    <a:pt x="53485" y="61809"/>
                    <a:pt x="53683" y="60948"/>
                  </a:cubicBezTo>
                  <a:cubicBezTo>
                    <a:pt x="53802" y="60435"/>
                    <a:pt x="53882" y="60223"/>
                    <a:pt x="54169" y="60223"/>
                  </a:cubicBezTo>
                  <a:cubicBezTo>
                    <a:pt x="54314" y="60223"/>
                    <a:pt x="54512" y="60277"/>
                    <a:pt x="54795" y="60373"/>
                  </a:cubicBezTo>
                  <a:cubicBezTo>
                    <a:pt x="54993" y="59314"/>
                    <a:pt x="53557" y="58543"/>
                    <a:pt x="52929" y="57915"/>
                  </a:cubicBezTo>
                  <a:cubicBezTo>
                    <a:pt x="52480" y="57484"/>
                    <a:pt x="51942" y="57215"/>
                    <a:pt x="51942" y="56568"/>
                  </a:cubicBezTo>
                  <a:cubicBezTo>
                    <a:pt x="51942" y="56263"/>
                    <a:pt x="52049" y="55743"/>
                    <a:pt x="51942" y="55456"/>
                  </a:cubicBezTo>
                  <a:cubicBezTo>
                    <a:pt x="51852" y="55204"/>
                    <a:pt x="51134" y="55492"/>
                    <a:pt x="51188" y="55079"/>
                  </a:cubicBezTo>
                  <a:cubicBezTo>
                    <a:pt x="51313" y="53876"/>
                    <a:pt x="52031" y="53033"/>
                    <a:pt x="53126" y="52584"/>
                  </a:cubicBezTo>
                  <a:cubicBezTo>
                    <a:pt x="53610" y="52367"/>
                    <a:pt x="54139" y="52259"/>
                    <a:pt x="54687" y="52259"/>
                  </a:cubicBezTo>
                  <a:close/>
                  <a:moveTo>
                    <a:pt x="41586" y="70729"/>
                  </a:moveTo>
                  <a:cubicBezTo>
                    <a:pt x="42034" y="70963"/>
                    <a:pt x="42142" y="71986"/>
                    <a:pt x="42304" y="72524"/>
                  </a:cubicBezTo>
                  <a:cubicBezTo>
                    <a:pt x="42396" y="72825"/>
                    <a:pt x="42599" y="72877"/>
                    <a:pt x="42831" y="72877"/>
                  </a:cubicBezTo>
                  <a:cubicBezTo>
                    <a:pt x="42953" y="72877"/>
                    <a:pt x="43083" y="72863"/>
                    <a:pt x="43209" y="72863"/>
                  </a:cubicBezTo>
                  <a:cubicBezTo>
                    <a:pt x="43401" y="72863"/>
                    <a:pt x="43586" y="72896"/>
                    <a:pt x="43721" y="73063"/>
                  </a:cubicBezTo>
                  <a:lnTo>
                    <a:pt x="47509" y="77639"/>
                  </a:lnTo>
                  <a:cubicBezTo>
                    <a:pt x="47778" y="77980"/>
                    <a:pt x="47580" y="79093"/>
                    <a:pt x="47903" y="79649"/>
                  </a:cubicBezTo>
                  <a:cubicBezTo>
                    <a:pt x="48244" y="80188"/>
                    <a:pt x="49088" y="80242"/>
                    <a:pt x="49501" y="80942"/>
                  </a:cubicBezTo>
                  <a:cubicBezTo>
                    <a:pt x="50506" y="82539"/>
                    <a:pt x="51313" y="83706"/>
                    <a:pt x="51313" y="85644"/>
                  </a:cubicBezTo>
                  <a:lnTo>
                    <a:pt x="51313" y="85662"/>
                  </a:lnTo>
                  <a:lnTo>
                    <a:pt x="49016" y="83939"/>
                  </a:lnTo>
                  <a:cubicBezTo>
                    <a:pt x="48298" y="83401"/>
                    <a:pt x="48478" y="82449"/>
                    <a:pt x="48065" y="81695"/>
                  </a:cubicBezTo>
                  <a:cubicBezTo>
                    <a:pt x="47293" y="80242"/>
                    <a:pt x="45965" y="78608"/>
                    <a:pt x="45032" y="77101"/>
                  </a:cubicBezTo>
                  <a:lnTo>
                    <a:pt x="44816" y="77334"/>
                  </a:lnTo>
                  <a:cubicBezTo>
                    <a:pt x="44745" y="75557"/>
                    <a:pt x="44314" y="75198"/>
                    <a:pt x="43201" y="73798"/>
                  </a:cubicBezTo>
                  <a:cubicBezTo>
                    <a:pt x="42465" y="72901"/>
                    <a:pt x="41442" y="71986"/>
                    <a:pt x="41586" y="70729"/>
                  </a:cubicBezTo>
                  <a:close/>
                  <a:moveTo>
                    <a:pt x="130950" y="0"/>
                  </a:moveTo>
                  <a:cubicBezTo>
                    <a:pt x="130815" y="0"/>
                    <a:pt x="130683" y="10"/>
                    <a:pt x="130554" y="32"/>
                  </a:cubicBezTo>
                  <a:lnTo>
                    <a:pt x="125313" y="948"/>
                  </a:lnTo>
                  <a:cubicBezTo>
                    <a:pt x="124739" y="1056"/>
                    <a:pt x="124039" y="1558"/>
                    <a:pt x="124308" y="2204"/>
                  </a:cubicBezTo>
                  <a:cubicBezTo>
                    <a:pt x="124793" y="3335"/>
                    <a:pt x="125564" y="2168"/>
                    <a:pt x="125385" y="3855"/>
                  </a:cubicBezTo>
                  <a:cubicBezTo>
                    <a:pt x="124693" y="3559"/>
                    <a:pt x="124057" y="3118"/>
                    <a:pt x="123371" y="3118"/>
                  </a:cubicBezTo>
                  <a:cubicBezTo>
                    <a:pt x="123185" y="3118"/>
                    <a:pt x="122996" y="3151"/>
                    <a:pt x="122800" y="3227"/>
                  </a:cubicBezTo>
                  <a:lnTo>
                    <a:pt x="118726" y="4825"/>
                  </a:lnTo>
                  <a:cubicBezTo>
                    <a:pt x="118705" y="4833"/>
                    <a:pt x="118684" y="4837"/>
                    <a:pt x="118664" y="4837"/>
                  </a:cubicBezTo>
                  <a:cubicBezTo>
                    <a:pt x="118377" y="4837"/>
                    <a:pt x="118199" y="4054"/>
                    <a:pt x="118098" y="3819"/>
                  </a:cubicBezTo>
                  <a:cubicBezTo>
                    <a:pt x="117789" y="3185"/>
                    <a:pt x="117819" y="3155"/>
                    <a:pt x="117251" y="3155"/>
                  </a:cubicBezTo>
                  <a:cubicBezTo>
                    <a:pt x="117193" y="3155"/>
                    <a:pt x="117129" y="3155"/>
                    <a:pt x="117057" y="3155"/>
                  </a:cubicBezTo>
                  <a:cubicBezTo>
                    <a:pt x="116487" y="3155"/>
                    <a:pt x="115957" y="3094"/>
                    <a:pt x="115464" y="3094"/>
                  </a:cubicBezTo>
                  <a:cubicBezTo>
                    <a:pt x="114761" y="3094"/>
                    <a:pt x="114134" y="3218"/>
                    <a:pt x="113575" y="3819"/>
                  </a:cubicBezTo>
                  <a:cubicBezTo>
                    <a:pt x="112990" y="4444"/>
                    <a:pt x="112686" y="4649"/>
                    <a:pt x="112279" y="4649"/>
                  </a:cubicBezTo>
                  <a:cubicBezTo>
                    <a:pt x="111938" y="4649"/>
                    <a:pt x="111524" y="4504"/>
                    <a:pt x="110811" y="4340"/>
                  </a:cubicBezTo>
                  <a:cubicBezTo>
                    <a:pt x="110008" y="4163"/>
                    <a:pt x="108572" y="3541"/>
                    <a:pt x="107623" y="3541"/>
                  </a:cubicBezTo>
                  <a:cubicBezTo>
                    <a:pt x="107512" y="3541"/>
                    <a:pt x="107407" y="3549"/>
                    <a:pt x="107311" y="3568"/>
                  </a:cubicBezTo>
                  <a:lnTo>
                    <a:pt x="103345" y="4376"/>
                  </a:lnTo>
                  <a:cubicBezTo>
                    <a:pt x="101945" y="4645"/>
                    <a:pt x="102052" y="5076"/>
                    <a:pt x="101514" y="6440"/>
                  </a:cubicBezTo>
                  <a:cubicBezTo>
                    <a:pt x="102214" y="6476"/>
                    <a:pt x="102322" y="6691"/>
                    <a:pt x="102286" y="7301"/>
                  </a:cubicBezTo>
                  <a:cubicBezTo>
                    <a:pt x="102268" y="7678"/>
                    <a:pt x="101694" y="7571"/>
                    <a:pt x="101370" y="7607"/>
                  </a:cubicBezTo>
                  <a:lnTo>
                    <a:pt x="97422" y="8055"/>
                  </a:lnTo>
                  <a:cubicBezTo>
                    <a:pt x="97530" y="8540"/>
                    <a:pt x="97619" y="9024"/>
                    <a:pt x="97709" y="9509"/>
                  </a:cubicBezTo>
                  <a:lnTo>
                    <a:pt x="93886" y="8827"/>
                  </a:lnTo>
                  <a:lnTo>
                    <a:pt x="94981" y="6817"/>
                  </a:lnTo>
                  <a:lnTo>
                    <a:pt x="89884" y="6548"/>
                  </a:lnTo>
                  <a:lnTo>
                    <a:pt x="89884" y="6548"/>
                  </a:lnTo>
                  <a:cubicBezTo>
                    <a:pt x="90009" y="7248"/>
                    <a:pt x="90135" y="7948"/>
                    <a:pt x="90261" y="8647"/>
                  </a:cubicBezTo>
                  <a:cubicBezTo>
                    <a:pt x="90297" y="8827"/>
                    <a:pt x="89650" y="9024"/>
                    <a:pt x="89525" y="9096"/>
                  </a:cubicBezTo>
                  <a:cubicBezTo>
                    <a:pt x="89356" y="9178"/>
                    <a:pt x="89238" y="9215"/>
                    <a:pt x="89144" y="9215"/>
                  </a:cubicBezTo>
                  <a:cubicBezTo>
                    <a:pt x="88927" y="9215"/>
                    <a:pt x="88832" y="9019"/>
                    <a:pt x="88520" y="8719"/>
                  </a:cubicBezTo>
                  <a:cubicBezTo>
                    <a:pt x="88131" y="8355"/>
                    <a:pt x="87618" y="8227"/>
                    <a:pt x="87053" y="8227"/>
                  </a:cubicBezTo>
                  <a:cubicBezTo>
                    <a:pt x="85950" y="8227"/>
                    <a:pt x="84647" y="8715"/>
                    <a:pt x="83674" y="8881"/>
                  </a:cubicBezTo>
                  <a:cubicBezTo>
                    <a:pt x="82561" y="9078"/>
                    <a:pt x="80838" y="10173"/>
                    <a:pt x="80766" y="11394"/>
                  </a:cubicBezTo>
                  <a:cubicBezTo>
                    <a:pt x="80738" y="11765"/>
                    <a:pt x="80501" y="11970"/>
                    <a:pt x="80273" y="11970"/>
                  </a:cubicBezTo>
                  <a:cubicBezTo>
                    <a:pt x="80071" y="11970"/>
                    <a:pt x="79875" y="11810"/>
                    <a:pt x="79833" y="11465"/>
                  </a:cubicBezTo>
                  <a:cubicBezTo>
                    <a:pt x="79725" y="10729"/>
                    <a:pt x="80407" y="10442"/>
                    <a:pt x="80946" y="9976"/>
                  </a:cubicBezTo>
                  <a:lnTo>
                    <a:pt x="83189" y="8019"/>
                  </a:lnTo>
                  <a:cubicBezTo>
                    <a:pt x="83781" y="7499"/>
                    <a:pt x="83638" y="7176"/>
                    <a:pt x="83638" y="6350"/>
                  </a:cubicBezTo>
                  <a:cubicBezTo>
                    <a:pt x="83638" y="5578"/>
                    <a:pt x="83907" y="5148"/>
                    <a:pt x="83153" y="4932"/>
                  </a:cubicBezTo>
                  <a:cubicBezTo>
                    <a:pt x="82693" y="4805"/>
                    <a:pt x="81656" y="4313"/>
                    <a:pt x="81075" y="4313"/>
                  </a:cubicBezTo>
                  <a:cubicBezTo>
                    <a:pt x="81000" y="4313"/>
                    <a:pt x="80932" y="4321"/>
                    <a:pt x="80874" y="4340"/>
                  </a:cubicBezTo>
                  <a:lnTo>
                    <a:pt x="78451" y="5130"/>
                  </a:lnTo>
                  <a:cubicBezTo>
                    <a:pt x="78220" y="5204"/>
                    <a:pt x="78040" y="5238"/>
                    <a:pt x="77890" y="5238"/>
                  </a:cubicBezTo>
                  <a:cubicBezTo>
                    <a:pt x="77385" y="5238"/>
                    <a:pt x="77223" y="4849"/>
                    <a:pt x="76656" y="4268"/>
                  </a:cubicBezTo>
                  <a:cubicBezTo>
                    <a:pt x="76455" y="4060"/>
                    <a:pt x="76244" y="3973"/>
                    <a:pt x="76039" y="3973"/>
                  </a:cubicBezTo>
                  <a:cubicBezTo>
                    <a:pt x="75095" y="3973"/>
                    <a:pt x="74288" y="5840"/>
                    <a:pt x="75202" y="6386"/>
                  </a:cubicBezTo>
                  <a:cubicBezTo>
                    <a:pt x="72528" y="7840"/>
                    <a:pt x="69979" y="9491"/>
                    <a:pt x="67574" y="11322"/>
                  </a:cubicBezTo>
                  <a:cubicBezTo>
                    <a:pt x="66533" y="12111"/>
                    <a:pt x="65833" y="13565"/>
                    <a:pt x="65062" y="14606"/>
                  </a:cubicBezTo>
                  <a:cubicBezTo>
                    <a:pt x="63895" y="16239"/>
                    <a:pt x="66156" y="16760"/>
                    <a:pt x="67180" y="17191"/>
                  </a:cubicBezTo>
                  <a:cubicBezTo>
                    <a:pt x="66758" y="17503"/>
                    <a:pt x="66584" y="17733"/>
                    <a:pt x="66252" y="17733"/>
                  </a:cubicBezTo>
                  <a:cubicBezTo>
                    <a:pt x="66145" y="17733"/>
                    <a:pt x="66022" y="17710"/>
                    <a:pt x="65869" y="17657"/>
                  </a:cubicBezTo>
                  <a:cubicBezTo>
                    <a:pt x="65414" y="17489"/>
                    <a:pt x="64374" y="16877"/>
                    <a:pt x="63833" y="16877"/>
                  </a:cubicBezTo>
                  <a:cubicBezTo>
                    <a:pt x="63797" y="16877"/>
                    <a:pt x="63764" y="16880"/>
                    <a:pt x="63733" y="16886"/>
                  </a:cubicBezTo>
                  <a:cubicBezTo>
                    <a:pt x="63338" y="16973"/>
                    <a:pt x="63098" y="17694"/>
                    <a:pt x="62790" y="17694"/>
                  </a:cubicBezTo>
                  <a:cubicBezTo>
                    <a:pt x="62720" y="17694"/>
                    <a:pt x="62646" y="17657"/>
                    <a:pt x="62567" y="17568"/>
                  </a:cubicBezTo>
                  <a:cubicBezTo>
                    <a:pt x="62064" y="16975"/>
                    <a:pt x="61544" y="16383"/>
                    <a:pt x="61041" y="15809"/>
                  </a:cubicBezTo>
                  <a:lnTo>
                    <a:pt x="61041" y="15809"/>
                  </a:lnTo>
                  <a:cubicBezTo>
                    <a:pt x="60252" y="17603"/>
                    <a:pt x="61382" y="19398"/>
                    <a:pt x="61939" y="21211"/>
                  </a:cubicBezTo>
                  <a:cubicBezTo>
                    <a:pt x="62172" y="21893"/>
                    <a:pt x="62154" y="22737"/>
                    <a:pt x="63016" y="22790"/>
                  </a:cubicBezTo>
                  <a:cubicBezTo>
                    <a:pt x="63022" y="22791"/>
                    <a:pt x="63028" y="22791"/>
                    <a:pt x="63034" y="22791"/>
                  </a:cubicBezTo>
                  <a:cubicBezTo>
                    <a:pt x="63313" y="22791"/>
                    <a:pt x="63953" y="22330"/>
                    <a:pt x="64318" y="22330"/>
                  </a:cubicBezTo>
                  <a:cubicBezTo>
                    <a:pt x="64546" y="22330"/>
                    <a:pt x="64666" y="22510"/>
                    <a:pt x="64523" y="23096"/>
                  </a:cubicBezTo>
                  <a:cubicBezTo>
                    <a:pt x="64107" y="22920"/>
                    <a:pt x="63901" y="22801"/>
                    <a:pt x="63707" y="22801"/>
                  </a:cubicBezTo>
                  <a:cubicBezTo>
                    <a:pt x="63526" y="22801"/>
                    <a:pt x="63355" y="22906"/>
                    <a:pt x="63034" y="23167"/>
                  </a:cubicBezTo>
                  <a:cubicBezTo>
                    <a:pt x="62441" y="23652"/>
                    <a:pt x="63141" y="23885"/>
                    <a:pt x="63231" y="24513"/>
                  </a:cubicBezTo>
                  <a:cubicBezTo>
                    <a:pt x="63321" y="25160"/>
                    <a:pt x="63016" y="25985"/>
                    <a:pt x="62926" y="26613"/>
                  </a:cubicBezTo>
                  <a:cubicBezTo>
                    <a:pt x="62864" y="27034"/>
                    <a:pt x="62317" y="27071"/>
                    <a:pt x="61812" y="27071"/>
                  </a:cubicBezTo>
                  <a:cubicBezTo>
                    <a:pt x="61704" y="27071"/>
                    <a:pt x="61598" y="27069"/>
                    <a:pt x="61498" y="27069"/>
                  </a:cubicBezTo>
                  <a:cubicBezTo>
                    <a:pt x="61389" y="27069"/>
                    <a:pt x="61288" y="27071"/>
                    <a:pt x="61203" y="27080"/>
                  </a:cubicBezTo>
                  <a:cubicBezTo>
                    <a:pt x="61163" y="27083"/>
                    <a:pt x="61127" y="27085"/>
                    <a:pt x="61094" y="27085"/>
                  </a:cubicBezTo>
                  <a:cubicBezTo>
                    <a:pt x="60379" y="27085"/>
                    <a:pt x="61162" y="26371"/>
                    <a:pt x="61454" y="26183"/>
                  </a:cubicBezTo>
                  <a:cubicBezTo>
                    <a:pt x="62280" y="25680"/>
                    <a:pt x="62172" y="25483"/>
                    <a:pt x="62298" y="24513"/>
                  </a:cubicBezTo>
                  <a:cubicBezTo>
                    <a:pt x="62531" y="22719"/>
                    <a:pt x="61544" y="22826"/>
                    <a:pt x="60916" y="21247"/>
                  </a:cubicBezTo>
                  <a:cubicBezTo>
                    <a:pt x="60718" y="20780"/>
                    <a:pt x="60682" y="17747"/>
                    <a:pt x="60305" y="17693"/>
                  </a:cubicBezTo>
                  <a:lnTo>
                    <a:pt x="58080" y="17334"/>
                  </a:lnTo>
                  <a:cubicBezTo>
                    <a:pt x="58015" y="17324"/>
                    <a:pt x="57956" y="17320"/>
                    <a:pt x="57903" y="17320"/>
                  </a:cubicBezTo>
                  <a:cubicBezTo>
                    <a:pt x="57283" y="17320"/>
                    <a:pt x="57440" y="17968"/>
                    <a:pt x="57308" y="18662"/>
                  </a:cubicBezTo>
                  <a:cubicBezTo>
                    <a:pt x="57165" y="19470"/>
                    <a:pt x="58026" y="19021"/>
                    <a:pt x="57093" y="19829"/>
                  </a:cubicBezTo>
                  <a:cubicBezTo>
                    <a:pt x="56536" y="20314"/>
                    <a:pt x="56913" y="21049"/>
                    <a:pt x="57039" y="21749"/>
                  </a:cubicBezTo>
                  <a:cubicBezTo>
                    <a:pt x="57182" y="22593"/>
                    <a:pt x="57111" y="22611"/>
                    <a:pt x="57900" y="22952"/>
                  </a:cubicBezTo>
                  <a:cubicBezTo>
                    <a:pt x="58762" y="23311"/>
                    <a:pt x="58672" y="23455"/>
                    <a:pt x="58834" y="24370"/>
                  </a:cubicBezTo>
                  <a:cubicBezTo>
                    <a:pt x="57398" y="23455"/>
                    <a:pt x="55908" y="23329"/>
                    <a:pt x="54221" y="23024"/>
                  </a:cubicBezTo>
                  <a:cubicBezTo>
                    <a:pt x="54163" y="23013"/>
                    <a:pt x="54110" y="23008"/>
                    <a:pt x="54062" y="23008"/>
                  </a:cubicBezTo>
                  <a:cubicBezTo>
                    <a:pt x="53546" y="23008"/>
                    <a:pt x="53573" y="23595"/>
                    <a:pt x="53360" y="24137"/>
                  </a:cubicBezTo>
                  <a:cubicBezTo>
                    <a:pt x="53198" y="24567"/>
                    <a:pt x="51529" y="24890"/>
                    <a:pt x="51098" y="25034"/>
                  </a:cubicBezTo>
                  <a:cubicBezTo>
                    <a:pt x="51035" y="25056"/>
                    <a:pt x="50973" y="25066"/>
                    <a:pt x="50913" y="25066"/>
                  </a:cubicBezTo>
                  <a:cubicBezTo>
                    <a:pt x="50442" y="25066"/>
                    <a:pt x="50077" y="24458"/>
                    <a:pt x="50093" y="24442"/>
                  </a:cubicBezTo>
                  <a:lnTo>
                    <a:pt x="50093" y="24442"/>
                  </a:lnTo>
                  <a:lnTo>
                    <a:pt x="47706" y="25770"/>
                  </a:lnTo>
                  <a:cubicBezTo>
                    <a:pt x="47419" y="25931"/>
                    <a:pt x="45983" y="26470"/>
                    <a:pt x="45965" y="26829"/>
                  </a:cubicBezTo>
                  <a:cubicBezTo>
                    <a:pt x="45893" y="28013"/>
                    <a:pt x="46091" y="28103"/>
                    <a:pt x="44906" y="28283"/>
                  </a:cubicBezTo>
                  <a:cubicBezTo>
                    <a:pt x="45247" y="27726"/>
                    <a:pt x="45588" y="26380"/>
                    <a:pt x="44870" y="26129"/>
                  </a:cubicBezTo>
                  <a:cubicBezTo>
                    <a:pt x="44245" y="25902"/>
                    <a:pt x="43885" y="25785"/>
                    <a:pt x="43525" y="25785"/>
                  </a:cubicBezTo>
                  <a:cubicBezTo>
                    <a:pt x="43172" y="25785"/>
                    <a:pt x="42818" y="25898"/>
                    <a:pt x="42214" y="26129"/>
                  </a:cubicBezTo>
                  <a:cubicBezTo>
                    <a:pt x="42663" y="26990"/>
                    <a:pt x="43865" y="28516"/>
                    <a:pt x="43757" y="29521"/>
                  </a:cubicBezTo>
                  <a:cubicBezTo>
                    <a:pt x="43739" y="29522"/>
                    <a:pt x="43720" y="29522"/>
                    <a:pt x="43701" y="29522"/>
                  </a:cubicBezTo>
                  <a:cubicBezTo>
                    <a:pt x="43273" y="29522"/>
                    <a:pt x="42865" y="29327"/>
                    <a:pt x="42573" y="29000"/>
                  </a:cubicBezTo>
                  <a:cubicBezTo>
                    <a:pt x="41657" y="30006"/>
                    <a:pt x="40993" y="30167"/>
                    <a:pt x="41675" y="31387"/>
                  </a:cubicBezTo>
                  <a:lnTo>
                    <a:pt x="39019" y="31316"/>
                  </a:lnTo>
                  <a:lnTo>
                    <a:pt x="39019" y="31316"/>
                  </a:lnTo>
                  <a:cubicBezTo>
                    <a:pt x="39252" y="31603"/>
                    <a:pt x="40150" y="32464"/>
                    <a:pt x="39988" y="32787"/>
                  </a:cubicBezTo>
                  <a:cubicBezTo>
                    <a:pt x="39904" y="32971"/>
                    <a:pt x="39743" y="33041"/>
                    <a:pt x="39547" y="33041"/>
                  </a:cubicBezTo>
                  <a:cubicBezTo>
                    <a:pt x="39033" y="33041"/>
                    <a:pt x="38279" y="32561"/>
                    <a:pt x="38032" y="32393"/>
                  </a:cubicBezTo>
                  <a:cubicBezTo>
                    <a:pt x="37494" y="31998"/>
                    <a:pt x="37996" y="30813"/>
                    <a:pt x="37619" y="30329"/>
                  </a:cubicBezTo>
                  <a:cubicBezTo>
                    <a:pt x="37242" y="29826"/>
                    <a:pt x="35896" y="30185"/>
                    <a:pt x="35986" y="29341"/>
                  </a:cubicBezTo>
                  <a:lnTo>
                    <a:pt x="35986" y="29341"/>
                  </a:lnTo>
                  <a:cubicBezTo>
                    <a:pt x="36623" y="29465"/>
                    <a:pt x="38677" y="29997"/>
                    <a:pt x="40202" y="29997"/>
                  </a:cubicBezTo>
                  <a:cubicBezTo>
                    <a:pt x="41555" y="29997"/>
                    <a:pt x="42493" y="29578"/>
                    <a:pt x="41657" y="28085"/>
                  </a:cubicBezTo>
                  <a:cubicBezTo>
                    <a:pt x="41011" y="26918"/>
                    <a:pt x="39629" y="26739"/>
                    <a:pt x="38409" y="26236"/>
                  </a:cubicBezTo>
                  <a:cubicBezTo>
                    <a:pt x="37350" y="25832"/>
                    <a:pt x="36803" y="25585"/>
                    <a:pt x="36074" y="25585"/>
                  </a:cubicBezTo>
                  <a:cubicBezTo>
                    <a:pt x="35704" y="25585"/>
                    <a:pt x="35286" y="25649"/>
                    <a:pt x="34730" y="25788"/>
                  </a:cubicBezTo>
                  <a:cubicBezTo>
                    <a:pt x="34694" y="25465"/>
                    <a:pt x="34065" y="24729"/>
                    <a:pt x="34532" y="24729"/>
                  </a:cubicBezTo>
                  <a:cubicBezTo>
                    <a:pt x="34783" y="24729"/>
                    <a:pt x="34873" y="24280"/>
                    <a:pt x="34730" y="24065"/>
                  </a:cubicBezTo>
                  <a:cubicBezTo>
                    <a:pt x="34640" y="23921"/>
                    <a:pt x="33868" y="23831"/>
                    <a:pt x="33724" y="23796"/>
                  </a:cubicBezTo>
                  <a:cubicBezTo>
                    <a:pt x="33345" y="23692"/>
                    <a:pt x="32766" y="23594"/>
                    <a:pt x="32203" y="23594"/>
                  </a:cubicBezTo>
                  <a:cubicBezTo>
                    <a:pt x="31301" y="23594"/>
                    <a:pt x="30439" y="23845"/>
                    <a:pt x="30494" y="24729"/>
                  </a:cubicBezTo>
                  <a:cubicBezTo>
                    <a:pt x="29942" y="24258"/>
                    <a:pt x="29963" y="24095"/>
                    <a:pt x="29280" y="24095"/>
                  </a:cubicBezTo>
                  <a:cubicBezTo>
                    <a:pt x="29208" y="24095"/>
                    <a:pt x="29129" y="24097"/>
                    <a:pt x="29040" y="24101"/>
                  </a:cubicBezTo>
                  <a:cubicBezTo>
                    <a:pt x="28107" y="24154"/>
                    <a:pt x="28771" y="24890"/>
                    <a:pt x="28232" y="25357"/>
                  </a:cubicBezTo>
                  <a:cubicBezTo>
                    <a:pt x="28196" y="25124"/>
                    <a:pt x="27981" y="24944"/>
                    <a:pt x="27927" y="24729"/>
                  </a:cubicBezTo>
                  <a:lnTo>
                    <a:pt x="25325" y="26829"/>
                  </a:lnTo>
                  <a:cubicBezTo>
                    <a:pt x="25486" y="26936"/>
                    <a:pt x="25576" y="27188"/>
                    <a:pt x="25738" y="27277"/>
                  </a:cubicBezTo>
                  <a:cubicBezTo>
                    <a:pt x="24284" y="27547"/>
                    <a:pt x="23979" y="30329"/>
                    <a:pt x="23189" y="31352"/>
                  </a:cubicBezTo>
                  <a:cubicBezTo>
                    <a:pt x="22776" y="31890"/>
                    <a:pt x="21933" y="32105"/>
                    <a:pt x="23010" y="32644"/>
                  </a:cubicBezTo>
                  <a:cubicBezTo>
                    <a:pt x="23299" y="32794"/>
                    <a:pt x="22968" y="33065"/>
                    <a:pt x="22559" y="33065"/>
                  </a:cubicBezTo>
                  <a:cubicBezTo>
                    <a:pt x="22282" y="33065"/>
                    <a:pt x="21970" y="32941"/>
                    <a:pt x="21789" y="32572"/>
                  </a:cubicBezTo>
                  <a:cubicBezTo>
                    <a:pt x="21430" y="33039"/>
                    <a:pt x="21017" y="33469"/>
                    <a:pt x="20551" y="33864"/>
                  </a:cubicBezTo>
                  <a:cubicBezTo>
                    <a:pt x="20156" y="34169"/>
                    <a:pt x="20587" y="34762"/>
                    <a:pt x="19940" y="34905"/>
                  </a:cubicBezTo>
                  <a:cubicBezTo>
                    <a:pt x="18523" y="35228"/>
                    <a:pt x="18361" y="36413"/>
                    <a:pt x="18523" y="37795"/>
                  </a:cubicBezTo>
                  <a:cubicBezTo>
                    <a:pt x="18648" y="38710"/>
                    <a:pt x="18666" y="40828"/>
                    <a:pt x="19707" y="41295"/>
                  </a:cubicBezTo>
                  <a:cubicBezTo>
                    <a:pt x="19850" y="41356"/>
                    <a:pt x="19997" y="41384"/>
                    <a:pt x="20146" y="41384"/>
                  </a:cubicBezTo>
                  <a:cubicBezTo>
                    <a:pt x="21176" y="41384"/>
                    <a:pt x="22292" y="40057"/>
                    <a:pt x="22668" y="39320"/>
                  </a:cubicBezTo>
                  <a:cubicBezTo>
                    <a:pt x="22722" y="39805"/>
                    <a:pt x="22758" y="40272"/>
                    <a:pt x="22830" y="40738"/>
                  </a:cubicBezTo>
                  <a:cubicBezTo>
                    <a:pt x="23494" y="40918"/>
                    <a:pt x="24625" y="44454"/>
                    <a:pt x="24715" y="44454"/>
                  </a:cubicBezTo>
                  <a:cubicBezTo>
                    <a:pt x="25881" y="44454"/>
                    <a:pt x="25379" y="43664"/>
                    <a:pt x="26294" y="43359"/>
                  </a:cubicBezTo>
                  <a:cubicBezTo>
                    <a:pt x="27497" y="42946"/>
                    <a:pt x="27281" y="42856"/>
                    <a:pt x="27263" y="41582"/>
                  </a:cubicBezTo>
                  <a:cubicBezTo>
                    <a:pt x="27227" y="40361"/>
                    <a:pt x="27497" y="40649"/>
                    <a:pt x="28107" y="39733"/>
                  </a:cubicBezTo>
                  <a:cubicBezTo>
                    <a:pt x="28645" y="38908"/>
                    <a:pt x="29040" y="38405"/>
                    <a:pt x="28179" y="37759"/>
                  </a:cubicBezTo>
                  <a:cubicBezTo>
                    <a:pt x="27479" y="37239"/>
                    <a:pt x="26976" y="36915"/>
                    <a:pt x="27227" y="35928"/>
                  </a:cubicBezTo>
                  <a:cubicBezTo>
                    <a:pt x="27317" y="35623"/>
                    <a:pt x="27622" y="35246"/>
                    <a:pt x="27784" y="34995"/>
                  </a:cubicBezTo>
                  <a:cubicBezTo>
                    <a:pt x="27927" y="34762"/>
                    <a:pt x="28048" y="34739"/>
                    <a:pt x="28170" y="34739"/>
                  </a:cubicBezTo>
                  <a:cubicBezTo>
                    <a:pt x="28198" y="34739"/>
                    <a:pt x="28227" y="34741"/>
                    <a:pt x="28256" y="34741"/>
                  </a:cubicBezTo>
                  <a:cubicBezTo>
                    <a:pt x="28350" y="34741"/>
                    <a:pt x="28446" y="34728"/>
                    <a:pt x="28555" y="34618"/>
                  </a:cubicBezTo>
                  <a:cubicBezTo>
                    <a:pt x="28896" y="34259"/>
                    <a:pt x="29686" y="33344"/>
                    <a:pt x="29686" y="32859"/>
                  </a:cubicBezTo>
                  <a:cubicBezTo>
                    <a:pt x="29686" y="31746"/>
                    <a:pt x="30135" y="31693"/>
                    <a:pt x="31050" y="31046"/>
                  </a:cubicBezTo>
                  <a:cubicBezTo>
                    <a:pt x="31078" y="31026"/>
                    <a:pt x="31116" y="31017"/>
                    <a:pt x="31161" y="31017"/>
                  </a:cubicBezTo>
                  <a:cubicBezTo>
                    <a:pt x="31353" y="31017"/>
                    <a:pt x="31663" y="31175"/>
                    <a:pt x="31750" y="31262"/>
                  </a:cubicBezTo>
                  <a:cubicBezTo>
                    <a:pt x="32199" y="31711"/>
                    <a:pt x="31912" y="31800"/>
                    <a:pt x="31750" y="32195"/>
                  </a:cubicBezTo>
                  <a:cubicBezTo>
                    <a:pt x="31499" y="32877"/>
                    <a:pt x="30440" y="33631"/>
                    <a:pt x="29955" y="34169"/>
                  </a:cubicBezTo>
                  <a:cubicBezTo>
                    <a:pt x="28861" y="35372"/>
                    <a:pt x="29650" y="37149"/>
                    <a:pt x="30727" y="37956"/>
                  </a:cubicBezTo>
                  <a:cubicBezTo>
                    <a:pt x="31194" y="38302"/>
                    <a:pt x="31432" y="38448"/>
                    <a:pt x="31676" y="38448"/>
                  </a:cubicBezTo>
                  <a:cubicBezTo>
                    <a:pt x="31938" y="38448"/>
                    <a:pt x="32206" y="38280"/>
                    <a:pt x="32773" y="38010"/>
                  </a:cubicBezTo>
                  <a:cubicBezTo>
                    <a:pt x="33509" y="37669"/>
                    <a:pt x="34299" y="37472"/>
                    <a:pt x="35106" y="37400"/>
                  </a:cubicBezTo>
                  <a:lnTo>
                    <a:pt x="35106" y="37400"/>
                  </a:lnTo>
                  <a:cubicBezTo>
                    <a:pt x="34891" y="37921"/>
                    <a:pt x="35142" y="38297"/>
                    <a:pt x="35663" y="38459"/>
                  </a:cubicBezTo>
                  <a:cubicBezTo>
                    <a:pt x="35403" y="38709"/>
                    <a:pt x="35076" y="38765"/>
                    <a:pt x="34735" y="38765"/>
                  </a:cubicBezTo>
                  <a:cubicBezTo>
                    <a:pt x="34489" y="38765"/>
                    <a:pt x="34235" y="38736"/>
                    <a:pt x="33994" y="38728"/>
                  </a:cubicBezTo>
                  <a:cubicBezTo>
                    <a:pt x="33826" y="38722"/>
                    <a:pt x="33680" y="38718"/>
                    <a:pt x="33550" y="38718"/>
                  </a:cubicBezTo>
                  <a:cubicBezTo>
                    <a:pt x="32915" y="38718"/>
                    <a:pt x="32648" y="38814"/>
                    <a:pt x="31948" y="39231"/>
                  </a:cubicBezTo>
                  <a:cubicBezTo>
                    <a:pt x="31463" y="39536"/>
                    <a:pt x="31499" y="40020"/>
                    <a:pt x="31894" y="40397"/>
                  </a:cubicBezTo>
                  <a:cubicBezTo>
                    <a:pt x="32504" y="40972"/>
                    <a:pt x="32432" y="41241"/>
                    <a:pt x="32468" y="42084"/>
                  </a:cubicBezTo>
                  <a:cubicBezTo>
                    <a:pt x="32357" y="42107"/>
                    <a:pt x="32239" y="42122"/>
                    <a:pt x="32123" y="42122"/>
                  </a:cubicBezTo>
                  <a:cubicBezTo>
                    <a:pt x="32051" y="42122"/>
                    <a:pt x="31980" y="42116"/>
                    <a:pt x="31912" y="42102"/>
                  </a:cubicBezTo>
                  <a:cubicBezTo>
                    <a:pt x="32075" y="41525"/>
                    <a:pt x="31631" y="41237"/>
                    <a:pt x="31094" y="41237"/>
                  </a:cubicBezTo>
                  <a:cubicBezTo>
                    <a:pt x="30514" y="41237"/>
                    <a:pt x="29826" y="41574"/>
                    <a:pt x="29686" y="42246"/>
                  </a:cubicBezTo>
                  <a:cubicBezTo>
                    <a:pt x="29603" y="42611"/>
                    <a:pt x="30561" y="45118"/>
                    <a:pt x="29366" y="45118"/>
                  </a:cubicBezTo>
                  <a:cubicBezTo>
                    <a:pt x="29266" y="45118"/>
                    <a:pt x="29153" y="45101"/>
                    <a:pt x="29022" y="45064"/>
                  </a:cubicBezTo>
                  <a:cubicBezTo>
                    <a:pt x="29166" y="44866"/>
                    <a:pt x="29184" y="44615"/>
                    <a:pt x="29327" y="44418"/>
                  </a:cubicBezTo>
                  <a:lnTo>
                    <a:pt x="29327" y="44418"/>
                  </a:lnTo>
                  <a:cubicBezTo>
                    <a:pt x="28627" y="44489"/>
                    <a:pt x="27945" y="44651"/>
                    <a:pt x="27299" y="44884"/>
                  </a:cubicBezTo>
                  <a:cubicBezTo>
                    <a:pt x="26814" y="45046"/>
                    <a:pt x="26168" y="45997"/>
                    <a:pt x="25791" y="45997"/>
                  </a:cubicBezTo>
                  <a:cubicBezTo>
                    <a:pt x="25397" y="45997"/>
                    <a:pt x="24858" y="45207"/>
                    <a:pt x="24284" y="45189"/>
                  </a:cubicBezTo>
                  <a:cubicBezTo>
                    <a:pt x="24276" y="45189"/>
                    <a:pt x="24268" y="45189"/>
                    <a:pt x="24260" y="45189"/>
                  </a:cubicBezTo>
                  <a:cubicBezTo>
                    <a:pt x="23807" y="45189"/>
                    <a:pt x="23490" y="45505"/>
                    <a:pt x="23168" y="45505"/>
                  </a:cubicBezTo>
                  <a:cubicBezTo>
                    <a:pt x="22977" y="45505"/>
                    <a:pt x="22785" y="45395"/>
                    <a:pt x="22561" y="45046"/>
                  </a:cubicBezTo>
                  <a:cubicBezTo>
                    <a:pt x="22148" y="44382"/>
                    <a:pt x="22561" y="43682"/>
                    <a:pt x="22974" y="43233"/>
                  </a:cubicBezTo>
                  <a:cubicBezTo>
                    <a:pt x="23243" y="42910"/>
                    <a:pt x="22884" y="41313"/>
                    <a:pt x="22561" y="41187"/>
                  </a:cubicBezTo>
                  <a:cubicBezTo>
                    <a:pt x="22479" y="41151"/>
                    <a:pt x="22399" y="41134"/>
                    <a:pt x="22322" y="41134"/>
                  </a:cubicBezTo>
                  <a:cubicBezTo>
                    <a:pt x="21748" y="41134"/>
                    <a:pt x="21275" y="42026"/>
                    <a:pt x="20928" y="42390"/>
                  </a:cubicBezTo>
                  <a:cubicBezTo>
                    <a:pt x="20461" y="42928"/>
                    <a:pt x="20676" y="43700"/>
                    <a:pt x="20910" y="44310"/>
                  </a:cubicBezTo>
                  <a:cubicBezTo>
                    <a:pt x="21017" y="44561"/>
                    <a:pt x="21645" y="45871"/>
                    <a:pt x="21143" y="45961"/>
                  </a:cubicBezTo>
                  <a:cubicBezTo>
                    <a:pt x="20622" y="46015"/>
                    <a:pt x="20102" y="46177"/>
                    <a:pt x="19653" y="46428"/>
                  </a:cubicBezTo>
                  <a:cubicBezTo>
                    <a:pt x="18935" y="46787"/>
                    <a:pt x="18630" y="46877"/>
                    <a:pt x="18289" y="47415"/>
                  </a:cubicBezTo>
                  <a:cubicBezTo>
                    <a:pt x="18002" y="47864"/>
                    <a:pt x="17715" y="48474"/>
                    <a:pt x="17410" y="48833"/>
                  </a:cubicBezTo>
                  <a:cubicBezTo>
                    <a:pt x="17126" y="49167"/>
                    <a:pt x="15428" y="50946"/>
                    <a:pt x="14846" y="50946"/>
                  </a:cubicBezTo>
                  <a:cubicBezTo>
                    <a:pt x="14803" y="50946"/>
                    <a:pt x="14765" y="50936"/>
                    <a:pt x="14735" y="50915"/>
                  </a:cubicBezTo>
                  <a:cubicBezTo>
                    <a:pt x="14498" y="50744"/>
                    <a:pt x="14312" y="50667"/>
                    <a:pt x="14161" y="50667"/>
                  </a:cubicBezTo>
                  <a:cubicBezTo>
                    <a:pt x="13867" y="50667"/>
                    <a:pt x="13705" y="50961"/>
                    <a:pt x="13551" y="51435"/>
                  </a:cubicBezTo>
                  <a:cubicBezTo>
                    <a:pt x="13496" y="51610"/>
                    <a:pt x="13047" y="51653"/>
                    <a:pt x="12574" y="51653"/>
                  </a:cubicBezTo>
                  <a:cubicBezTo>
                    <a:pt x="12125" y="51653"/>
                    <a:pt x="11652" y="51615"/>
                    <a:pt x="11469" y="51615"/>
                  </a:cubicBezTo>
                  <a:cubicBezTo>
                    <a:pt x="11128" y="53786"/>
                    <a:pt x="15794" y="53410"/>
                    <a:pt x="14089" y="56389"/>
                  </a:cubicBezTo>
                  <a:cubicBezTo>
                    <a:pt x="13641" y="57174"/>
                    <a:pt x="13213" y="57321"/>
                    <a:pt x="12605" y="57321"/>
                  </a:cubicBezTo>
                  <a:cubicBezTo>
                    <a:pt x="12240" y="57321"/>
                    <a:pt x="11810" y="57268"/>
                    <a:pt x="11272" y="57268"/>
                  </a:cubicBezTo>
                  <a:cubicBezTo>
                    <a:pt x="10823" y="57268"/>
                    <a:pt x="9512" y="56954"/>
                    <a:pt x="8804" y="56954"/>
                  </a:cubicBezTo>
                  <a:cubicBezTo>
                    <a:pt x="8633" y="56954"/>
                    <a:pt x="8498" y="56972"/>
                    <a:pt x="8418" y="57017"/>
                  </a:cubicBezTo>
                  <a:cubicBezTo>
                    <a:pt x="7574" y="57520"/>
                    <a:pt x="8131" y="58758"/>
                    <a:pt x="8077" y="59404"/>
                  </a:cubicBezTo>
                  <a:cubicBezTo>
                    <a:pt x="8041" y="60068"/>
                    <a:pt x="7987" y="60732"/>
                    <a:pt x="7933" y="61396"/>
                  </a:cubicBezTo>
                  <a:cubicBezTo>
                    <a:pt x="7897" y="61935"/>
                    <a:pt x="7305" y="62312"/>
                    <a:pt x="7377" y="62707"/>
                  </a:cubicBezTo>
                  <a:cubicBezTo>
                    <a:pt x="7484" y="63263"/>
                    <a:pt x="7825" y="63353"/>
                    <a:pt x="7628" y="63927"/>
                  </a:cubicBezTo>
                  <a:cubicBezTo>
                    <a:pt x="7483" y="64363"/>
                    <a:pt x="7643" y="64581"/>
                    <a:pt x="8095" y="64581"/>
                  </a:cubicBezTo>
                  <a:cubicBezTo>
                    <a:pt x="8145" y="64581"/>
                    <a:pt x="8199" y="64579"/>
                    <a:pt x="8256" y="64573"/>
                  </a:cubicBezTo>
                  <a:cubicBezTo>
                    <a:pt x="8403" y="64555"/>
                    <a:pt x="8539" y="64548"/>
                    <a:pt x="8668" y="64548"/>
                  </a:cubicBezTo>
                  <a:cubicBezTo>
                    <a:pt x="9579" y="64548"/>
                    <a:pt x="10106" y="64943"/>
                    <a:pt x="11128" y="65022"/>
                  </a:cubicBezTo>
                  <a:cubicBezTo>
                    <a:pt x="11262" y="65031"/>
                    <a:pt x="11394" y="65035"/>
                    <a:pt x="11524" y="65035"/>
                  </a:cubicBezTo>
                  <a:cubicBezTo>
                    <a:pt x="13774" y="65035"/>
                    <a:pt x="15349" y="63724"/>
                    <a:pt x="15400" y="61450"/>
                  </a:cubicBezTo>
                  <a:cubicBezTo>
                    <a:pt x="15400" y="60696"/>
                    <a:pt x="17158" y="60104"/>
                    <a:pt x="17482" y="59458"/>
                  </a:cubicBezTo>
                  <a:cubicBezTo>
                    <a:pt x="17692" y="59009"/>
                    <a:pt x="17848" y="57636"/>
                    <a:pt x="18525" y="57636"/>
                  </a:cubicBezTo>
                  <a:cubicBezTo>
                    <a:pt x="18713" y="57636"/>
                    <a:pt x="18941" y="57743"/>
                    <a:pt x="19222" y="58004"/>
                  </a:cubicBezTo>
                  <a:cubicBezTo>
                    <a:pt x="19454" y="58217"/>
                    <a:pt x="19665" y="58300"/>
                    <a:pt x="19859" y="58300"/>
                  </a:cubicBezTo>
                  <a:cubicBezTo>
                    <a:pt x="20565" y="58300"/>
                    <a:pt x="21053" y="57193"/>
                    <a:pt x="21574" y="57179"/>
                  </a:cubicBezTo>
                  <a:cubicBezTo>
                    <a:pt x="21603" y="57178"/>
                    <a:pt x="21631" y="57177"/>
                    <a:pt x="21660" y="57177"/>
                  </a:cubicBezTo>
                  <a:cubicBezTo>
                    <a:pt x="23015" y="57177"/>
                    <a:pt x="23567" y="58421"/>
                    <a:pt x="24463" y="59458"/>
                  </a:cubicBezTo>
                  <a:cubicBezTo>
                    <a:pt x="25091" y="60194"/>
                    <a:pt x="25989" y="59979"/>
                    <a:pt x="26617" y="60589"/>
                  </a:cubicBezTo>
                  <a:cubicBezTo>
                    <a:pt x="27586" y="61486"/>
                    <a:pt x="27479" y="62222"/>
                    <a:pt x="27622" y="63532"/>
                  </a:cubicBezTo>
                  <a:cubicBezTo>
                    <a:pt x="28484" y="63173"/>
                    <a:pt x="29166" y="62186"/>
                    <a:pt x="28861" y="61217"/>
                  </a:cubicBezTo>
                  <a:lnTo>
                    <a:pt x="28861" y="61217"/>
                  </a:lnTo>
                  <a:cubicBezTo>
                    <a:pt x="28944" y="61233"/>
                    <a:pt x="29021" y="61240"/>
                    <a:pt x="29090" y="61240"/>
                  </a:cubicBezTo>
                  <a:cubicBezTo>
                    <a:pt x="29815" y="61240"/>
                    <a:pt x="29801" y="60450"/>
                    <a:pt x="29130" y="60122"/>
                  </a:cubicBezTo>
                  <a:cubicBezTo>
                    <a:pt x="28214" y="59673"/>
                    <a:pt x="27532" y="59386"/>
                    <a:pt x="26814" y="58686"/>
                  </a:cubicBezTo>
                  <a:cubicBezTo>
                    <a:pt x="26222" y="58094"/>
                    <a:pt x="23315" y="55348"/>
                    <a:pt x="25540" y="55276"/>
                  </a:cubicBezTo>
                  <a:lnTo>
                    <a:pt x="25540" y="55276"/>
                  </a:lnTo>
                  <a:cubicBezTo>
                    <a:pt x="25522" y="55474"/>
                    <a:pt x="25289" y="56192"/>
                    <a:pt x="25379" y="56335"/>
                  </a:cubicBezTo>
                  <a:cubicBezTo>
                    <a:pt x="25483" y="56495"/>
                    <a:pt x="25665" y="56562"/>
                    <a:pt x="25850" y="56562"/>
                  </a:cubicBezTo>
                  <a:cubicBezTo>
                    <a:pt x="26079" y="56562"/>
                    <a:pt x="26312" y="56458"/>
                    <a:pt x="26402" y="56299"/>
                  </a:cubicBezTo>
                  <a:cubicBezTo>
                    <a:pt x="26743" y="56712"/>
                    <a:pt x="26635" y="57448"/>
                    <a:pt x="27138" y="57681"/>
                  </a:cubicBezTo>
                  <a:cubicBezTo>
                    <a:pt x="27613" y="57912"/>
                    <a:pt x="28528" y="58570"/>
                    <a:pt x="29121" y="58570"/>
                  </a:cubicBezTo>
                  <a:cubicBezTo>
                    <a:pt x="29267" y="58570"/>
                    <a:pt x="29393" y="58531"/>
                    <a:pt x="29489" y="58435"/>
                  </a:cubicBezTo>
                  <a:cubicBezTo>
                    <a:pt x="29561" y="59314"/>
                    <a:pt x="30332" y="58650"/>
                    <a:pt x="30332" y="59727"/>
                  </a:cubicBezTo>
                  <a:cubicBezTo>
                    <a:pt x="30332" y="60292"/>
                    <a:pt x="30367" y="61343"/>
                    <a:pt x="31034" y="61343"/>
                  </a:cubicBezTo>
                  <a:cubicBezTo>
                    <a:pt x="31045" y="61343"/>
                    <a:pt x="31057" y="61343"/>
                    <a:pt x="31068" y="61343"/>
                  </a:cubicBezTo>
                  <a:lnTo>
                    <a:pt x="31068" y="61343"/>
                  </a:lnTo>
                  <a:cubicBezTo>
                    <a:pt x="30781" y="62222"/>
                    <a:pt x="32253" y="62581"/>
                    <a:pt x="32935" y="62832"/>
                  </a:cubicBezTo>
                  <a:cubicBezTo>
                    <a:pt x="30998" y="63111"/>
                    <a:pt x="32234" y="64901"/>
                    <a:pt x="33673" y="64901"/>
                  </a:cubicBezTo>
                  <a:cubicBezTo>
                    <a:pt x="33714" y="64901"/>
                    <a:pt x="33755" y="64899"/>
                    <a:pt x="33796" y="64896"/>
                  </a:cubicBezTo>
                  <a:cubicBezTo>
                    <a:pt x="33814" y="64412"/>
                    <a:pt x="34406" y="62814"/>
                    <a:pt x="34317" y="62725"/>
                  </a:cubicBezTo>
                  <a:cubicBezTo>
                    <a:pt x="33886" y="62222"/>
                    <a:pt x="32522" y="61163"/>
                    <a:pt x="33150" y="60643"/>
                  </a:cubicBezTo>
                  <a:lnTo>
                    <a:pt x="33150" y="60643"/>
                  </a:lnTo>
                  <a:cubicBezTo>
                    <a:pt x="33076" y="60717"/>
                    <a:pt x="33619" y="60965"/>
                    <a:pt x="33981" y="60965"/>
                  </a:cubicBezTo>
                  <a:cubicBezTo>
                    <a:pt x="34055" y="60965"/>
                    <a:pt x="34121" y="60954"/>
                    <a:pt x="34173" y="60930"/>
                  </a:cubicBezTo>
                  <a:cubicBezTo>
                    <a:pt x="34647" y="60684"/>
                    <a:pt x="34125" y="60301"/>
                    <a:pt x="34774" y="60301"/>
                  </a:cubicBezTo>
                  <a:cubicBezTo>
                    <a:pt x="34788" y="60301"/>
                    <a:pt x="34803" y="60301"/>
                    <a:pt x="34819" y="60302"/>
                  </a:cubicBezTo>
                  <a:cubicBezTo>
                    <a:pt x="34972" y="60302"/>
                    <a:pt x="35122" y="60303"/>
                    <a:pt x="35268" y="60303"/>
                  </a:cubicBezTo>
                  <a:cubicBezTo>
                    <a:pt x="36050" y="60303"/>
                    <a:pt x="36750" y="60265"/>
                    <a:pt x="37476" y="59781"/>
                  </a:cubicBezTo>
                  <a:lnTo>
                    <a:pt x="37476" y="59781"/>
                  </a:lnTo>
                  <a:cubicBezTo>
                    <a:pt x="37559" y="60355"/>
                    <a:pt x="37292" y="60451"/>
                    <a:pt x="36929" y="60451"/>
                  </a:cubicBezTo>
                  <a:cubicBezTo>
                    <a:pt x="36748" y="60451"/>
                    <a:pt x="36542" y="60427"/>
                    <a:pt x="36345" y="60427"/>
                  </a:cubicBezTo>
                  <a:cubicBezTo>
                    <a:pt x="35591" y="60427"/>
                    <a:pt x="35555" y="60589"/>
                    <a:pt x="35035" y="61181"/>
                  </a:cubicBezTo>
                  <a:cubicBezTo>
                    <a:pt x="34568" y="61702"/>
                    <a:pt x="35376" y="61899"/>
                    <a:pt x="35376" y="62276"/>
                  </a:cubicBezTo>
                  <a:cubicBezTo>
                    <a:pt x="35376" y="62832"/>
                    <a:pt x="34963" y="63012"/>
                    <a:pt x="35412" y="63604"/>
                  </a:cubicBezTo>
                  <a:cubicBezTo>
                    <a:pt x="35629" y="63404"/>
                    <a:pt x="35784" y="63326"/>
                    <a:pt x="35900" y="63326"/>
                  </a:cubicBezTo>
                  <a:cubicBezTo>
                    <a:pt x="36147" y="63326"/>
                    <a:pt x="36211" y="63682"/>
                    <a:pt x="36309" y="63963"/>
                  </a:cubicBezTo>
                  <a:cubicBezTo>
                    <a:pt x="36399" y="64250"/>
                    <a:pt x="35824" y="64160"/>
                    <a:pt x="36129" y="64501"/>
                  </a:cubicBezTo>
                  <a:cubicBezTo>
                    <a:pt x="36435" y="64860"/>
                    <a:pt x="36435" y="64896"/>
                    <a:pt x="36829" y="64968"/>
                  </a:cubicBezTo>
                  <a:cubicBezTo>
                    <a:pt x="37134" y="65029"/>
                    <a:pt x="37727" y="65139"/>
                    <a:pt x="38285" y="65139"/>
                  </a:cubicBezTo>
                  <a:cubicBezTo>
                    <a:pt x="39041" y="65139"/>
                    <a:pt x="39733" y="64938"/>
                    <a:pt x="39558" y="64142"/>
                  </a:cubicBezTo>
                  <a:lnTo>
                    <a:pt x="39558" y="64142"/>
                  </a:lnTo>
                  <a:cubicBezTo>
                    <a:pt x="40523" y="64484"/>
                    <a:pt x="40812" y="64838"/>
                    <a:pt x="41606" y="64838"/>
                  </a:cubicBezTo>
                  <a:cubicBezTo>
                    <a:pt x="41771" y="64838"/>
                    <a:pt x="41958" y="64823"/>
                    <a:pt x="42178" y="64789"/>
                  </a:cubicBezTo>
                  <a:cubicBezTo>
                    <a:pt x="42482" y="64738"/>
                    <a:pt x="43009" y="64226"/>
                    <a:pt x="43219" y="64226"/>
                  </a:cubicBezTo>
                  <a:cubicBezTo>
                    <a:pt x="43232" y="64226"/>
                    <a:pt x="43244" y="64228"/>
                    <a:pt x="43255" y="64232"/>
                  </a:cubicBezTo>
                  <a:cubicBezTo>
                    <a:pt x="43434" y="64286"/>
                    <a:pt x="43147" y="65183"/>
                    <a:pt x="43111" y="65435"/>
                  </a:cubicBezTo>
                  <a:cubicBezTo>
                    <a:pt x="43000" y="66227"/>
                    <a:pt x="42959" y="69134"/>
                    <a:pt x="41677" y="69134"/>
                  </a:cubicBezTo>
                  <a:cubicBezTo>
                    <a:pt x="41508" y="69134"/>
                    <a:pt x="41317" y="69084"/>
                    <a:pt x="41101" y="68970"/>
                  </a:cubicBezTo>
                  <a:cubicBezTo>
                    <a:pt x="40772" y="68795"/>
                    <a:pt x="40533" y="68729"/>
                    <a:pt x="40345" y="68729"/>
                  </a:cubicBezTo>
                  <a:cubicBezTo>
                    <a:pt x="39762" y="68729"/>
                    <a:pt x="39666" y="69367"/>
                    <a:pt x="38861" y="69367"/>
                  </a:cubicBezTo>
                  <a:cubicBezTo>
                    <a:pt x="38837" y="69367"/>
                    <a:pt x="38811" y="69366"/>
                    <a:pt x="38786" y="69365"/>
                  </a:cubicBezTo>
                  <a:cubicBezTo>
                    <a:pt x="37781" y="69347"/>
                    <a:pt x="36794" y="69006"/>
                    <a:pt x="35788" y="68899"/>
                  </a:cubicBezTo>
                  <a:cubicBezTo>
                    <a:pt x="35358" y="68845"/>
                    <a:pt x="34891" y="68755"/>
                    <a:pt x="34460" y="68683"/>
                  </a:cubicBezTo>
                  <a:cubicBezTo>
                    <a:pt x="34048" y="68629"/>
                    <a:pt x="34012" y="67768"/>
                    <a:pt x="33617" y="67768"/>
                  </a:cubicBezTo>
                  <a:cubicBezTo>
                    <a:pt x="33398" y="67768"/>
                    <a:pt x="33162" y="67761"/>
                    <a:pt x="32922" y="67761"/>
                  </a:cubicBezTo>
                  <a:cubicBezTo>
                    <a:pt x="31963" y="67761"/>
                    <a:pt x="30950" y="67876"/>
                    <a:pt x="30763" y="69024"/>
                  </a:cubicBezTo>
                  <a:cubicBezTo>
                    <a:pt x="30691" y="69419"/>
                    <a:pt x="31499" y="69563"/>
                    <a:pt x="31373" y="69993"/>
                  </a:cubicBezTo>
                  <a:cubicBezTo>
                    <a:pt x="31308" y="70215"/>
                    <a:pt x="30819" y="70332"/>
                    <a:pt x="30452" y="70332"/>
                  </a:cubicBezTo>
                  <a:cubicBezTo>
                    <a:pt x="30313" y="70332"/>
                    <a:pt x="30191" y="70315"/>
                    <a:pt x="30117" y="70281"/>
                  </a:cubicBezTo>
                  <a:lnTo>
                    <a:pt x="28268" y="69437"/>
                  </a:lnTo>
                  <a:cubicBezTo>
                    <a:pt x="27873" y="69258"/>
                    <a:pt x="27855" y="68468"/>
                    <a:pt x="27443" y="68342"/>
                  </a:cubicBezTo>
                  <a:cubicBezTo>
                    <a:pt x="26473" y="68073"/>
                    <a:pt x="25450" y="67822"/>
                    <a:pt x="24535" y="67499"/>
                  </a:cubicBezTo>
                  <a:cubicBezTo>
                    <a:pt x="23027" y="66960"/>
                    <a:pt x="24966" y="66027"/>
                    <a:pt x="23943" y="65345"/>
                  </a:cubicBezTo>
                  <a:cubicBezTo>
                    <a:pt x="23404" y="64986"/>
                    <a:pt x="24840" y="63640"/>
                    <a:pt x="23333" y="63425"/>
                  </a:cubicBezTo>
                  <a:cubicBezTo>
                    <a:pt x="23315" y="63422"/>
                    <a:pt x="23297" y="63421"/>
                    <a:pt x="23278" y="63421"/>
                  </a:cubicBezTo>
                  <a:cubicBezTo>
                    <a:pt x="22878" y="63421"/>
                    <a:pt x="22077" y="63934"/>
                    <a:pt x="21717" y="64071"/>
                  </a:cubicBezTo>
                  <a:cubicBezTo>
                    <a:pt x="21599" y="64121"/>
                    <a:pt x="21481" y="64142"/>
                    <a:pt x="21363" y="64142"/>
                  </a:cubicBezTo>
                  <a:cubicBezTo>
                    <a:pt x="20979" y="64142"/>
                    <a:pt x="20594" y="63921"/>
                    <a:pt x="20210" y="63783"/>
                  </a:cubicBezTo>
                  <a:cubicBezTo>
                    <a:pt x="20089" y="63743"/>
                    <a:pt x="19947" y="63726"/>
                    <a:pt x="19790" y="63726"/>
                  </a:cubicBezTo>
                  <a:cubicBezTo>
                    <a:pt x="18966" y="63726"/>
                    <a:pt x="17735" y="64201"/>
                    <a:pt x="17087" y="64322"/>
                  </a:cubicBezTo>
                  <a:cubicBezTo>
                    <a:pt x="15776" y="64573"/>
                    <a:pt x="14987" y="64645"/>
                    <a:pt x="13946" y="65435"/>
                  </a:cubicBezTo>
                  <a:cubicBezTo>
                    <a:pt x="13623" y="65686"/>
                    <a:pt x="13183" y="65749"/>
                    <a:pt x="12725" y="65749"/>
                  </a:cubicBezTo>
                  <a:cubicBezTo>
                    <a:pt x="12268" y="65749"/>
                    <a:pt x="11792" y="65686"/>
                    <a:pt x="11397" y="65686"/>
                  </a:cubicBezTo>
                  <a:cubicBezTo>
                    <a:pt x="11067" y="65686"/>
                    <a:pt x="10817" y="65673"/>
                    <a:pt x="10618" y="65673"/>
                  </a:cubicBezTo>
                  <a:cubicBezTo>
                    <a:pt x="10048" y="65673"/>
                    <a:pt x="9898" y="65781"/>
                    <a:pt x="9513" y="66619"/>
                  </a:cubicBezTo>
                  <a:cubicBezTo>
                    <a:pt x="9082" y="67570"/>
                    <a:pt x="8274" y="67301"/>
                    <a:pt x="7646" y="67983"/>
                  </a:cubicBezTo>
                  <a:cubicBezTo>
                    <a:pt x="7036" y="68629"/>
                    <a:pt x="6802" y="70263"/>
                    <a:pt x="6479" y="71106"/>
                  </a:cubicBezTo>
                  <a:cubicBezTo>
                    <a:pt x="6031" y="72345"/>
                    <a:pt x="4074" y="72596"/>
                    <a:pt x="3321" y="73852"/>
                  </a:cubicBezTo>
                  <a:lnTo>
                    <a:pt x="1346" y="77101"/>
                  </a:lnTo>
                  <a:cubicBezTo>
                    <a:pt x="987" y="77693"/>
                    <a:pt x="557" y="78752"/>
                    <a:pt x="0" y="79093"/>
                  </a:cubicBezTo>
                  <a:cubicBezTo>
                    <a:pt x="216" y="79488"/>
                    <a:pt x="880" y="79972"/>
                    <a:pt x="844" y="80637"/>
                  </a:cubicBezTo>
                  <a:cubicBezTo>
                    <a:pt x="808" y="81731"/>
                    <a:pt x="951" y="83042"/>
                    <a:pt x="718" y="84101"/>
                  </a:cubicBezTo>
                  <a:cubicBezTo>
                    <a:pt x="646" y="84459"/>
                    <a:pt x="323" y="84783"/>
                    <a:pt x="251" y="85213"/>
                  </a:cubicBezTo>
                  <a:cubicBezTo>
                    <a:pt x="198" y="85482"/>
                    <a:pt x="431" y="85536"/>
                    <a:pt x="664" y="85698"/>
                  </a:cubicBezTo>
                  <a:cubicBezTo>
                    <a:pt x="969" y="85913"/>
                    <a:pt x="646" y="85949"/>
                    <a:pt x="772" y="86236"/>
                  </a:cubicBezTo>
                  <a:cubicBezTo>
                    <a:pt x="862" y="86452"/>
                    <a:pt x="1221" y="87547"/>
                    <a:pt x="1382" y="87923"/>
                  </a:cubicBezTo>
                  <a:cubicBezTo>
                    <a:pt x="2028" y="89270"/>
                    <a:pt x="2926" y="90472"/>
                    <a:pt x="4021" y="91495"/>
                  </a:cubicBezTo>
                  <a:cubicBezTo>
                    <a:pt x="4667" y="92123"/>
                    <a:pt x="5349" y="92680"/>
                    <a:pt x="6102" y="93164"/>
                  </a:cubicBezTo>
                  <a:cubicBezTo>
                    <a:pt x="6785" y="93613"/>
                    <a:pt x="8131" y="94187"/>
                    <a:pt x="8472" y="94887"/>
                  </a:cubicBezTo>
                  <a:cubicBezTo>
                    <a:pt x="9319" y="94307"/>
                    <a:pt x="10221" y="93506"/>
                    <a:pt x="11358" y="93506"/>
                  </a:cubicBezTo>
                  <a:cubicBezTo>
                    <a:pt x="11522" y="93506"/>
                    <a:pt x="11690" y="93523"/>
                    <a:pt x="11864" y="93559"/>
                  </a:cubicBezTo>
                  <a:cubicBezTo>
                    <a:pt x="12620" y="93728"/>
                    <a:pt x="13110" y="93847"/>
                    <a:pt x="13559" y="93847"/>
                  </a:cubicBezTo>
                  <a:cubicBezTo>
                    <a:pt x="14111" y="93847"/>
                    <a:pt x="14602" y="93667"/>
                    <a:pt x="15453" y="93182"/>
                  </a:cubicBezTo>
                  <a:cubicBezTo>
                    <a:pt x="16124" y="92803"/>
                    <a:pt x="16978" y="92431"/>
                    <a:pt x="17758" y="92431"/>
                  </a:cubicBezTo>
                  <a:cubicBezTo>
                    <a:pt x="18272" y="92431"/>
                    <a:pt x="18755" y="92593"/>
                    <a:pt x="19133" y="93021"/>
                  </a:cubicBezTo>
                  <a:cubicBezTo>
                    <a:pt x="19671" y="93595"/>
                    <a:pt x="20066" y="94295"/>
                    <a:pt x="20928" y="94313"/>
                  </a:cubicBezTo>
                  <a:cubicBezTo>
                    <a:pt x="20941" y="94314"/>
                    <a:pt x="20954" y="94314"/>
                    <a:pt x="20968" y="94314"/>
                  </a:cubicBezTo>
                  <a:cubicBezTo>
                    <a:pt x="21427" y="94314"/>
                    <a:pt x="21856" y="93930"/>
                    <a:pt x="22261" y="93930"/>
                  </a:cubicBezTo>
                  <a:cubicBezTo>
                    <a:pt x="22475" y="93930"/>
                    <a:pt x="22683" y="94037"/>
                    <a:pt x="22884" y="94367"/>
                  </a:cubicBezTo>
                  <a:cubicBezTo>
                    <a:pt x="22878" y="94367"/>
                    <a:pt x="22872" y="94366"/>
                    <a:pt x="22866" y="94366"/>
                  </a:cubicBezTo>
                  <a:cubicBezTo>
                    <a:pt x="22355" y="94366"/>
                    <a:pt x="21295" y="95089"/>
                    <a:pt x="22022" y="95479"/>
                  </a:cubicBezTo>
                  <a:cubicBezTo>
                    <a:pt x="22212" y="95584"/>
                    <a:pt x="22384" y="95631"/>
                    <a:pt x="22532" y="95631"/>
                  </a:cubicBezTo>
                  <a:cubicBezTo>
                    <a:pt x="23044" y="95631"/>
                    <a:pt x="23272" y="95071"/>
                    <a:pt x="22938" y="94403"/>
                  </a:cubicBezTo>
                  <a:lnTo>
                    <a:pt x="22938" y="94403"/>
                  </a:lnTo>
                  <a:cubicBezTo>
                    <a:pt x="24733" y="95659"/>
                    <a:pt x="21448" y="98333"/>
                    <a:pt x="22381" y="99356"/>
                  </a:cubicBezTo>
                  <a:cubicBezTo>
                    <a:pt x="23584" y="100684"/>
                    <a:pt x="24840" y="101959"/>
                    <a:pt x="25540" y="103430"/>
                  </a:cubicBezTo>
                  <a:cubicBezTo>
                    <a:pt x="26061" y="104525"/>
                    <a:pt x="27263" y="107846"/>
                    <a:pt x="26222" y="108976"/>
                  </a:cubicBezTo>
                  <a:cubicBezTo>
                    <a:pt x="25163" y="110125"/>
                    <a:pt x="25091" y="110376"/>
                    <a:pt x="24948" y="111938"/>
                  </a:cubicBezTo>
                  <a:cubicBezTo>
                    <a:pt x="24876" y="112835"/>
                    <a:pt x="24643" y="113912"/>
                    <a:pt x="24984" y="114809"/>
                  </a:cubicBezTo>
                  <a:cubicBezTo>
                    <a:pt x="25325" y="115761"/>
                    <a:pt x="26258" y="116694"/>
                    <a:pt x="26814" y="117537"/>
                  </a:cubicBezTo>
                  <a:cubicBezTo>
                    <a:pt x="27084" y="117932"/>
                    <a:pt x="26438" y="119458"/>
                    <a:pt x="26707" y="120158"/>
                  </a:cubicBezTo>
                  <a:cubicBezTo>
                    <a:pt x="27155" y="121289"/>
                    <a:pt x="27640" y="122401"/>
                    <a:pt x="28053" y="123550"/>
                  </a:cubicBezTo>
                  <a:cubicBezTo>
                    <a:pt x="28358" y="124358"/>
                    <a:pt x="28502" y="125542"/>
                    <a:pt x="29130" y="126152"/>
                  </a:cubicBezTo>
                  <a:cubicBezTo>
                    <a:pt x="29291" y="126296"/>
                    <a:pt x="30207" y="126978"/>
                    <a:pt x="30045" y="127158"/>
                  </a:cubicBezTo>
                  <a:cubicBezTo>
                    <a:pt x="29902" y="127337"/>
                    <a:pt x="29148" y="127983"/>
                    <a:pt x="29237" y="128234"/>
                  </a:cubicBezTo>
                  <a:cubicBezTo>
                    <a:pt x="29622" y="129071"/>
                    <a:pt x="30131" y="130374"/>
                    <a:pt x="31273" y="130374"/>
                  </a:cubicBezTo>
                  <a:cubicBezTo>
                    <a:pt x="31357" y="130374"/>
                    <a:pt x="31444" y="130367"/>
                    <a:pt x="31535" y="130352"/>
                  </a:cubicBezTo>
                  <a:cubicBezTo>
                    <a:pt x="31966" y="130298"/>
                    <a:pt x="32307" y="129509"/>
                    <a:pt x="32719" y="129365"/>
                  </a:cubicBezTo>
                  <a:cubicBezTo>
                    <a:pt x="32857" y="129311"/>
                    <a:pt x="33036" y="129293"/>
                    <a:pt x="33231" y="129293"/>
                  </a:cubicBezTo>
                  <a:cubicBezTo>
                    <a:pt x="33621" y="129293"/>
                    <a:pt x="34071" y="129365"/>
                    <a:pt x="34371" y="129365"/>
                  </a:cubicBezTo>
                  <a:cubicBezTo>
                    <a:pt x="35699" y="129365"/>
                    <a:pt x="36309" y="129060"/>
                    <a:pt x="37583" y="128827"/>
                  </a:cubicBezTo>
                  <a:cubicBezTo>
                    <a:pt x="38229" y="128719"/>
                    <a:pt x="39181" y="127337"/>
                    <a:pt x="39629" y="126888"/>
                  </a:cubicBezTo>
                  <a:lnTo>
                    <a:pt x="42627" y="123909"/>
                  </a:lnTo>
                  <a:cubicBezTo>
                    <a:pt x="43093" y="123460"/>
                    <a:pt x="42393" y="122060"/>
                    <a:pt x="42663" y="121576"/>
                  </a:cubicBezTo>
                  <a:cubicBezTo>
                    <a:pt x="42842" y="121235"/>
                    <a:pt x="43829" y="120876"/>
                    <a:pt x="44152" y="120678"/>
                  </a:cubicBezTo>
                  <a:cubicBezTo>
                    <a:pt x="44834" y="120283"/>
                    <a:pt x="44745" y="120032"/>
                    <a:pt x="44888" y="119243"/>
                  </a:cubicBezTo>
                  <a:cubicBezTo>
                    <a:pt x="45086" y="118166"/>
                    <a:pt x="45032" y="117071"/>
                    <a:pt x="45032" y="115976"/>
                  </a:cubicBezTo>
                  <a:cubicBezTo>
                    <a:pt x="45032" y="115204"/>
                    <a:pt x="47024" y="114074"/>
                    <a:pt x="47616" y="113607"/>
                  </a:cubicBezTo>
                  <a:cubicBezTo>
                    <a:pt x="47885" y="113374"/>
                    <a:pt x="48370" y="113445"/>
                    <a:pt x="48532" y="113284"/>
                  </a:cubicBezTo>
                  <a:lnTo>
                    <a:pt x="49878" y="111992"/>
                  </a:lnTo>
                  <a:cubicBezTo>
                    <a:pt x="50793" y="111112"/>
                    <a:pt x="50380" y="110179"/>
                    <a:pt x="50273" y="108922"/>
                  </a:cubicBezTo>
                  <a:cubicBezTo>
                    <a:pt x="50129" y="106948"/>
                    <a:pt x="48908" y="105602"/>
                    <a:pt x="48855" y="103574"/>
                  </a:cubicBezTo>
                  <a:cubicBezTo>
                    <a:pt x="48801" y="101959"/>
                    <a:pt x="50219" y="100290"/>
                    <a:pt x="51134" y="99338"/>
                  </a:cubicBezTo>
                  <a:cubicBezTo>
                    <a:pt x="52947" y="97364"/>
                    <a:pt x="54777" y="95390"/>
                    <a:pt x="56608" y="93433"/>
                  </a:cubicBezTo>
                  <a:cubicBezTo>
                    <a:pt x="57847" y="92123"/>
                    <a:pt x="58995" y="90328"/>
                    <a:pt x="59085" y="88444"/>
                  </a:cubicBezTo>
                  <a:cubicBezTo>
                    <a:pt x="59134" y="87348"/>
                    <a:pt x="58798" y="87005"/>
                    <a:pt x="58272" y="87005"/>
                  </a:cubicBezTo>
                  <a:cubicBezTo>
                    <a:pt x="57652" y="87005"/>
                    <a:pt x="56769" y="87480"/>
                    <a:pt x="55944" y="87762"/>
                  </a:cubicBezTo>
                  <a:cubicBezTo>
                    <a:pt x="55174" y="88030"/>
                    <a:pt x="54291" y="88348"/>
                    <a:pt x="53572" y="88348"/>
                  </a:cubicBezTo>
                  <a:cubicBezTo>
                    <a:pt x="52748" y="88348"/>
                    <a:pt x="52138" y="87931"/>
                    <a:pt x="52157" y="86541"/>
                  </a:cubicBezTo>
                  <a:lnTo>
                    <a:pt x="52157" y="86541"/>
                  </a:lnTo>
                  <a:cubicBezTo>
                    <a:pt x="52249" y="86671"/>
                    <a:pt x="52424" y="86727"/>
                    <a:pt x="52660" y="86727"/>
                  </a:cubicBezTo>
                  <a:cubicBezTo>
                    <a:pt x="53989" y="86727"/>
                    <a:pt x="57220" y="84947"/>
                    <a:pt x="57936" y="84657"/>
                  </a:cubicBezTo>
                  <a:cubicBezTo>
                    <a:pt x="58457" y="84442"/>
                    <a:pt x="59767" y="84190"/>
                    <a:pt x="60144" y="83759"/>
                  </a:cubicBezTo>
                  <a:cubicBezTo>
                    <a:pt x="60539" y="83293"/>
                    <a:pt x="59785" y="82880"/>
                    <a:pt x="60628" y="82862"/>
                  </a:cubicBezTo>
                  <a:cubicBezTo>
                    <a:pt x="60648" y="82861"/>
                    <a:pt x="60669" y="82860"/>
                    <a:pt x="60691" y="82860"/>
                  </a:cubicBezTo>
                  <a:cubicBezTo>
                    <a:pt x="60841" y="82860"/>
                    <a:pt x="61059" y="82882"/>
                    <a:pt x="61269" y="82882"/>
                  </a:cubicBezTo>
                  <a:cubicBezTo>
                    <a:pt x="61527" y="82882"/>
                    <a:pt x="61774" y="82849"/>
                    <a:pt x="61867" y="82701"/>
                  </a:cubicBezTo>
                  <a:cubicBezTo>
                    <a:pt x="62800" y="81319"/>
                    <a:pt x="65151" y="79021"/>
                    <a:pt x="65151" y="77316"/>
                  </a:cubicBezTo>
                  <a:cubicBezTo>
                    <a:pt x="65151" y="76383"/>
                    <a:pt x="63608" y="76006"/>
                    <a:pt x="62836" y="75593"/>
                  </a:cubicBezTo>
                  <a:cubicBezTo>
                    <a:pt x="61885" y="75091"/>
                    <a:pt x="62028" y="74445"/>
                    <a:pt x="62208" y="73493"/>
                  </a:cubicBezTo>
                  <a:lnTo>
                    <a:pt x="62208" y="73493"/>
                  </a:lnTo>
                  <a:cubicBezTo>
                    <a:pt x="61328" y="73745"/>
                    <a:pt x="60952" y="73745"/>
                    <a:pt x="60449" y="74480"/>
                  </a:cubicBezTo>
                  <a:cubicBezTo>
                    <a:pt x="59749" y="75557"/>
                    <a:pt x="59552" y="75450"/>
                    <a:pt x="58259" y="75503"/>
                  </a:cubicBezTo>
                  <a:cubicBezTo>
                    <a:pt x="58349" y="74714"/>
                    <a:pt x="58690" y="74032"/>
                    <a:pt x="58008" y="73547"/>
                  </a:cubicBezTo>
                  <a:cubicBezTo>
                    <a:pt x="57883" y="73454"/>
                    <a:pt x="57773" y="73414"/>
                    <a:pt x="57676" y="73414"/>
                  </a:cubicBezTo>
                  <a:cubicBezTo>
                    <a:pt x="57136" y="73414"/>
                    <a:pt x="57013" y="74666"/>
                    <a:pt x="56967" y="75001"/>
                  </a:cubicBezTo>
                  <a:cubicBezTo>
                    <a:pt x="56267" y="74014"/>
                    <a:pt x="55567" y="73045"/>
                    <a:pt x="54867" y="72057"/>
                  </a:cubicBezTo>
                  <a:cubicBezTo>
                    <a:pt x="54482" y="71533"/>
                    <a:pt x="54404" y="70206"/>
                    <a:pt x="55298" y="70206"/>
                  </a:cubicBezTo>
                  <a:cubicBezTo>
                    <a:pt x="55322" y="70206"/>
                    <a:pt x="55345" y="70207"/>
                    <a:pt x="55370" y="70209"/>
                  </a:cubicBezTo>
                  <a:cubicBezTo>
                    <a:pt x="56859" y="70334"/>
                    <a:pt x="55944" y="71501"/>
                    <a:pt x="56824" y="72022"/>
                  </a:cubicBezTo>
                  <a:cubicBezTo>
                    <a:pt x="57972" y="72704"/>
                    <a:pt x="59013" y="73655"/>
                    <a:pt x="60359" y="73655"/>
                  </a:cubicBezTo>
                  <a:cubicBezTo>
                    <a:pt x="61170" y="73655"/>
                    <a:pt x="61514" y="73091"/>
                    <a:pt x="61845" y="73091"/>
                  </a:cubicBezTo>
                  <a:cubicBezTo>
                    <a:pt x="62049" y="73091"/>
                    <a:pt x="62248" y="73305"/>
                    <a:pt x="62549" y="73996"/>
                  </a:cubicBezTo>
                  <a:cubicBezTo>
                    <a:pt x="62746" y="74445"/>
                    <a:pt x="65564" y="74570"/>
                    <a:pt x="66121" y="74588"/>
                  </a:cubicBezTo>
                  <a:cubicBezTo>
                    <a:pt x="66165" y="74590"/>
                    <a:pt x="66211" y="74591"/>
                    <a:pt x="66258" y="74591"/>
                  </a:cubicBezTo>
                  <a:cubicBezTo>
                    <a:pt x="67140" y="74591"/>
                    <a:pt x="68291" y="74283"/>
                    <a:pt x="69297" y="74283"/>
                  </a:cubicBezTo>
                  <a:cubicBezTo>
                    <a:pt x="70500" y="74283"/>
                    <a:pt x="71325" y="75432"/>
                    <a:pt x="72223" y="76203"/>
                  </a:cubicBezTo>
                  <a:cubicBezTo>
                    <a:pt x="72528" y="76024"/>
                    <a:pt x="73049" y="76042"/>
                    <a:pt x="73497" y="76024"/>
                  </a:cubicBezTo>
                  <a:lnTo>
                    <a:pt x="73497" y="76024"/>
                  </a:lnTo>
                  <a:cubicBezTo>
                    <a:pt x="73390" y="76455"/>
                    <a:pt x="72941" y="76544"/>
                    <a:pt x="72510" y="76778"/>
                  </a:cubicBezTo>
                  <a:cubicBezTo>
                    <a:pt x="72941" y="77603"/>
                    <a:pt x="73031" y="78106"/>
                    <a:pt x="73928" y="78393"/>
                  </a:cubicBezTo>
                  <a:cubicBezTo>
                    <a:pt x="74130" y="78461"/>
                    <a:pt x="74309" y="78492"/>
                    <a:pt x="74469" y="78492"/>
                  </a:cubicBezTo>
                  <a:cubicBezTo>
                    <a:pt x="75118" y="78492"/>
                    <a:pt x="75449" y="77972"/>
                    <a:pt x="75723" y="77209"/>
                  </a:cubicBezTo>
                  <a:cubicBezTo>
                    <a:pt x="75770" y="77077"/>
                    <a:pt x="75823" y="77022"/>
                    <a:pt x="75875" y="77022"/>
                  </a:cubicBezTo>
                  <a:cubicBezTo>
                    <a:pt x="76103" y="77022"/>
                    <a:pt x="76326" y="78063"/>
                    <a:pt x="76064" y="78501"/>
                  </a:cubicBezTo>
                  <a:cubicBezTo>
                    <a:pt x="75741" y="79057"/>
                    <a:pt x="75723" y="79721"/>
                    <a:pt x="76010" y="80296"/>
                  </a:cubicBezTo>
                  <a:lnTo>
                    <a:pt x="80982" y="90598"/>
                  </a:lnTo>
                  <a:cubicBezTo>
                    <a:pt x="82776" y="89718"/>
                    <a:pt x="82740" y="89431"/>
                    <a:pt x="83279" y="87493"/>
                  </a:cubicBezTo>
                  <a:cubicBezTo>
                    <a:pt x="83638" y="86182"/>
                    <a:pt x="83494" y="84836"/>
                    <a:pt x="83476" y="83490"/>
                  </a:cubicBezTo>
                  <a:cubicBezTo>
                    <a:pt x="83476" y="82503"/>
                    <a:pt x="84930" y="81498"/>
                    <a:pt x="85576" y="80798"/>
                  </a:cubicBezTo>
                  <a:cubicBezTo>
                    <a:pt x="86294" y="80044"/>
                    <a:pt x="88233" y="78662"/>
                    <a:pt x="88233" y="77550"/>
                  </a:cubicBezTo>
                  <a:cubicBezTo>
                    <a:pt x="88233" y="76861"/>
                    <a:pt x="88416" y="76662"/>
                    <a:pt x="88708" y="76662"/>
                  </a:cubicBezTo>
                  <a:cubicBezTo>
                    <a:pt x="89109" y="76662"/>
                    <a:pt x="89714" y="77038"/>
                    <a:pt x="90327" y="77038"/>
                  </a:cubicBezTo>
                  <a:cubicBezTo>
                    <a:pt x="90443" y="77038"/>
                    <a:pt x="90559" y="77025"/>
                    <a:pt x="90673" y="76993"/>
                  </a:cubicBezTo>
                  <a:cubicBezTo>
                    <a:pt x="91025" y="76891"/>
                    <a:pt x="91262" y="76467"/>
                    <a:pt x="91420" y="76467"/>
                  </a:cubicBezTo>
                  <a:cubicBezTo>
                    <a:pt x="91513" y="76467"/>
                    <a:pt x="91578" y="76611"/>
                    <a:pt x="91625" y="77047"/>
                  </a:cubicBezTo>
                  <a:cubicBezTo>
                    <a:pt x="91696" y="77621"/>
                    <a:pt x="91607" y="77532"/>
                    <a:pt x="91948" y="77855"/>
                  </a:cubicBezTo>
                  <a:cubicBezTo>
                    <a:pt x="92899" y="78752"/>
                    <a:pt x="94227" y="79614"/>
                    <a:pt x="94425" y="81013"/>
                  </a:cubicBezTo>
                  <a:cubicBezTo>
                    <a:pt x="94546" y="81900"/>
                    <a:pt x="94857" y="82273"/>
                    <a:pt x="95234" y="82273"/>
                  </a:cubicBezTo>
                  <a:cubicBezTo>
                    <a:pt x="95634" y="82273"/>
                    <a:pt x="96109" y="81851"/>
                    <a:pt x="96507" y="81175"/>
                  </a:cubicBezTo>
                  <a:cubicBezTo>
                    <a:pt x="96883" y="81893"/>
                    <a:pt x="97135" y="82342"/>
                    <a:pt x="97189" y="83131"/>
                  </a:cubicBezTo>
                  <a:cubicBezTo>
                    <a:pt x="97207" y="83401"/>
                    <a:pt x="97117" y="84047"/>
                    <a:pt x="97260" y="84280"/>
                  </a:cubicBezTo>
                  <a:cubicBezTo>
                    <a:pt x="97350" y="84442"/>
                    <a:pt x="97799" y="84280"/>
                    <a:pt x="97924" y="84531"/>
                  </a:cubicBezTo>
                  <a:cubicBezTo>
                    <a:pt x="98050" y="84783"/>
                    <a:pt x="98409" y="85124"/>
                    <a:pt x="98230" y="85393"/>
                  </a:cubicBezTo>
                  <a:cubicBezTo>
                    <a:pt x="98104" y="85554"/>
                    <a:pt x="97637" y="86003"/>
                    <a:pt x="97763" y="86200"/>
                  </a:cubicBezTo>
                  <a:cubicBezTo>
                    <a:pt x="98158" y="86847"/>
                    <a:pt x="98750" y="87403"/>
                    <a:pt x="98589" y="88157"/>
                  </a:cubicBezTo>
                  <a:cubicBezTo>
                    <a:pt x="98355" y="89090"/>
                    <a:pt x="98014" y="88946"/>
                    <a:pt x="98373" y="89952"/>
                  </a:cubicBezTo>
                  <a:cubicBezTo>
                    <a:pt x="98553" y="90454"/>
                    <a:pt x="99253" y="90634"/>
                    <a:pt x="99558" y="91046"/>
                  </a:cubicBezTo>
                  <a:cubicBezTo>
                    <a:pt x="100455" y="92213"/>
                    <a:pt x="99791" y="93936"/>
                    <a:pt x="100760" y="94923"/>
                  </a:cubicBezTo>
                  <a:lnTo>
                    <a:pt x="96542" y="91262"/>
                  </a:lnTo>
                  <a:lnTo>
                    <a:pt x="96542" y="91262"/>
                  </a:lnTo>
                  <a:cubicBezTo>
                    <a:pt x="96327" y="93057"/>
                    <a:pt x="97458" y="94223"/>
                    <a:pt x="98355" y="95749"/>
                  </a:cubicBezTo>
                  <a:cubicBezTo>
                    <a:pt x="98642" y="96233"/>
                    <a:pt x="99019" y="95874"/>
                    <a:pt x="99271" y="96287"/>
                  </a:cubicBezTo>
                  <a:lnTo>
                    <a:pt x="100778" y="98818"/>
                  </a:lnTo>
                  <a:lnTo>
                    <a:pt x="102555" y="101779"/>
                  </a:lnTo>
                  <a:cubicBezTo>
                    <a:pt x="102770" y="102120"/>
                    <a:pt x="103093" y="103036"/>
                    <a:pt x="103434" y="103233"/>
                  </a:cubicBezTo>
                  <a:cubicBezTo>
                    <a:pt x="103574" y="103322"/>
                    <a:pt x="104503" y="103411"/>
                    <a:pt x="105055" y="103411"/>
                  </a:cubicBezTo>
                  <a:cubicBezTo>
                    <a:pt x="105283" y="103411"/>
                    <a:pt x="105447" y="103395"/>
                    <a:pt x="105463" y="103359"/>
                  </a:cubicBezTo>
                  <a:lnTo>
                    <a:pt x="106396" y="100595"/>
                  </a:lnTo>
                  <a:cubicBezTo>
                    <a:pt x="105211" y="99841"/>
                    <a:pt x="104978" y="99787"/>
                    <a:pt x="104709" y="98423"/>
                  </a:cubicBezTo>
                  <a:cubicBezTo>
                    <a:pt x="104583" y="97741"/>
                    <a:pt x="102896" y="96772"/>
                    <a:pt x="102376" y="96305"/>
                  </a:cubicBezTo>
                  <a:lnTo>
                    <a:pt x="102376" y="96305"/>
                  </a:lnTo>
                  <a:cubicBezTo>
                    <a:pt x="102950" y="96700"/>
                    <a:pt x="103614" y="96915"/>
                    <a:pt x="104314" y="96951"/>
                  </a:cubicBezTo>
                  <a:cubicBezTo>
                    <a:pt x="104116" y="95121"/>
                    <a:pt x="103237" y="92590"/>
                    <a:pt x="102250" y="91369"/>
                  </a:cubicBezTo>
                  <a:cubicBezTo>
                    <a:pt x="101532" y="90472"/>
                    <a:pt x="100760" y="89952"/>
                    <a:pt x="100204" y="88928"/>
                  </a:cubicBezTo>
                  <a:cubicBezTo>
                    <a:pt x="99612" y="87852"/>
                    <a:pt x="99917" y="86559"/>
                    <a:pt x="99953" y="85339"/>
                  </a:cubicBezTo>
                  <a:cubicBezTo>
                    <a:pt x="99953" y="85141"/>
                    <a:pt x="99863" y="84513"/>
                    <a:pt x="100132" y="84388"/>
                  </a:cubicBezTo>
                  <a:cubicBezTo>
                    <a:pt x="100186" y="84359"/>
                    <a:pt x="100230" y="84346"/>
                    <a:pt x="100265" y="84346"/>
                  </a:cubicBezTo>
                  <a:cubicBezTo>
                    <a:pt x="100535" y="84346"/>
                    <a:pt x="100316" y="85102"/>
                    <a:pt x="100491" y="85213"/>
                  </a:cubicBezTo>
                  <a:cubicBezTo>
                    <a:pt x="101496" y="85931"/>
                    <a:pt x="102429" y="86757"/>
                    <a:pt x="103255" y="87690"/>
                  </a:cubicBezTo>
                  <a:cubicBezTo>
                    <a:pt x="103758" y="88224"/>
                    <a:pt x="103678" y="89368"/>
                    <a:pt x="104492" y="89368"/>
                  </a:cubicBezTo>
                  <a:cubicBezTo>
                    <a:pt x="104636" y="89368"/>
                    <a:pt x="104807" y="89332"/>
                    <a:pt x="105014" y="89252"/>
                  </a:cubicBezTo>
                  <a:cubicBezTo>
                    <a:pt x="105355" y="89126"/>
                    <a:pt x="105804" y="88229"/>
                    <a:pt x="106019" y="87923"/>
                  </a:cubicBezTo>
                  <a:cubicBezTo>
                    <a:pt x="106342" y="87475"/>
                    <a:pt x="106952" y="87708"/>
                    <a:pt x="107311" y="87367"/>
                  </a:cubicBezTo>
                  <a:cubicBezTo>
                    <a:pt x="108891" y="85949"/>
                    <a:pt x="107634" y="82611"/>
                    <a:pt x="106504" y="81408"/>
                  </a:cubicBezTo>
                  <a:cubicBezTo>
                    <a:pt x="105122" y="79955"/>
                    <a:pt x="102752" y="78160"/>
                    <a:pt x="104996" y="76221"/>
                  </a:cubicBezTo>
                  <a:cubicBezTo>
                    <a:pt x="105352" y="75950"/>
                    <a:pt x="105772" y="75807"/>
                    <a:pt x="106195" y="75807"/>
                  </a:cubicBezTo>
                  <a:cubicBezTo>
                    <a:pt x="106220" y="75807"/>
                    <a:pt x="106245" y="75808"/>
                    <a:pt x="106270" y="75809"/>
                  </a:cubicBezTo>
                  <a:cubicBezTo>
                    <a:pt x="106845" y="75862"/>
                    <a:pt x="106522" y="76616"/>
                    <a:pt x="107042" y="76706"/>
                  </a:cubicBezTo>
                  <a:cubicBezTo>
                    <a:pt x="107155" y="76722"/>
                    <a:pt x="107251" y="76730"/>
                    <a:pt x="107333" y="76730"/>
                  </a:cubicBezTo>
                  <a:cubicBezTo>
                    <a:pt x="107801" y="76730"/>
                    <a:pt x="107842" y="76471"/>
                    <a:pt x="108209" y="75952"/>
                  </a:cubicBezTo>
                  <a:cubicBezTo>
                    <a:pt x="108532" y="75503"/>
                    <a:pt x="109034" y="75414"/>
                    <a:pt x="109555" y="75216"/>
                  </a:cubicBezTo>
                  <a:cubicBezTo>
                    <a:pt x="110632" y="74821"/>
                    <a:pt x="111314" y="74660"/>
                    <a:pt x="112032" y="73798"/>
                  </a:cubicBezTo>
                  <a:cubicBezTo>
                    <a:pt x="112642" y="73080"/>
                    <a:pt x="114006" y="71968"/>
                    <a:pt x="114275" y="71070"/>
                  </a:cubicBezTo>
                  <a:cubicBezTo>
                    <a:pt x="114580" y="70047"/>
                    <a:pt x="115065" y="68952"/>
                    <a:pt x="115208" y="67911"/>
                  </a:cubicBezTo>
                  <a:cubicBezTo>
                    <a:pt x="115352" y="66745"/>
                    <a:pt x="115478" y="65524"/>
                    <a:pt x="114167" y="65435"/>
                  </a:cubicBezTo>
                  <a:cubicBezTo>
                    <a:pt x="116106" y="64232"/>
                    <a:pt x="112516" y="61540"/>
                    <a:pt x="111798" y="60840"/>
                  </a:cubicBezTo>
                  <a:cubicBezTo>
                    <a:pt x="111134" y="60176"/>
                    <a:pt x="111547" y="59243"/>
                    <a:pt x="112049" y="58632"/>
                  </a:cubicBezTo>
                  <a:cubicBezTo>
                    <a:pt x="112839" y="57663"/>
                    <a:pt x="113234" y="58076"/>
                    <a:pt x="113396" y="56640"/>
                  </a:cubicBezTo>
                  <a:cubicBezTo>
                    <a:pt x="113061" y="56640"/>
                    <a:pt x="112215" y="56513"/>
                    <a:pt x="111577" y="56513"/>
                  </a:cubicBezTo>
                  <a:cubicBezTo>
                    <a:pt x="111258" y="56513"/>
                    <a:pt x="110991" y="56544"/>
                    <a:pt x="110865" y="56640"/>
                  </a:cubicBezTo>
                  <a:cubicBezTo>
                    <a:pt x="110466" y="56962"/>
                    <a:pt x="110501" y="57784"/>
                    <a:pt x="110141" y="57784"/>
                  </a:cubicBezTo>
                  <a:cubicBezTo>
                    <a:pt x="110000" y="57784"/>
                    <a:pt x="109797" y="57657"/>
                    <a:pt x="109483" y="57322"/>
                  </a:cubicBezTo>
                  <a:cubicBezTo>
                    <a:pt x="108514" y="56299"/>
                    <a:pt x="108765" y="56227"/>
                    <a:pt x="109250" y="54917"/>
                  </a:cubicBezTo>
                  <a:cubicBezTo>
                    <a:pt x="109468" y="54341"/>
                    <a:pt x="110051" y="53588"/>
                    <a:pt x="110707" y="53588"/>
                  </a:cubicBezTo>
                  <a:cubicBezTo>
                    <a:pt x="110806" y="53588"/>
                    <a:pt x="110907" y="53605"/>
                    <a:pt x="111009" y="53643"/>
                  </a:cubicBezTo>
                  <a:cubicBezTo>
                    <a:pt x="110965" y="54217"/>
                    <a:pt x="110888" y="55860"/>
                    <a:pt x="111483" y="55860"/>
                  </a:cubicBezTo>
                  <a:cubicBezTo>
                    <a:pt x="111632" y="55860"/>
                    <a:pt x="111823" y="55757"/>
                    <a:pt x="112067" y="55509"/>
                  </a:cubicBezTo>
                  <a:cubicBezTo>
                    <a:pt x="112390" y="55187"/>
                    <a:pt x="112841" y="54479"/>
                    <a:pt x="113390" y="54479"/>
                  </a:cubicBezTo>
                  <a:cubicBezTo>
                    <a:pt x="113421" y="54479"/>
                    <a:pt x="113453" y="54482"/>
                    <a:pt x="113485" y="54486"/>
                  </a:cubicBezTo>
                  <a:cubicBezTo>
                    <a:pt x="114275" y="54612"/>
                    <a:pt x="114060" y="55743"/>
                    <a:pt x="114114" y="56389"/>
                  </a:cubicBezTo>
                  <a:cubicBezTo>
                    <a:pt x="114136" y="56678"/>
                    <a:pt x="114285" y="56745"/>
                    <a:pt x="114485" y="56745"/>
                  </a:cubicBezTo>
                  <a:cubicBezTo>
                    <a:pt x="114657" y="56745"/>
                    <a:pt x="114867" y="56695"/>
                    <a:pt x="115069" y="56695"/>
                  </a:cubicBezTo>
                  <a:cubicBezTo>
                    <a:pt x="115187" y="56695"/>
                    <a:pt x="115303" y="56712"/>
                    <a:pt x="115406" y="56766"/>
                  </a:cubicBezTo>
                  <a:cubicBezTo>
                    <a:pt x="116447" y="57304"/>
                    <a:pt x="115460" y="56927"/>
                    <a:pt x="115585" y="57448"/>
                  </a:cubicBezTo>
                  <a:cubicBezTo>
                    <a:pt x="115746" y="58020"/>
                    <a:pt x="116638" y="60589"/>
                    <a:pt x="117106" y="60589"/>
                  </a:cubicBezTo>
                  <a:cubicBezTo>
                    <a:pt x="117108" y="60589"/>
                    <a:pt x="117109" y="60589"/>
                    <a:pt x="117111" y="60589"/>
                  </a:cubicBezTo>
                  <a:cubicBezTo>
                    <a:pt x="118206" y="60535"/>
                    <a:pt x="119300" y="59638"/>
                    <a:pt x="119031" y="58381"/>
                  </a:cubicBezTo>
                  <a:cubicBezTo>
                    <a:pt x="118924" y="57861"/>
                    <a:pt x="118942" y="57107"/>
                    <a:pt x="118511" y="56748"/>
                  </a:cubicBezTo>
                  <a:cubicBezTo>
                    <a:pt x="117972" y="56299"/>
                    <a:pt x="117201" y="55886"/>
                    <a:pt x="116770" y="55330"/>
                  </a:cubicBezTo>
                  <a:cubicBezTo>
                    <a:pt x="116357" y="54827"/>
                    <a:pt x="116339" y="54917"/>
                    <a:pt x="116357" y="54199"/>
                  </a:cubicBezTo>
                  <a:cubicBezTo>
                    <a:pt x="116375" y="53463"/>
                    <a:pt x="117344" y="53158"/>
                    <a:pt x="117380" y="52584"/>
                  </a:cubicBezTo>
                  <a:cubicBezTo>
                    <a:pt x="117380" y="52404"/>
                    <a:pt x="117039" y="51992"/>
                    <a:pt x="116967" y="51848"/>
                  </a:cubicBezTo>
                  <a:cubicBezTo>
                    <a:pt x="116824" y="51597"/>
                    <a:pt x="117129" y="51507"/>
                    <a:pt x="117183" y="51256"/>
                  </a:cubicBezTo>
                  <a:cubicBezTo>
                    <a:pt x="117272" y="50699"/>
                    <a:pt x="117434" y="50161"/>
                    <a:pt x="117667" y="49658"/>
                  </a:cubicBezTo>
                  <a:cubicBezTo>
                    <a:pt x="118048" y="50050"/>
                    <a:pt x="118391" y="50213"/>
                    <a:pt x="118698" y="50213"/>
                  </a:cubicBezTo>
                  <a:cubicBezTo>
                    <a:pt x="119966" y="50213"/>
                    <a:pt x="120630" y="47435"/>
                    <a:pt x="120934" y="46553"/>
                  </a:cubicBezTo>
                  <a:cubicBezTo>
                    <a:pt x="121544" y="44759"/>
                    <a:pt x="121347" y="42749"/>
                    <a:pt x="121400" y="40864"/>
                  </a:cubicBezTo>
                  <a:cubicBezTo>
                    <a:pt x="121436" y="39733"/>
                    <a:pt x="120306" y="37274"/>
                    <a:pt x="119606" y="36413"/>
                  </a:cubicBezTo>
                  <a:lnTo>
                    <a:pt x="117452" y="33793"/>
                  </a:lnTo>
                  <a:cubicBezTo>
                    <a:pt x="117322" y="33641"/>
                    <a:pt x="117108" y="33571"/>
                    <a:pt x="116880" y="33571"/>
                  </a:cubicBezTo>
                  <a:cubicBezTo>
                    <a:pt x="116348" y="33571"/>
                    <a:pt x="115738" y="33949"/>
                    <a:pt x="115926" y="34564"/>
                  </a:cubicBezTo>
                  <a:lnTo>
                    <a:pt x="113862" y="33757"/>
                  </a:lnTo>
                  <a:cubicBezTo>
                    <a:pt x="114975" y="31352"/>
                    <a:pt x="115208" y="28982"/>
                    <a:pt x="115585" y="26362"/>
                  </a:cubicBezTo>
                  <a:cubicBezTo>
                    <a:pt x="115657" y="25860"/>
                    <a:pt x="118403" y="25357"/>
                    <a:pt x="118942" y="25195"/>
                  </a:cubicBezTo>
                  <a:cubicBezTo>
                    <a:pt x="119444" y="25052"/>
                    <a:pt x="119965" y="24585"/>
                    <a:pt x="120395" y="24298"/>
                  </a:cubicBezTo>
                  <a:cubicBezTo>
                    <a:pt x="120645" y="24148"/>
                    <a:pt x="120944" y="24115"/>
                    <a:pt x="121256" y="24115"/>
                  </a:cubicBezTo>
                  <a:cubicBezTo>
                    <a:pt x="121505" y="24115"/>
                    <a:pt x="121763" y="24137"/>
                    <a:pt x="122011" y="24137"/>
                  </a:cubicBezTo>
                  <a:cubicBezTo>
                    <a:pt x="121508" y="24657"/>
                    <a:pt x="122064" y="25106"/>
                    <a:pt x="122388" y="25644"/>
                  </a:cubicBezTo>
                  <a:cubicBezTo>
                    <a:pt x="123331" y="24650"/>
                    <a:pt x="123674" y="23893"/>
                    <a:pt x="124929" y="23893"/>
                  </a:cubicBezTo>
                  <a:cubicBezTo>
                    <a:pt x="125011" y="23893"/>
                    <a:pt x="125097" y="23897"/>
                    <a:pt x="125187" y="23903"/>
                  </a:cubicBezTo>
                  <a:cubicBezTo>
                    <a:pt x="124972" y="22467"/>
                    <a:pt x="125026" y="22521"/>
                    <a:pt x="123608" y="22216"/>
                  </a:cubicBezTo>
                  <a:cubicBezTo>
                    <a:pt x="124075" y="20475"/>
                    <a:pt x="124218" y="19147"/>
                    <a:pt x="125528" y="17909"/>
                  </a:cubicBezTo>
                  <a:cubicBezTo>
                    <a:pt x="125708" y="18519"/>
                    <a:pt x="125708" y="19452"/>
                    <a:pt x="126354" y="19632"/>
                  </a:cubicBezTo>
                  <a:cubicBezTo>
                    <a:pt x="126718" y="19738"/>
                    <a:pt x="126956" y="19797"/>
                    <a:pt x="127132" y="19797"/>
                  </a:cubicBezTo>
                  <a:cubicBezTo>
                    <a:pt x="127517" y="19797"/>
                    <a:pt x="127597" y="19510"/>
                    <a:pt x="128041" y="18806"/>
                  </a:cubicBezTo>
                  <a:cubicBezTo>
                    <a:pt x="128633" y="17873"/>
                    <a:pt x="128472" y="17855"/>
                    <a:pt x="127969" y="16850"/>
                  </a:cubicBezTo>
                  <a:cubicBezTo>
                    <a:pt x="127544" y="16014"/>
                    <a:pt x="128340" y="15950"/>
                    <a:pt x="128910" y="15950"/>
                  </a:cubicBezTo>
                  <a:cubicBezTo>
                    <a:pt x="129014" y="15950"/>
                    <a:pt x="129110" y="15952"/>
                    <a:pt x="129190" y="15952"/>
                  </a:cubicBezTo>
                  <a:cubicBezTo>
                    <a:pt x="128705" y="16652"/>
                    <a:pt x="128992" y="17693"/>
                    <a:pt x="129046" y="18465"/>
                  </a:cubicBezTo>
                  <a:cubicBezTo>
                    <a:pt x="129082" y="19344"/>
                    <a:pt x="128903" y="19739"/>
                    <a:pt x="128580" y="20583"/>
                  </a:cubicBezTo>
                  <a:cubicBezTo>
                    <a:pt x="128113" y="21732"/>
                    <a:pt x="127646" y="22898"/>
                    <a:pt x="127180" y="24065"/>
                  </a:cubicBezTo>
                  <a:cubicBezTo>
                    <a:pt x="126785" y="25034"/>
                    <a:pt x="126946" y="25231"/>
                    <a:pt x="127036" y="26290"/>
                  </a:cubicBezTo>
                  <a:cubicBezTo>
                    <a:pt x="127072" y="26865"/>
                    <a:pt x="126677" y="28031"/>
                    <a:pt x="127018" y="28498"/>
                  </a:cubicBezTo>
                  <a:lnTo>
                    <a:pt x="128795" y="31100"/>
                  </a:lnTo>
                  <a:cubicBezTo>
                    <a:pt x="129890" y="32698"/>
                    <a:pt x="130590" y="34546"/>
                    <a:pt x="132474" y="35085"/>
                  </a:cubicBezTo>
                  <a:cubicBezTo>
                    <a:pt x="132492" y="33828"/>
                    <a:pt x="132510" y="32554"/>
                    <a:pt x="132528" y="31298"/>
                  </a:cubicBezTo>
                  <a:cubicBezTo>
                    <a:pt x="132528" y="30939"/>
                    <a:pt x="132385" y="30167"/>
                    <a:pt x="132546" y="29826"/>
                  </a:cubicBezTo>
                  <a:cubicBezTo>
                    <a:pt x="132761" y="29359"/>
                    <a:pt x="133569" y="29323"/>
                    <a:pt x="133318" y="28767"/>
                  </a:cubicBezTo>
                  <a:cubicBezTo>
                    <a:pt x="133156" y="28408"/>
                    <a:pt x="132438" y="27385"/>
                    <a:pt x="132510" y="27008"/>
                  </a:cubicBezTo>
                  <a:cubicBezTo>
                    <a:pt x="132600" y="26577"/>
                    <a:pt x="133497" y="26416"/>
                    <a:pt x="133156" y="25949"/>
                  </a:cubicBezTo>
                  <a:cubicBezTo>
                    <a:pt x="132626" y="25259"/>
                    <a:pt x="131967" y="23691"/>
                    <a:pt x="130985" y="23691"/>
                  </a:cubicBezTo>
                  <a:cubicBezTo>
                    <a:pt x="130870" y="23691"/>
                    <a:pt x="130750" y="23713"/>
                    <a:pt x="130626" y="23760"/>
                  </a:cubicBezTo>
                  <a:lnTo>
                    <a:pt x="130446" y="21534"/>
                  </a:lnTo>
                  <a:cubicBezTo>
                    <a:pt x="130356" y="20421"/>
                    <a:pt x="130213" y="20493"/>
                    <a:pt x="131326" y="20188"/>
                  </a:cubicBezTo>
                  <a:lnTo>
                    <a:pt x="132600" y="19865"/>
                  </a:lnTo>
                  <a:cubicBezTo>
                    <a:pt x="132905" y="19775"/>
                    <a:pt x="132636" y="18968"/>
                    <a:pt x="132815" y="18770"/>
                  </a:cubicBezTo>
                  <a:cubicBezTo>
                    <a:pt x="133001" y="18574"/>
                    <a:pt x="133192" y="18498"/>
                    <a:pt x="133381" y="18498"/>
                  </a:cubicBezTo>
                  <a:cubicBezTo>
                    <a:pt x="133868" y="18498"/>
                    <a:pt x="134341" y="19006"/>
                    <a:pt x="134664" y="19291"/>
                  </a:cubicBezTo>
                  <a:cubicBezTo>
                    <a:pt x="135292" y="16781"/>
                    <a:pt x="135750" y="12747"/>
                    <a:pt x="138916" y="12747"/>
                  </a:cubicBezTo>
                  <a:cubicBezTo>
                    <a:pt x="139010" y="12747"/>
                    <a:pt x="139106" y="12750"/>
                    <a:pt x="139205" y="12758"/>
                  </a:cubicBezTo>
                  <a:cubicBezTo>
                    <a:pt x="139205" y="11196"/>
                    <a:pt x="139348" y="11232"/>
                    <a:pt x="137805" y="10945"/>
                  </a:cubicBezTo>
                  <a:cubicBezTo>
                    <a:pt x="136925" y="10783"/>
                    <a:pt x="136136" y="9778"/>
                    <a:pt x="135454" y="9204"/>
                  </a:cubicBezTo>
                  <a:cubicBezTo>
                    <a:pt x="136010" y="8558"/>
                    <a:pt x="136566" y="8306"/>
                    <a:pt x="136225" y="7499"/>
                  </a:cubicBezTo>
                  <a:cubicBezTo>
                    <a:pt x="135920" y="6835"/>
                    <a:pt x="135167" y="5973"/>
                    <a:pt x="136028" y="5489"/>
                  </a:cubicBezTo>
                  <a:lnTo>
                    <a:pt x="136028" y="5489"/>
                  </a:lnTo>
                  <a:cubicBezTo>
                    <a:pt x="137464" y="7409"/>
                    <a:pt x="139582" y="7481"/>
                    <a:pt x="141843" y="7678"/>
                  </a:cubicBezTo>
                  <a:cubicBezTo>
                    <a:pt x="141845" y="7678"/>
                    <a:pt x="141846" y="7679"/>
                    <a:pt x="141848" y="7679"/>
                  </a:cubicBezTo>
                  <a:cubicBezTo>
                    <a:pt x="142044" y="7679"/>
                    <a:pt x="142238" y="6636"/>
                    <a:pt x="142292" y="6440"/>
                  </a:cubicBezTo>
                  <a:cubicBezTo>
                    <a:pt x="142364" y="6153"/>
                    <a:pt x="141502" y="5525"/>
                    <a:pt x="141305" y="5309"/>
                  </a:cubicBezTo>
                  <a:cubicBezTo>
                    <a:pt x="140802" y="4789"/>
                    <a:pt x="142184" y="3514"/>
                    <a:pt x="142561" y="2976"/>
                  </a:cubicBezTo>
                  <a:lnTo>
                    <a:pt x="139510" y="1899"/>
                  </a:lnTo>
                  <a:cubicBezTo>
                    <a:pt x="139337" y="1837"/>
                    <a:pt x="139196" y="1809"/>
                    <a:pt x="139077" y="1809"/>
                  </a:cubicBezTo>
                  <a:cubicBezTo>
                    <a:pt x="138503" y="1809"/>
                    <a:pt x="138464" y="2469"/>
                    <a:pt x="138092" y="3227"/>
                  </a:cubicBezTo>
                  <a:cubicBezTo>
                    <a:pt x="137033" y="1845"/>
                    <a:pt x="136190" y="1720"/>
                    <a:pt x="134502" y="1127"/>
                  </a:cubicBezTo>
                  <a:cubicBezTo>
                    <a:pt x="133456" y="773"/>
                    <a:pt x="132121" y="0"/>
                    <a:pt x="13095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4" name="Google Shape;2164;p96"/>
            <p:cNvSpPr/>
            <p:nvPr/>
          </p:nvSpPr>
          <p:spPr>
            <a:xfrm>
              <a:off x="3736625" y="2084150"/>
              <a:ext cx="25" cy="25"/>
            </a:xfrm>
            <a:custGeom>
              <a:rect b="b" l="l" r="r" t="t"/>
              <a:pathLst>
                <a:path extrusionOk="0" h="1" w="1">
                  <a:moveTo>
                    <a:pt x="1" y="1"/>
                  </a:move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5" name="Google Shape;2165;p96"/>
            <p:cNvSpPr/>
            <p:nvPr/>
          </p:nvSpPr>
          <p:spPr>
            <a:xfrm>
              <a:off x="6147050" y="3328375"/>
              <a:ext cx="169625" cy="201475"/>
            </a:xfrm>
            <a:custGeom>
              <a:rect b="b" l="l" r="r" t="t"/>
              <a:pathLst>
                <a:path extrusionOk="0" h="8059" w="6785">
                  <a:moveTo>
                    <a:pt x="5917" y="0"/>
                  </a:moveTo>
                  <a:cubicBezTo>
                    <a:pt x="5643" y="0"/>
                    <a:pt x="5409" y="294"/>
                    <a:pt x="4828" y="773"/>
                  </a:cubicBezTo>
                  <a:cubicBezTo>
                    <a:pt x="4709" y="870"/>
                    <a:pt x="4583" y="909"/>
                    <a:pt x="4452" y="909"/>
                  </a:cubicBezTo>
                  <a:cubicBezTo>
                    <a:pt x="3952" y="909"/>
                    <a:pt x="3392" y="338"/>
                    <a:pt x="2979" y="253"/>
                  </a:cubicBezTo>
                  <a:cubicBezTo>
                    <a:pt x="2871" y="232"/>
                    <a:pt x="2769" y="222"/>
                    <a:pt x="2671" y="222"/>
                  </a:cubicBezTo>
                  <a:cubicBezTo>
                    <a:pt x="1148" y="222"/>
                    <a:pt x="862" y="2608"/>
                    <a:pt x="592" y="3788"/>
                  </a:cubicBezTo>
                  <a:cubicBezTo>
                    <a:pt x="485" y="4219"/>
                    <a:pt x="0" y="5242"/>
                    <a:pt x="233" y="5547"/>
                  </a:cubicBezTo>
                  <a:cubicBezTo>
                    <a:pt x="1005" y="6552"/>
                    <a:pt x="323" y="6588"/>
                    <a:pt x="323" y="7701"/>
                  </a:cubicBezTo>
                  <a:cubicBezTo>
                    <a:pt x="323" y="7937"/>
                    <a:pt x="725" y="8059"/>
                    <a:pt x="1113" y="8059"/>
                  </a:cubicBezTo>
                  <a:cubicBezTo>
                    <a:pt x="1464" y="8059"/>
                    <a:pt x="1805" y="7959"/>
                    <a:pt x="1831" y="7755"/>
                  </a:cubicBezTo>
                  <a:lnTo>
                    <a:pt x="2154" y="4955"/>
                  </a:lnTo>
                  <a:cubicBezTo>
                    <a:pt x="2270" y="5500"/>
                    <a:pt x="2340" y="7993"/>
                    <a:pt x="3316" y="7993"/>
                  </a:cubicBezTo>
                  <a:cubicBezTo>
                    <a:pt x="3401" y="7993"/>
                    <a:pt x="3491" y="7974"/>
                    <a:pt x="3590" y="7934"/>
                  </a:cubicBezTo>
                  <a:cubicBezTo>
                    <a:pt x="4882" y="7414"/>
                    <a:pt x="3769" y="4722"/>
                    <a:pt x="3392" y="4022"/>
                  </a:cubicBezTo>
                  <a:cubicBezTo>
                    <a:pt x="3195" y="3663"/>
                    <a:pt x="4326" y="3088"/>
                    <a:pt x="4631" y="2873"/>
                  </a:cubicBezTo>
                  <a:cubicBezTo>
                    <a:pt x="4792" y="2747"/>
                    <a:pt x="4344" y="2281"/>
                    <a:pt x="4236" y="2137"/>
                  </a:cubicBezTo>
                  <a:cubicBezTo>
                    <a:pt x="4197" y="2086"/>
                    <a:pt x="4150" y="2065"/>
                    <a:pt x="4099" y="2065"/>
                  </a:cubicBezTo>
                  <a:cubicBezTo>
                    <a:pt x="3935" y="2065"/>
                    <a:pt x="3722" y="2275"/>
                    <a:pt x="3572" y="2370"/>
                  </a:cubicBezTo>
                  <a:cubicBezTo>
                    <a:pt x="3192" y="2617"/>
                    <a:pt x="2866" y="2717"/>
                    <a:pt x="2626" y="2717"/>
                  </a:cubicBezTo>
                  <a:cubicBezTo>
                    <a:pt x="1992" y="2717"/>
                    <a:pt x="1950" y="2020"/>
                    <a:pt x="3069" y="1473"/>
                  </a:cubicBezTo>
                  <a:cubicBezTo>
                    <a:pt x="3804" y="1700"/>
                    <a:pt x="4297" y="1830"/>
                    <a:pt x="4705" y="1830"/>
                  </a:cubicBezTo>
                  <a:cubicBezTo>
                    <a:pt x="5393" y="1830"/>
                    <a:pt x="5838" y="1459"/>
                    <a:pt x="6784" y="558"/>
                  </a:cubicBezTo>
                  <a:cubicBezTo>
                    <a:pt x="6358" y="170"/>
                    <a:pt x="6126" y="0"/>
                    <a:pt x="591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6" name="Google Shape;2166;p96"/>
            <p:cNvSpPr/>
            <p:nvPr/>
          </p:nvSpPr>
          <p:spPr>
            <a:xfrm>
              <a:off x="6320700" y="3305950"/>
              <a:ext cx="61025" cy="85950"/>
            </a:xfrm>
            <a:custGeom>
              <a:rect b="b" l="l" r="r" t="t"/>
              <a:pathLst>
                <a:path extrusionOk="0" h="3438" w="2441">
                  <a:moveTo>
                    <a:pt x="915" y="1"/>
                  </a:moveTo>
                  <a:cubicBezTo>
                    <a:pt x="736" y="468"/>
                    <a:pt x="0" y="1580"/>
                    <a:pt x="90" y="2065"/>
                  </a:cubicBezTo>
                  <a:cubicBezTo>
                    <a:pt x="192" y="2591"/>
                    <a:pt x="967" y="3438"/>
                    <a:pt x="1552" y="3438"/>
                  </a:cubicBezTo>
                  <a:cubicBezTo>
                    <a:pt x="1586" y="3438"/>
                    <a:pt x="1619" y="3435"/>
                    <a:pt x="1651" y="3429"/>
                  </a:cubicBezTo>
                  <a:cubicBezTo>
                    <a:pt x="2154" y="2406"/>
                    <a:pt x="2441" y="2406"/>
                    <a:pt x="1849" y="1544"/>
                  </a:cubicBezTo>
                  <a:cubicBezTo>
                    <a:pt x="1741" y="1365"/>
                    <a:pt x="1382" y="1491"/>
                    <a:pt x="1310" y="1239"/>
                  </a:cubicBezTo>
                  <a:cubicBezTo>
                    <a:pt x="1167" y="827"/>
                    <a:pt x="1041" y="414"/>
                    <a:pt x="91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7" name="Google Shape;2167;p96"/>
            <p:cNvSpPr/>
            <p:nvPr/>
          </p:nvSpPr>
          <p:spPr>
            <a:xfrm>
              <a:off x="6338175" y="3432175"/>
              <a:ext cx="83950" cy="36400"/>
            </a:xfrm>
            <a:custGeom>
              <a:rect b="b" l="l" r="r" t="t"/>
              <a:pathLst>
                <a:path extrusionOk="0" h="1456" w="3358">
                  <a:moveTo>
                    <a:pt x="1836" y="1"/>
                  </a:moveTo>
                  <a:cubicBezTo>
                    <a:pt x="1606" y="1"/>
                    <a:pt x="1334" y="43"/>
                    <a:pt x="988" y="121"/>
                  </a:cubicBezTo>
                  <a:cubicBezTo>
                    <a:pt x="683" y="175"/>
                    <a:pt x="1" y="534"/>
                    <a:pt x="198" y="875"/>
                  </a:cubicBezTo>
                  <a:cubicBezTo>
                    <a:pt x="445" y="1302"/>
                    <a:pt x="566" y="1453"/>
                    <a:pt x="756" y="1453"/>
                  </a:cubicBezTo>
                  <a:cubicBezTo>
                    <a:pt x="925" y="1453"/>
                    <a:pt x="1148" y="1332"/>
                    <a:pt x="1562" y="1180"/>
                  </a:cubicBezTo>
                  <a:cubicBezTo>
                    <a:pt x="1695" y="1080"/>
                    <a:pt x="1813" y="1042"/>
                    <a:pt x="1920" y="1042"/>
                  </a:cubicBezTo>
                  <a:cubicBezTo>
                    <a:pt x="2273" y="1042"/>
                    <a:pt x="2515" y="1456"/>
                    <a:pt x="2822" y="1456"/>
                  </a:cubicBezTo>
                  <a:cubicBezTo>
                    <a:pt x="2976" y="1456"/>
                    <a:pt x="3147" y="1351"/>
                    <a:pt x="3357" y="1036"/>
                  </a:cubicBezTo>
                  <a:cubicBezTo>
                    <a:pt x="2756" y="304"/>
                    <a:pt x="2450" y="1"/>
                    <a:pt x="183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8" name="Google Shape;2168;p96"/>
            <p:cNvSpPr/>
            <p:nvPr/>
          </p:nvSpPr>
          <p:spPr>
            <a:xfrm>
              <a:off x="5851800" y="3528950"/>
              <a:ext cx="223025" cy="87050"/>
            </a:xfrm>
            <a:custGeom>
              <a:rect b="b" l="l" r="r" t="t"/>
              <a:pathLst>
                <a:path extrusionOk="0" h="3482" w="8921">
                  <a:moveTo>
                    <a:pt x="1301" y="0"/>
                  </a:moveTo>
                  <a:cubicBezTo>
                    <a:pt x="1041" y="0"/>
                    <a:pt x="854" y="103"/>
                    <a:pt x="431" y="396"/>
                  </a:cubicBezTo>
                  <a:cubicBezTo>
                    <a:pt x="0" y="683"/>
                    <a:pt x="0" y="1311"/>
                    <a:pt x="575" y="1437"/>
                  </a:cubicBezTo>
                  <a:cubicBezTo>
                    <a:pt x="1849" y="1724"/>
                    <a:pt x="3105" y="1993"/>
                    <a:pt x="4380" y="2227"/>
                  </a:cubicBezTo>
                  <a:cubicBezTo>
                    <a:pt x="4691" y="2782"/>
                    <a:pt x="5114" y="2808"/>
                    <a:pt x="5548" y="2808"/>
                  </a:cubicBezTo>
                  <a:cubicBezTo>
                    <a:pt x="5593" y="2808"/>
                    <a:pt x="5639" y="2808"/>
                    <a:pt x="5685" y="2808"/>
                  </a:cubicBezTo>
                  <a:cubicBezTo>
                    <a:pt x="6005" y="2808"/>
                    <a:pt x="6325" y="2822"/>
                    <a:pt x="6605" y="3052"/>
                  </a:cubicBezTo>
                  <a:cubicBezTo>
                    <a:pt x="6961" y="3355"/>
                    <a:pt x="7251" y="3481"/>
                    <a:pt x="7518" y="3481"/>
                  </a:cubicBezTo>
                  <a:cubicBezTo>
                    <a:pt x="7980" y="3481"/>
                    <a:pt x="8375" y="3104"/>
                    <a:pt x="8921" y="2604"/>
                  </a:cubicBezTo>
                  <a:cubicBezTo>
                    <a:pt x="7951" y="2155"/>
                    <a:pt x="7036" y="1257"/>
                    <a:pt x="6031" y="1024"/>
                  </a:cubicBezTo>
                  <a:cubicBezTo>
                    <a:pt x="4685" y="701"/>
                    <a:pt x="3339" y="396"/>
                    <a:pt x="1993" y="109"/>
                  </a:cubicBezTo>
                  <a:cubicBezTo>
                    <a:pt x="1673" y="45"/>
                    <a:pt x="1471" y="0"/>
                    <a:pt x="130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69" name="Google Shape;2169;p96"/>
            <p:cNvSpPr/>
            <p:nvPr/>
          </p:nvSpPr>
          <p:spPr>
            <a:xfrm>
              <a:off x="6073000" y="3584175"/>
              <a:ext cx="89775" cy="39500"/>
            </a:xfrm>
            <a:custGeom>
              <a:rect b="b" l="l" r="r" t="t"/>
              <a:pathLst>
                <a:path extrusionOk="0" h="1580" w="3591">
                  <a:moveTo>
                    <a:pt x="2617" y="0"/>
                  </a:moveTo>
                  <a:cubicBezTo>
                    <a:pt x="2361" y="0"/>
                    <a:pt x="2076" y="71"/>
                    <a:pt x="1867" y="71"/>
                  </a:cubicBezTo>
                  <a:cubicBezTo>
                    <a:pt x="1957" y="359"/>
                    <a:pt x="1939" y="682"/>
                    <a:pt x="2047" y="951"/>
                  </a:cubicBezTo>
                  <a:cubicBezTo>
                    <a:pt x="1509" y="620"/>
                    <a:pt x="1253" y="454"/>
                    <a:pt x="984" y="454"/>
                  </a:cubicBezTo>
                  <a:cubicBezTo>
                    <a:pt x="741" y="454"/>
                    <a:pt x="486" y="589"/>
                    <a:pt x="1" y="861"/>
                  </a:cubicBezTo>
                  <a:cubicBezTo>
                    <a:pt x="198" y="1112"/>
                    <a:pt x="414" y="1346"/>
                    <a:pt x="647" y="1579"/>
                  </a:cubicBezTo>
                  <a:lnTo>
                    <a:pt x="1993" y="1077"/>
                  </a:lnTo>
                  <a:cubicBezTo>
                    <a:pt x="2032" y="1060"/>
                    <a:pt x="2074" y="1053"/>
                    <a:pt x="2118" y="1053"/>
                  </a:cubicBezTo>
                  <a:cubicBezTo>
                    <a:pt x="2373" y="1053"/>
                    <a:pt x="2685" y="1291"/>
                    <a:pt x="2906" y="1291"/>
                  </a:cubicBezTo>
                  <a:cubicBezTo>
                    <a:pt x="2939" y="1291"/>
                    <a:pt x="2970" y="1286"/>
                    <a:pt x="2998" y="1274"/>
                  </a:cubicBezTo>
                  <a:cubicBezTo>
                    <a:pt x="3590" y="987"/>
                    <a:pt x="3357" y="574"/>
                    <a:pt x="3124" y="215"/>
                  </a:cubicBezTo>
                  <a:cubicBezTo>
                    <a:pt x="3011" y="47"/>
                    <a:pt x="2824" y="0"/>
                    <a:pt x="261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0" name="Google Shape;2170;p96"/>
            <p:cNvSpPr/>
            <p:nvPr/>
          </p:nvSpPr>
          <p:spPr>
            <a:xfrm>
              <a:off x="6133575" y="3626025"/>
              <a:ext cx="55675" cy="27700"/>
            </a:xfrm>
            <a:custGeom>
              <a:rect b="b" l="l" r="r" t="t"/>
              <a:pathLst>
                <a:path extrusionOk="0" h="1108" w="2227">
                  <a:moveTo>
                    <a:pt x="980" y="0"/>
                  </a:moveTo>
                  <a:cubicBezTo>
                    <a:pt x="747" y="0"/>
                    <a:pt x="443" y="49"/>
                    <a:pt x="1" y="120"/>
                  </a:cubicBezTo>
                  <a:cubicBezTo>
                    <a:pt x="880" y="874"/>
                    <a:pt x="1078" y="1108"/>
                    <a:pt x="2226" y="1108"/>
                  </a:cubicBezTo>
                  <a:cubicBezTo>
                    <a:pt x="1664" y="258"/>
                    <a:pt x="1511" y="0"/>
                    <a:pt x="98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1" name="Google Shape;2171;p96"/>
            <p:cNvSpPr/>
            <p:nvPr/>
          </p:nvSpPr>
          <p:spPr>
            <a:xfrm>
              <a:off x="6160050" y="3593075"/>
              <a:ext cx="80800" cy="27075"/>
            </a:xfrm>
            <a:custGeom>
              <a:rect b="b" l="l" r="r" t="t"/>
              <a:pathLst>
                <a:path extrusionOk="0" h="1083" w="3232">
                  <a:moveTo>
                    <a:pt x="1453" y="0"/>
                  </a:moveTo>
                  <a:cubicBezTo>
                    <a:pt x="791" y="0"/>
                    <a:pt x="220" y="228"/>
                    <a:pt x="1" y="954"/>
                  </a:cubicBezTo>
                  <a:cubicBezTo>
                    <a:pt x="507" y="1035"/>
                    <a:pt x="882" y="1083"/>
                    <a:pt x="1203" y="1083"/>
                  </a:cubicBezTo>
                  <a:cubicBezTo>
                    <a:pt x="1872" y="1083"/>
                    <a:pt x="2310" y="877"/>
                    <a:pt x="3231" y="344"/>
                  </a:cubicBezTo>
                  <a:cubicBezTo>
                    <a:pt x="2686" y="176"/>
                    <a:pt x="2034" y="0"/>
                    <a:pt x="145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2" name="Google Shape;2172;p96"/>
            <p:cNvSpPr/>
            <p:nvPr/>
          </p:nvSpPr>
          <p:spPr>
            <a:xfrm>
              <a:off x="6236225" y="3602700"/>
              <a:ext cx="93025" cy="52300"/>
            </a:xfrm>
            <a:custGeom>
              <a:rect b="b" l="l" r="r" t="t"/>
              <a:pathLst>
                <a:path extrusionOk="0" h="2092" w="3721">
                  <a:moveTo>
                    <a:pt x="2320" y="1"/>
                  </a:moveTo>
                  <a:cubicBezTo>
                    <a:pt x="2002" y="1"/>
                    <a:pt x="1662" y="131"/>
                    <a:pt x="1315" y="425"/>
                  </a:cubicBezTo>
                  <a:cubicBezTo>
                    <a:pt x="1136" y="569"/>
                    <a:pt x="41" y="1269"/>
                    <a:pt x="23" y="1484"/>
                  </a:cubicBezTo>
                  <a:cubicBezTo>
                    <a:pt x="1" y="1939"/>
                    <a:pt x="273" y="2092"/>
                    <a:pt x="594" y="2092"/>
                  </a:cubicBezTo>
                  <a:cubicBezTo>
                    <a:pt x="793" y="2092"/>
                    <a:pt x="1011" y="2033"/>
                    <a:pt x="1189" y="1951"/>
                  </a:cubicBezTo>
                  <a:cubicBezTo>
                    <a:pt x="2051" y="1161"/>
                    <a:pt x="2553" y="1161"/>
                    <a:pt x="3720" y="1000"/>
                  </a:cubicBezTo>
                  <a:cubicBezTo>
                    <a:pt x="3366" y="395"/>
                    <a:pt x="2875" y="1"/>
                    <a:pt x="232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3" name="Google Shape;2173;p96"/>
            <p:cNvSpPr/>
            <p:nvPr/>
          </p:nvSpPr>
          <p:spPr>
            <a:xfrm>
              <a:off x="6790025" y="3454025"/>
              <a:ext cx="107725" cy="114375"/>
            </a:xfrm>
            <a:custGeom>
              <a:rect b="b" l="l" r="r" t="t"/>
              <a:pathLst>
                <a:path extrusionOk="0" h="4575" w="4309">
                  <a:moveTo>
                    <a:pt x="2190" y="1"/>
                  </a:moveTo>
                  <a:lnTo>
                    <a:pt x="2190" y="1"/>
                  </a:lnTo>
                  <a:cubicBezTo>
                    <a:pt x="1131" y="844"/>
                    <a:pt x="2477" y="1437"/>
                    <a:pt x="3142" y="2029"/>
                  </a:cubicBezTo>
                  <a:cubicBezTo>
                    <a:pt x="3013" y="1976"/>
                    <a:pt x="2910" y="1954"/>
                    <a:pt x="2827" y="1954"/>
                  </a:cubicBezTo>
                  <a:cubicBezTo>
                    <a:pt x="2339" y="1954"/>
                    <a:pt x="2512" y="2740"/>
                    <a:pt x="2083" y="3016"/>
                  </a:cubicBezTo>
                  <a:cubicBezTo>
                    <a:pt x="1365" y="3483"/>
                    <a:pt x="1" y="2962"/>
                    <a:pt x="108" y="3985"/>
                  </a:cubicBezTo>
                  <a:cubicBezTo>
                    <a:pt x="159" y="4433"/>
                    <a:pt x="579" y="4575"/>
                    <a:pt x="1066" y="4575"/>
                  </a:cubicBezTo>
                  <a:cubicBezTo>
                    <a:pt x="1440" y="4575"/>
                    <a:pt x="1853" y="4491"/>
                    <a:pt x="2172" y="4398"/>
                  </a:cubicBezTo>
                  <a:cubicBezTo>
                    <a:pt x="3249" y="4057"/>
                    <a:pt x="3429" y="3590"/>
                    <a:pt x="3375" y="2621"/>
                  </a:cubicBezTo>
                  <a:lnTo>
                    <a:pt x="3375" y="2621"/>
                  </a:lnTo>
                  <a:cubicBezTo>
                    <a:pt x="3420" y="2891"/>
                    <a:pt x="3570" y="3006"/>
                    <a:pt x="3782" y="3006"/>
                  </a:cubicBezTo>
                  <a:cubicBezTo>
                    <a:pt x="3908" y="3006"/>
                    <a:pt x="4057" y="2964"/>
                    <a:pt x="4218" y="2890"/>
                  </a:cubicBezTo>
                  <a:cubicBezTo>
                    <a:pt x="4308" y="1383"/>
                    <a:pt x="3303" y="970"/>
                    <a:pt x="219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4" name="Google Shape;2174;p96"/>
            <p:cNvSpPr/>
            <p:nvPr/>
          </p:nvSpPr>
          <p:spPr>
            <a:xfrm>
              <a:off x="6906250" y="3535000"/>
              <a:ext cx="57100" cy="55900"/>
            </a:xfrm>
            <a:custGeom>
              <a:rect b="b" l="l" r="r" t="t"/>
              <a:pathLst>
                <a:path extrusionOk="0" h="2236" w="2284">
                  <a:moveTo>
                    <a:pt x="429" y="1"/>
                  </a:moveTo>
                  <a:cubicBezTo>
                    <a:pt x="287" y="1"/>
                    <a:pt x="142" y="37"/>
                    <a:pt x="0" y="118"/>
                  </a:cubicBezTo>
                  <a:cubicBezTo>
                    <a:pt x="341" y="1087"/>
                    <a:pt x="557" y="1518"/>
                    <a:pt x="1310" y="2236"/>
                  </a:cubicBezTo>
                  <a:cubicBezTo>
                    <a:pt x="2283" y="1749"/>
                    <a:pt x="1418" y="1"/>
                    <a:pt x="42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5" name="Google Shape;2175;p96"/>
            <p:cNvSpPr/>
            <p:nvPr/>
          </p:nvSpPr>
          <p:spPr>
            <a:xfrm>
              <a:off x="6953350" y="3573825"/>
              <a:ext cx="35825" cy="36400"/>
            </a:xfrm>
            <a:custGeom>
              <a:rect b="b" l="l" r="r" t="t"/>
              <a:pathLst>
                <a:path extrusionOk="0" h="1456" w="1433">
                  <a:moveTo>
                    <a:pt x="1" y="1"/>
                  </a:moveTo>
                  <a:cubicBezTo>
                    <a:pt x="19" y="360"/>
                    <a:pt x="37" y="701"/>
                    <a:pt x="72" y="1060"/>
                  </a:cubicBezTo>
                  <a:cubicBezTo>
                    <a:pt x="230" y="1320"/>
                    <a:pt x="624" y="1455"/>
                    <a:pt x="932" y="1455"/>
                  </a:cubicBezTo>
                  <a:cubicBezTo>
                    <a:pt x="1219" y="1455"/>
                    <a:pt x="1432" y="1338"/>
                    <a:pt x="1311" y="1096"/>
                  </a:cubicBezTo>
                  <a:cubicBezTo>
                    <a:pt x="952" y="360"/>
                    <a:pt x="880" y="55"/>
                    <a:pt x="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6" name="Google Shape;2176;p96"/>
            <p:cNvSpPr/>
            <p:nvPr/>
          </p:nvSpPr>
          <p:spPr>
            <a:xfrm>
              <a:off x="6956950" y="3614675"/>
              <a:ext cx="35475" cy="45775"/>
            </a:xfrm>
            <a:custGeom>
              <a:rect b="b" l="l" r="r" t="t"/>
              <a:pathLst>
                <a:path extrusionOk="0" h="1831" w="1419">
                  <a:moveTo>
                    <a:pt x="646" y="0"/>
                  </a:moveTo>
                  <a:cubicBezTo>
                    <a:pt x="413" y="215"/>
                    <a:pt x="198" y="449"/>
                    <a:pt x="0" y="700"/>
                  </a:cubicBezTo>
                  <a:cubicBezTo>
                    <a:pt x="359" y="1346"/>
                    <a:pt x="485" y="1759"/>
                    <a:pt x="1293" y="1831"/>
                  </a:cubicBezTo>
                  <a:cubicBezTo>
                    <a:pt x="1418" y="1095"/>
                    <a:pt x="1005" y="610"/>
                    <a:pt x="64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7" name="Google Shape;2177;p96"/>
            <p:cNvSpPr/>
            <p:nvPr/>
          </p:nvSpPr>
          <p:spPr>
            <a:xfrm>
              <a:off x="6985200" y="3606150"/>
              <a:ext cx="83950" cy="118075"/>
            </a:xfrm>
            <a:custGeom>
              <a:rect b="b" l="l" r="r" t="t"/>
              <a:pathLst>
                <a:path extrusionOk="0" h="4723" w="3358">
                  <a:moveTo>
                    <a:pt x="1" y="0"/>
                  </a:moveTo>
                  <a:lnTo>
                    <a:pt x="1" y="0"/>
                  </a:lnTo>
                  <a:cubicBezTo>
                    <a:pt x="163" y="395"/>
                    <a:pt x="306" y="772"/>
                    <a:pt x="468" y="1167"/>
                  </a:cubicBezTo>
                  <a:lnTo>
                    <a:pt x="1275" y="2118"/>
                  </a:lnTo>
                  <a:cubicBezTo>
                    <a:pt x="1383" y="1903"/>
                    <a:pt x="1616" y="1705"/>
                    <a:pt x="1688" y="1454"/>
                  </a:cubicBezTo>
                  <a:cubicBezTo>
                    <a:pt x="1778" y="2154"/>
                    <a:pt x="2065" y="2800"/>
                    <a:pt x="2514" y="3338"/>
                  </a:cubicBezTo>
                  <a:cubicBezTo>
                    <a:pt x="1539" y="3338"/>
                    <a:pt x="2295" y="4723"/>
                    <a:pt x="3176" y="4723"/>
                  </a:cubicBezTo>
                  <a:cubicBezTo>
                    <a:pt x="3236" y="4723"/>
                    <a:pt x="3297" y="4716"/>
                    <a:pt x="3357" y="4702"/>
                  </a:cubicBezTo>
                  <a:cubicBezTo>
                    <a:pt x="3196" y="4092"/>
                    <a:pt x="3285" y="3356"/>
                    <a:pt x="2532" y="3338"/>
                  </a:cubicBezTo>
                  <a:cubicBezTo>
                    <a:pt x="3178" y="2028"/>
                    <a:pt x="3088" y="2154"/>
                    <a:pt x="1957" y="1221"/>
                  </a:cubicBezTo>
                  <a:cubicBezTo>
                    <a:pt x="1132" y="521"/>
                    <a:pt x="1186" y="269"/>
                    <a:pt x="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8" name="Google Shape;2178;p96"/>
            <p:cNvSpPr/>
            <p:nvPr/>
          </p:nvSpPr>
          <p:spPr>
            <a:xfrm>
              <a:off x="6995075" y="3725675"/>
              <a:ext cx="40650" cy="31525"/>
            </a:xfrm>
            <a:custGeom>
              <a:rect b="b" l="l" r="r" t="t"/>
              <a:pathLst>
                <a:path extrusionOk="0" h="1261" w="1626">
                  <a:moveTo>
                    <a:pt x="951" y="0"/>
                  </a:moveTo>
                  <a:cubicBezTo>
                    <a:pt x="617" y="0"/>
                    <a:pt x="219" y="144"/>
                    <a:pt x="1" y="245"/>
                  </a:cubicBezTo>
                  <a:cubicBezTo>
                    <a:pt x="119" y="402"/>
                    <a:pt x="698" y="1261"/>
                    <a:pt x="1113" y="1261"/>
                  </a:cubicBezTo>
                  <a:cubicBezTo>
                    <a:pt x="1265" y="1261"/>
                    <a:pt x="1395" y="1145"/>
                    <a:pt x="1473" y="837"/>
                  </a:cubicBezTo>
                  <a:cubicBezTo>
                    <a:pt x="1626" y="187"/>
                    <a:pt x="1330" y="0"/>
                    <a:pt x="95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79" name="Google Shape;2179;p96"/>
            <p:cNvSpPr/>
            <p:nvPr/>
          </p:nvSpPr>
          <p:spPr>
            <a:xfrm>
              <a:off x="7126550" y="3817025"/>
              <a:ext cx="55225" cy="68800"/>
            </a:xfrm>
            <a:custGeom>
              <a:rect b="b" l="l" r="r" t="t"/>
              <a:pathLst>
                <a:path extrusionOk="0" h="2752" w="2209">
                  <a:moveTo>
                    <a:pt x="1060" y="1"/>
                  </a:moveTo>
                  <a:cubicBezTo>
                    <a:pt x="683" y="521"/>
                    <a:pt x="1" y="1221"/>
                    <a:pt x="790" y="1742"/>
                  </a:cubicBezTo>
                  <a:cubicBezTo>
                    <a:pt x="1112" y="1956"/>
                    <a:pt x="1193" y="2751"/>
                    <a:pt x="1625" y="2751"/>
                  </a:cubicBezTo>
                  <a:cubicBezTo>
                    <a:pt x="1772" y="2751"/>
                    <a:pt x="1958" y="2660"/>
                    <a:pt x="2208" y="2424"/>
                  </a:cubicBezTo>
                  <a:cubicBezTo>
                    <a:pt x="2067" y="2014"/>
                    <a:pt x="1837" y="1682"/>
                    <a:pt x="1465" y="1682"/>
                  </a:cubicBezTo>
                  <a:cubicBezTo>
                    <a:pt x="1364" y="1682"/>
                    <a:pt x="1253" y="1706"/>
                    <a:pt x="1131" y="1760"/>
                  </a:cubicBezTo>
                  <a:cubicBezTo>
                    <a:pt x="1849" y="1239"/>
                    <a:pt x="1329" y="629"/>
                    <a:pt x="106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0" name="Google Shape;2180;p96"/>
            <p:cNvSpPr/>
            <p:nvPr/>
          </p:nvSpPr>
          <p:spPr>
            <a:xfrm>
              <a:off x="7160200" y="3950300"/>
              <a:ext cx="36375" cy="26525"/>
            </a:xfrm>
            <a:custGeom>
              <a:rect b="b" l="l" r="r" t="t"/>
              <a:pathLst>
                <a:path extrusionOk="0" h="1061" w="1455">
                  <a:moveTo>
                    <a:pt x="396" y="0"/>
                  </a:moveTo>
                  <a:cubicBezTo>
                    <a:pt x="234" y="180"/>
                    <a:pt x="108" y="377"/>
                    <a:pt x="1" y="592"/>
                  </a:cubicBezTo>
                  <a:cubicBezTo>
                    <a:pt x="170" y="948"/>
                    <a:pt x="364" y="1060"/>
                    <a:pt x="587" y="1060"/>
                  </a:cubicBezTo>
                  <a:cubicBezTo>
                    <a:pt x="836" y="1060"/>
                    <a:pt x="1123" y="920"/>
                    <a:pt x="1454" y="826"/>
                  </a:cubicBezTo>
                  <a:lnTo>
                    <a:pt x="396"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1" name="Google Shape;2181;p96"/>
            <p:cNvSpPr/>
            <p:nvPr/>
          </p:nvSpPr>
          <p:spPr>
            <a:xfrm>
              <a:off x="7341025" y="3926500"/>
              <a:ext cx="27400" cy="66000"/>
            </a:xfrm>
            <a:custGeom>
              <a:rect b="b" l="l" r="r" t="t"/>
              <a:pathLst>
                <a:path extrusionOk="0" h="2640" w="1096">
                  <a:moveTo>
                    <a:pt x="1042" y="1"/>
                  </a:moveTo>
                  <a:cubicBezTo>
                    <a:pt x="108" y="1221"/>
                    <a:pt x="1" y="1544"/>
                    <a:pt x="1096" y="2639"/>
                  </a:cubicBezTo>
                  <a:lnTo>
                    <a:pt x="1042"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2" name="Google Shape;2182;p96"/>
            <p:cNvSpPr/>
            <p:nvPr/>
          </p:nvSpPr>
          <p:spPr>
            <a:xfrm>
              <a:off x="6095450" y="3061425"/>
              <a:ext cx="89750" cy="99725"/>
            </a:xfrm>
            <a:custGeom>
              <a:rect b="b" l="l" r="r" t="t"/>
              <a:pathLst>
                <a:path extrusionOk="0" h="3989" w="3590">
                  <a:moveTo>
                    <a:pt x="2369" y="0"/>
                  </a:moveTo>
                  <a:cubicBezTo>
                    <a:pt x="2046" y="521"/>
                    <a:pt x="1956" y="1203"/>
                    <a:pt x="1597" y="1669"/>
                  </a:cubicBezTo>
                  <a:cubicBezTo>
                    <a:pt x="1095" y="2298"/>
                    <a:pt x="0" y="3105"/>
                    <a:pt x="449" y="3985"/>
                  </a:cubicBezTo>
                  <a:cubicBezTo>
                    <a:pt x="488" y="3987"/>
                    <a:pt x="525" y="3989"/>
                    <a:pt x="563" y="3989"/>
                  </a:cubicBezTo>
                  <a:cubicBezTo>
                    <a:pt x="1542" y="3989"/>
                    <a:pt x="1997" y="3098"/>
                    <a:pt x="2603" y="2423"/>
                  </a:cubicBezTo>
                  <a:cubicBezTo>
                    <a:pt x="3590" y="1311"/>
                    <a:pt x="3159" y="1257"/>
                    <a:pt x="236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3" name="Google Shape;2183;p96"/>
            <p:cNvSpPr/>
            <p:nvPr/>
          </p:nvSpPr>
          <p:spPr>
            <a:xfrm>
              <a:off x="6207625" y="3033800"/>
              <a:ext cx="92000" cy="107575"/>
            </a:xfrm>
            <a:custGeom>
              <a:rect b="b" l="l" r="r" t="t"/>
              <a:pathLst>
                <a:path extrusionOk="0" h="4303" w="3680">
                  <a:moveTo>
                    <a:pt x="2563" y="0"/>
                  </a:moveTo>
                  <a:cubicBezTo>
                    <a:pt x="2349" y="0"/>
                    <a:pt x="2090" y="34"/>
                    <a:pt x="1777" y="100"/>
                  </a:cubicBezTo>
                  <a:cubicBezTo>
                    <a:pt x="2082" y="459"/>
                    <a:pt x="2333" y="836"/>
                    <a:pt x="2567" y="1249"/>
                  </a:cubicBezTo>
                  <a:cubicBezTo>
                    <a:pt x="2262" y="1159"/>
                    <a:pt x="1903" y="1231"/>
                    <a:pt x="1597" y="1159"/>
                  </a:cubicBezTo>
                  <a:lnTo>
                    <a:pt x="1597" y="1159"/>
                  </a:lnTo>
                  <a:cubicBezTo>
                    <a:pt x="1580" y="1823"/>
                    <a:pt x="1400" y="2595"/>
                    <a:pt x="1777" y="3151"/>
                  </a:cubicBezTo>
                  <a:cubicBezTo>
                    <a:pt x="1292" y="2703"/>
                    <a:pt x="1472" y="1716"/>
                    <a:pt x="1436" y="1051"/>
                  </a:cubicBezTo>
                  <a:lnTo>
                    <a:pt x="36" y="513"/>
                  </a:lnTo>
                  <a:cubicBezTo>
                    <a:pt x="36" y="1016"/>
                    <a:pt x="18" y="1536"/>
                    <a:pt x="0" y="2039"/>
                  </a:cubicBezTo>
                  <a:cubicBezTo>
                    <a:pt x="0" y="2595"/>
                    <a:pt x="503" y="2631"/>
                    <a:pt x="592" y="3115"/>
                  </a:cubicBezTo>
                  <a:cubicBezTo>
                    <a:pt x="703" y="3713"/>
                    <a:pt x="1100" y="4303"/>
                    <a:pt x="1451" y="4303"/>
                  </a:cubicBezTo>
                  <a:cubicBezTo>
                    <a:pt x="1670" y="4303"/>
                    <a:pt x="1871" y="4074"/>
                    <a:pt x="1974" y="3474"/>
                  </a:cubicBezTo>
                  <a:lnTo>
                    <a:pt x="2064" y="3618"/>
                  </a:lnTo>
                  <a:cubicBezTo>
                    <a:pt x="2656" y="2936"/>
                    <a:pt x="3015" y="2667"/>
                    <a:pt x="2746" y="1716"/>
                  </a:cubicBezTo>
                  <a:lnTo>
                    <a:pt x="2746" y="1716"/>
                  </a:lnTo>
                  <a:cubicBezTo>
                    <a:pt x="2868" y="1886"/>
                    <a:pt x="3080" y="1966"/>
                    <a:pt x="3322" y="1966"/>
                  </a:cubicBezTo>
                  <a:cubicBezTo>
                    <a:pt x="3437" y="1966"/>
                    <a:pt x="3558" y="1948"/>
                    <a:pt x="3679" y="1913"/>
                  </a:cubicBezTo>
                  <a:cubicBezTo>
                    <a:pt x="3592" y="641"/>
                    <a:pt x="3504" y="0"/>
                    <a:pt x="256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4" name="Google Shape;2184;p96"/>
            <p:cNvSpPr/>
            <p:nvPr/>
          </p:nvSpPr>
          <p:spPr>
            <a:xfrm>
              <a:off x="6208525" y="3097325"/>
              <a:ext cx="125200" cy="127425"/>
            </a:xfrm>
            <a:custGeom>
              <a:rect b="b" l="l" r="r" t="t"/>
              <a:pathLst>
                <a:path extrusionOk="0" h="5097" w="5008">
                  <a:moveTo>
                    <a:pt x="2926" y="0"/>
                  </a:moveTo>
                  <a:cubicBezTo>
                    <a:pt x="3015" y="772"/>
                    <a:pt x="3213" y="1831"/>
                    <a:pt x="2082" y="1939"/>
                  </a:cubicBezTo>
                  <a:cubicBezTo>
                    <a:pt x="1185" y="2046"/>
                    <a:pt x="0" y="2836"/>
                    <a:pt x="395" y="3913"/>
                  </a:cubicBezTo>
                  <a:cubicBezTo>
                    <a:pt x="915" y="3733"/>
                    <a:pt x="1454" y="3626"/>
                    <a:pt x="1902" y="3303"/>
                  </a:cubicBezTo>
                  <a:cubicBezTo>
                    <a:pt x="2261" y="4218"/>
                    <a:pt x="2423" y="4433"/>
                    <a:pt x="3231" y="5008"/>
                  </a:cubicBezTo>
                  <a:cubicBezTo>
                    <a:pt x="3318" y="5069"/>
                    <a:pt x="3411" y="5096"/>
                    <a:pt x="3502" y="5096"/>
                  </a:cubicBezTo>
                  <a:cubicBezTo>
                    <a:pt x="4023" y="5096"/>
                    <a:pt x="4487" y="4197"/>
                    <a:pt x="3661" y="3662"/>
                  </a:cubicBezTo>
                  <a:cubicBezTo>
                    <a:pt x="3671" y="3661"/>
                    <a:pt x="3680" y="3660"/>
                    <a:pt x="3689" y="3660"/>
                  </a:cubicBezTo>
                  <a:cubicBezTo>
                    <a:pt x="3891" y="3660"/>
                    <a:pt x="4048" y="3849"/>
                    <a:pt x="4272" y="4020"/>
                  </a:cubicBezTo>
                  <a:cubicBezTo>
                    <a:pt x="5007" y="3249"/>
                    <a:pt x="4433" y="2656"/>
                    <a:pt x="4397" y="1741"/>
                  </a:cubicBezTo>
                  <a:cubicBezTo>
                    <a:pt x="4343" y="718"/>
                    <a:pt x="3769" y="592"/>
                    <a:pt x="292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5" name="Google Shape;2185;p96"/>
            <p:cNvSpPr/>
            <p:nvPr/>
          </p:nvSpPr>
          <p:spPr>
            <a:xfrm>
              <a:off x="6143450" y="2881975"/>
              <a:ext cx="121900" cy="168300"/>
            </a:xfrm>
            <a:custGeom>
              <a:rect b="b" l="l" r="r" t="t"/>
              <a:pathLst>
                <a:path extrusionOk="0" h="6732" w="4876">
                  <a:moveTo>
                    <a:pt x="1208" y="0"/>
                  </a:moveTo>
                  <a:cubicBezTo>
                    <a:pt x="652" y="0"/>
                    <a:pt x="88" y="386"/>
                    <a:pt x="72" y="968"/>
                  </a:cubicBezTo>
                  <a:cubicBezTo>
                    <a:pt x="1" y="2404"/>
                    <a:pt x="288" y="4199"/>
                    <a:pt x="1526" y="5168"/>
                  </a:cubicBezTo>
                  <a:lnTo>
                    <a:pt x="1185" y="5132"/>
                  </a:lnTo>
                  <a:lnTo>
                    <a:pt x="1185" y="5132"/>
                  </a:lnTo>
                  <a:cubicBezTo>
                    <a:pt x="1308" y="5536"/>
                    <a:pt x="1448" y="6731"/>
                    <a:pt x="2111" y="6731"/>
                  </a:cubicBezTo>
                  <a:cubicBezTo>
                    <a:pt x="2125" y="6731"/>
                    <a:pt x="2139" y="6731"/>
                    <a:pt x="2154" y="6730"/>
                  </a:cubicBezTo>
                  <a:cubicBezTo>
                    <a:pt x="3159" y="6676"/>
                    <a:pt x="2226" y="5491"/>
                    <a:pt x="2065" y="5276"/>
                  </a:cubicBezTo>
                  <a:cubicBezTo>
                    <a:pt x="2284" y="5072"/>
                    <a:pt x="2451" y="4994"/>
                    <a:pt x="2583" y="4994"/>
                  </a:cubicBezTo>
                  <a:cubicBezTo>
                    <a:pt x="3034" y="4994"/>
                    <a:pt x="3078" y="5912"/>
                    <a:pt x="3411" y="5940"/>
                  </a:cubicBezTo>
                  <a:cubicBezTo>
                    <a:pt x="3492" y="5947"/>
                    <a:pt x="3569" y="5951"/>
                    <a:pt x="3643" y="5951"/>
                  </a:cubicBezTo>
                  <a:cubicBezTo>
                    <a:pt x="4505" y="5951"/>
                    <a:pt x="4875" y="5476"/>
                    <a:pt x="4164" y="4666"/>
                  </a:cubicBezTo>
                  <a:cubicBezTo>
                    <a:pt x="3590" y="4019"/>
                    <a:pt x="2782" y="4307"/>
                    <a:pt x="2370" y="3661"/>
                  </a:cubicBezTo>
                  <a:cubicBezTo>
                    <a:pt x="2011" y="3050"/>
                    <a:pt x="2872" y="2279"/>
                    <a:pt x="2818" y="1453"/>
                  </a:cubicBezTo>
                  <a:cubicBezTo>
                    <a:pt x="2424" y="502"/>
                    <a:pt x="2477" y="268"/>
                    <a:pt x="1490" y="35"/>
                  </a:cubicBezTo>
                  <a:cubicBezTo>
                    <a:pt x="1398" y="11"/>
                    <a:pt x="1303" y="0"/>
                    <a:pt x="120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6" name="Google Shape;2186;p96"/>
            <p:cNvSpPr/>
            <p:nvPr/>
          </p:nvSpPr>
          <p:spPr>
            <a:xfrm>
              <a:off x="5878275" y="2859050"/>
              <a:ext cx="78100" cy="53550"/>
            </a:xfrm>
            <a:custGeom>
              <a:rect b="b" l="l" r="r" t="t"/>
              <a:pathLst>
                <a:path extrusionOk="0" h="2142" w="3124">
                  <a:moveTo>
                    <a:pt x="2118" y="1"/>
                  </a:moveTo>
                  <a:cubicBezTo>
                    <a:pt x="844" y="144"/>
                    <a:pt x="0" y="1993"/>
                    <a:pt x="1580" y="2137"/>
                  </a:cubicBezTo>
                  <a:cubicBezTo>
                    <a:pt x="1610" y="2140"/>
                    <a:pt x="1641" y="2142"/>
                    <a:pt x="1673" y="2142"/>
                  </a:cubicBezTo>
                  <a:cubicBezTo>
                    <a:pt x="2124" y="2142"/>
                    <a:pt x="2771" y="1797"/>
                    <a:pt x="2872" y="1311"/>
                  </a:cubicBezTo>
                  <a:cubicBezTo>
                    <a:pt x="3087" y="288"/>
                    <a:pt x="3123" y="360"/>
                    <a:pt x="211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7" name="Google Shape;2187;p96"/>
            <p:cNvSpPr/>
            <p:nvPr/>
          </p:nvSpPr>
          <p:spPr>
            <a:xfrm>
              <a:off x="6107100" y="2688100"/>
              <a:ext cx="53425" cy="105025"/>
            </a:xfrm>
            <a:custGeom>
              <a:rect b="b" l="l" r="r" t="t"/>
              <a:pathLst>
                <a:path extrusionOk="0" h="4201" w="2137">
                  <a:moveTo>
                    <a:pt x="1544" y="1"/>
                  </a:moveTo>
                  <a:lnTo>
                    <a:pt x="55" y="1131"/>
                  </a:lnTo>
                  <a:cubicBezTo>
                    <a:pt x="1" y="2747"/>
                    <a:pt x="55" y="2980"/>
                    <a:pt x="1114" y="4200"/>
                  </a:cubicBezTo>
                  <a:cubicBezTo>
                    <a:pt x="2137" y="3698"/>
                    <a:pt x="1562" y="952"/>
                    <a:pt x="154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8" name="Google Shape;2188;p96"/>
            <p:cNvSpPr/>
            <p:nvPr/>
          </p:nvSpPr>
          <p:spPr>
            <a:xfrm>
              <a:off x="6240725" y="2454225"/>
              <a:ext cx="70075" cy="84675"/>
            </a:xfrm>
            <a:custGeom>
              <a:rect b="b" l="l" r="r" t="t"/>
              <a:pathLst>
                <a:path extrusionOk="0" h="3387" w="2803">
                  <a:moveTo>
                    <a:pt x="767" y="0"/>
                  </a:moveTo>
                  <a:cubicBezTo>
                    <a:pt x="293" y="0"/>
                    <a:pt x="1" y="396"/>
                    <a:pt x="327" y="1512"/>
                  </a:cubicBezTo>
                  <a:cubicBezTo>
                    <a:pt x="347" y="1511"/>
                    <a:pt x="365" y="1511"/>
                    <a:pt x="383" y="1511"/>
                  </a:cubicBezTo>
                  <a:cubicBezTo>
                    <a:pt x="1150" y="1511"/>
                    <a:pt x="714" y="2619"/>
                    <a:pt x="1153" y="3110"/>
                  </a:cubicBezTo>
                  <a:cubicBezTo>
                    <a:pt x="1333" y="3305"/>
                    <a:pt x="1495" y="3387"/>
                    <a:pt x="1640" y="3387"/>
                  </a:cubicBezTo>
                  <a:cubicBezTo>
                    <a:pt x="2162" y="3387"/>
                    <a:pt x="2470" y="2339"/>
                    <a:pt x="2625" y="1764"/>
                  </a:cubicBezTo>
                  <a:cubicBezTo>
                    <a:pt x="2803" y="1062"/>
                    <a:pt x="1542" y="0"/>
                    <a:pt x="76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89" name="Google Shape;2189;p96"/>
            <p:cNvSpPr/>
            <p:nvPr/>
          </p:nvSpPr>
          <p:spPr>
            <a:xfrm>
              <a:off x="6286725" y="2426275"/>
              <a:ext cx="57775" cy="62625"/>
            </a:xfrm>
            <a:custGeom>
              <a:rect b="b" l="l" r="r" t="t"/>
              <a:pathLst>
                <a:path extrusionOk="0" h="2505" w="2311">
                  <a:moveTo>
                    <a:pt x="1814" y="0"/>
                  </a:moveTo>
                  <a:cubicBezTo>
                    <a:pt x="749" y="0"/>
                    <a:pt x="1" y="1743"/>
                    <a:pt x="892" y="2505"/>
                  </a:cubicBezTo>
                  <a:cubicBezTo>
                    <a:pt x="2005" y="1572"/>
                    <a:pt x="2310" y="1518"/>
                    <a:pt x="2167" y="64"/>
                  </a:cubicBezTo>
                  <a:cubicBezTo>
                    <a:pt x="2047" y="20"/>
                    <a:pt x="1929" y="0"/>
                    <a:pt x="181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0" name="Google Shape;2190;p96"/>
            <p:cNvSpPr/>
            <p:nvPr/>
          </p:nvSpPr>
          <p:spPr>
            <a:xfrm>
              <a:off x="6242025" y="2202000"/>
              <a:ext cx="221375" cy="242450"/>
            </a:xfrm>
            <a:custGeom>
              <a:rect b="b" l="l" r="r" t="t"/>
              <a:pathLst>
                <a:path extrusionOk="0" h="9698" w="8855">
                  <a:moveTo>
                    <a:pt x="6378" y="1"/>
                  </a:moveTo>
                  <a:cubicBezTo>
                    <a:pt x="6180" y="1"/>
                    <a:pt x="5966" y="102"/>
                    <a:pt x="5732" y="348"/>
                  </a:cubicBezTo>
                  <a:cubicBezTo>
                    <a:pt x="4708" y="1425"/>
                    <a:pt x="5462" y="1569"/>
                    <a:pt x="5552" y="2663"/>
                  </a:cubicBezTo>
                  <a:cubicBezTo>
                    <a:pt x="5581" y="3072"/>
                    <a:pt x="5527" y="4978"/>
                    <a:pt x="4897" y="4978"/>
                  </a:cubicBezTo>
                  <a:cubicBezTo>
                    <a:pt x="4753" y="4978"/>
                    <a:pt x="4578" y="4878"/>
                    <a:pt x="4367" y="4638"/>
                  </a:cubicBezTo>
                  <a:cubicBezTo>
                    <a:pt x="3991" y="5463"/>
                    <a:pt x="3470" y="6450"/>
                    <a:pt x="4009" y="7276"/>
                  </a:cubicBezTo>
                  <a:cubicBezTo>
                    <a:pt x="3789" y="7005"/>
                    <a:pt x="3499" y="6891"/>
                    <a:pt x="3181" y="6891"/>
                  </a:cubicBezTo>
                  <a:cubicBezTo>
                    <a:pt x="1838" y="6891"/>
                    <a:pt x="0" y="8919"/>
                    <a:pt x="886" y="9645"/>
                  </a:cubicBezTo>
                  <a:cubicBezTo>
                    <a:pt x="1040" y="9682"/>
                    <a:pt x="1177" y="9698"/>
                    <a:pt x="1301" y="9698"/>
                  </a:cubicBezTo>
                  <a:cubicBezTo>
                    <a:pt x="2218" y="9698"/>
                    <a:pt x="2416" y="8814"/>
                    <a:pt x="3380" y="8640"/>
                  </a:cubicBezTo>
                  <a:cubicBezTo>
                    <a:pt x="3414" y="8634"/>
                    <a:pt x="3447" y="8631"/>
                    <a:pt x="3482" y="8631"/>
                  </a:cubicBezTo>
                  <a:cubicBezTo>
                    <a:pt x="4063" y="8631"/>
                    <a:pt x="4767" y="9484"/>
                    <a:pt x="5297" y="9484"/>
                  </a:cubicBezTo>
                  <a:cubicBezTo>
                    <a:pt x="5543" y="9484"/>
                    <a:pt x="5751" y="9301"/>
                    <a:pt x="5893" y="8766"/>
                  </a:cubicBezTo>
                  <a:cubicBezTo>
                    <a:pt x="6010" y="8320"/>
                    <a:pt x="6182" y="8250"/>
                    <a:pt x="6482" y="8250"/>
                  </a:cubicBezTo>
                  <a:cubicBezTo>
                    <a:pt x="6619" y="8250"/>
                    <a:pt x="6783" y="8264"/>
                    <a:pt x="6981" y="8264"/>
                  </a:cubicBezTo>
                  <a:cubicBezTo>
                    <a:pt x="7012" y="8264"/>
                    <a:pt x="7044" y="8264"/>
                    <a:pt x="7078" y="8263"/>
                  </a:cubicBezTo>
                  <a:cubicBezTo>
                    <a:pt x="7437" y="8263"/>
                    <a:pt x="7903" y="7420"/>
                    <a:pt x="8119" y="7150"/>
                  </a:cubicBezTo>
                  <a:cubicBezTo>
                    <a:pt x="8854" y="6271"/>
                    <a:pt x="8137" y="5194"/>
                    <a:pt x="7885" y="4117"/>
                  </a:cubicBezTo>
                  <a:cubicBezTo>
                    <a:pt x="7813" y="3830"/>
                    <a:pt x="7490" y="3076"/>
                    <a:pt x="7724" y="2879"/>
                  </a:cubicBezTo>
                  <a:cubicBezTo>
                    <a:pt x="8262" y="2448"/>
                    <a:pt x="8388" y="2520"/>
                    <a:pt x="8011" y="1963"/>
                  </a:cubicBezTo>
                  <a:cubicBezTo>
                    <a:pt x="7590" y="1317"/>
                    <a:pt x="7091" y="1"/>
                    <a:pt x="637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1" name="Google Shape;2191;p96"/>
            <p:cNvSpPr/>
            <p:nvPr/>
          </p:nvSpPr>
          <p:spPr>
            <a:xfrm>
              <a:off x="6324275" y="2027675"/>
              <a:ext cx="168300" cy="177350"/>
            </a:xfrm>
            <a:custGeom>
              <a:rect b="b" l="l" r="r" t="t"/>
              <a:pathLst>
                <a:path extrusionOk="0" h="7094" w="6732">
                  <a:moveTo>
                    <a:pt x="5872" y="0"/>
                  </a:moveTo>
                  <a:cubicBezTo>
                    <a:pt x="5758" y="0"/>
                    <a:pt x="5650" y="54"/>
                    <a:pt x="5547" y="196"/>
                  </a:cubicBezTo>
                  <a:cubicBezTo>
                    <a:pt x="5134" y="788"/>
                    <a:pt x="4559" y="1273"/>
                    <a:pt x="4864" y="2044"/>
                  </a:cubicBezTo>
                  <a:lnTo>
                    <a:pt x="4559" y="1596"/>
                  </a:lnTo>
                  <a:cubicBezTo>
                    <a:pt x="4344" y="1721"/>
                    <a:pt x="4129" y="1865"/>
                    <a:pt x="3931" y="2026"/>
                  </a:cubicBezTo>
                  <a:cubicBezTo>
                    <a:pt x="3803" y="2312"/>
                    <a:pt x="3622" y="2426"/>
                    <a:pt x="3414" y="2426"/>
                  </a:cubicBezTo>
                  <a:cubicBezTo>
                    <a:pt x="2724" y="2426"/>
                    <a:pt x="1744" y="1165"/>
                    <a:pt x="1454" y="806"/>
                  </a:cubicBezTo>
                  <a:cubicBezTo>
                    <a:pt x="54" y="1596"/>
                    <a:pt x="1401" y="2278"/>
                    <a:pt x="1383" y="3283"/>
                  </a:cubicBezTo>
                  <a:cubicBezTo>
                    <a:pt x="1365" y="4270"/>
                    <a:pt x="1" y="4719"/>
                    <a:pt x="754" y="5760"/>
                  </a:cubicBezTo>
                  <a:cubicBezTo>
                    <a:pt x="1124" y="6272"/>
                    <a:pt x="1707" y="7093"/>
                    <a:pt x="2230" y="7093"/>
                  </a:cubicBezTo>
                  <a:cubicBezTo>
                    <a:pt x="2495" y="7093"/>
                    <a:pt x="2745" y="6883"/>
                    <a:pt x="2944" y="6316"/>
                  </a:cubicBezTo>
                  <a:cubicBezTo>
                    <a:pt x="3141" y="5778"/>
                    <a:pt x="1957" y="5760"/>
                    <a:pt x="2370" y="5221"/>
                  </a:cubicBezTo>
                  <a:cubicBezTo>
                    <a:pt x="2465" y="5096"/>
                    <a:pt x="2568" y="5046"/>
                    <a:pt x="2673" y="5046"/>
                  </a:cubicBezTo>
                  <a:cubicBezTo>
                    <a:pt x="3020" y="5046"/>
                    <a:pt x="3392" y="5601"/>
                    <a:pt x="3626" y="5849"/>
                  </a:cubicBezTo>
                  <a:cubicBezTo>
                    <a:pt x="3680" y="4414"/>
                    <a:pt x="4075" y="3642"/>
                    <a:pt x="5636" y="3373"/>
                  </a:cubicBezTo>
                  <a:lnTo>
                    <a:pt x="4936" y="2170"/>
                  </a:lnTo>
                  <a:cubicBezTo>
                    <a:pt x="5780" y="1991"/>
                    <a:pt x="6246" y="1075"/>
                    <a:pt x="6731" y="447"/>
                  </a:cubicBezTo>
                  <a:cubicBezTo>
                    <a:pt x="6419" y="285"/>
                    <a:pt x="6132" y="0"/>
                    <a:pt x="587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2" name="Google Shape;2192;p96"/>
            <p:cNvSpPr/>
            <p:nvPr/>
          </p:nvSpPr>
          <p:spPr>
            <a:xfrm>
              <a:off x="6479075" y="1975575"/>
              <a:ext cx="38625" cy="57900"/>
            </a:xfrm>
            <a:custGeom>
              <a:rect b="b" l="l" r="r" t="t"/>
              <a:pathLst>
                <a:path extrusionOk="0" h="2316" w="1545">
                  <a:moveTo>
                    <a:pt x="1508" y="0"/>
                  </a:moveTo>
                  <a:cubicBezTo>
                    <a:pt x="396" y="503"/>
                    <a:pt x="1" y="1023"/>
                    <a:pt x="234" y="2316"/>
                  </a:cubicBezTo>
                  <a:cubicBezTo>
                    <a:pt x="988" y="1903"/>
                    <a:pt x="1167" y="1472"/>
                    <a:pt x="1508" y="718"/>
                  </a:cubicBezTo>
                  <a:cubicBezTo>
                    <a:pt x="1544" y="485"/>
                    <a:pt x="1544" y="234"/>
                    <a:pt x="150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3" name="Google Shape;2193;p96"/>
            <p:cNvSpPr/>
            <p:nvPr/>
          </p:nvSpPr>
          <p:spPr>
            <a:xfrm>
              <a:off x="6524225" y="1814925"/>
              <a:ext cx="37450" cy="38725"/>
            </a:xfrm>
            <a:custGeom>
              <a:rect b="b" l="l" r="r" t="t"/>
              <a:pathLst>
                <a:path extrusionOk="0" h="1549" w="1498">
                  <a:moveTo>
                    <a:pt x="809" y="1"/>
                  </a:moveTo>
                  <a:cubicBezTo>
                    <a:pt x="115" y="1"/>
                    <a:pt x="1" y="507"/>
                    <a:pt x="43" y="1527"/>
                  </a:cubicBezTo>
                  <a:cubicBezTo>
                    <a:pt x="115" y="1541"/>
                    <a:pt x="182" y="1548"/>
                    <a:pt x="245" y="1548"/>
                  </a:cubicBezTo>
                  <a:cubicBezTo>
                    <a:pt x="961" y="1548"/>
                    <a:pt x="1184" y="669"/>
                    <a:pt x="1497" y="109"/>
                  </a:cubicBezTo>
                  <a:cubicBezTo>
                    <a:pt x="1221" y="37"/>
                    <a:pt x="995" y="1"/>
                    <a:pt x="80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4" name="Google Shape;2194;p96"/>
            <p:cNvSpPr/>
            <p:nvPr/>
          </p:nvSpPr>
          <p:spPr>
            <a:xfrm>
              <a:off x="6508700" y="1855775"/>
              <a:ext cx="36375" cy="47450"/>
            </a:xfrm>
            <a:custGeom>
              <a:rect b="b" l="l" r="r" t="t"/>
              <a:pathLst>
                <a:path extrusionOk="0" h="1898" w="1455">
                  <a:moveTo>
                    <a:pt x="1382" y="0"/>
                  </a:moveTo>
                  <a:lnTo>
                    <a:pt x="1382" y="0"/>
                  </a:lnTo>
                  <a:cubicBezTo>
                    <a:pt x="0" y="54"/>
                    <a:pt x="323" y="341"/>
                    <a:pt x="323" y="1669"/>
                  </a:cubicBezTo>
                  <a:cubicBezTo>
                    <a:pt x="536" y="1830"/>
                    <a:pt x="706" y="1898"/>
                    <a:pt x="842" y="1898"/>
                  </a:cubicBezTo>
                  <a:cubicBezTo>
                    <a:pt x="1454" y="1898"/>
                    <a:pt x="1382" y="529"/>
                    <a:pt x="138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5" name="Google Shape;2195;p96"/>
            <p:cNvSpPr/>
            <p:nvPr/>
          </p:nvSpPr>
          <p:spPr>
            <a:xfrm>
              <a:off x="6214350" y="1733725"/>
              <a:ext cx="169175" cy="308475"/>
            </a:xfrm>
            <a:custGeom>
              <a:rect b="b" l="l" r="r" t="t"/>
              <a:pathLst>
                <a:path extrusionOk="0" h="12339" w="6767">
                  <a:moveTo>
                    <a:pt x="234" y="0"/>
                  </a:moveTo>
                  <a:cubicBezTo>
                    <a:pt x="234" y="718"/>
                    <a:pt x="0" y="1723"/>
                    <a:pt x="198" y="2405"/>
                  </a:cubicBezTo>
                  <a:cubicBezTo>
                    <a:pt x="431" y="3231"/>
                    <a:pt x="1346" y="4182"/>
                    <a:pt x="1813" y="4900"/>
                  </a:cubicBezTo>
                  <a:cubicBezTo>
                    <a:pt x="2710" y="6300"/>
                    <a:pt x="2675" y="7844"/>
                    <a:pt x="3428" y="9262"/>
                  </a:cubicBezTo>
                  <a:cubicBezTo>
                    <a:pt x="3768" y="9886"/>
                    <a:pt x="4806" y="12339"/>
                    <a:pt x="5695" y="12339"/>
                  </a:cubicBezTo>
                  <a:cubicBezTo>
                    <a:pt x="5981" y="12339"/>
                    <a:pt x="6252" y="12085"/>
                    <a:pt x="6480" y="11433"/>
                  </a:cubicBezTo>
                  <a:cubicBezTo>
                    <a:pt x="6767" y="10572"/>
                    <a:pt x="3051" y="8059"/>
                    <a:pt x="4972" y="7485"/>
                  </a:cubicBezTo>
                  <a:cubicBezTo>
                    <a:pt x="5421" y="6139"/>
                    <a:pt x="3859" y="4811"/>
                    <a:pt x="3141" y="3770"/>
                  </a:cubicBezTo>
                  <a:cubicBezTo>
                    <a:pt x="2244" y="2513"/>
                    <a:pt x="1436" y="1006"/>
                    <a:pt x="23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6" name="Google Shape;2196;p96"/>
            <p:cNvSpPr/>
            <p:nvPr/>
          </p:nvSpPr>
          <p:spPr>
            <a:xfrm>
              <a:off x="6610100" y="1597125"/>
              <a:ext cx="59850" cy="35525"/>
            </a:xfrm>
            <a:custGeom>
              <a:rect b="b" l="l" r="r" t="t"/>
              <a:pathLst>
                <a:path extrusionOk="0" h="1421" w="2394">
                  <a:moveTo>
                    <a:pt x="187" y="0"/>
                  </a:moveTo>
                  <a:cubicBezTo>
                    <a:pt x="121" y="0"/>
                    <a:pt x="58" y="3"/>
                    <a:pt x="0" y="8"/>
                  </a:cubicBezTo>
                  <a:cubicBezTo>
                    <a:pt x="172" y="258"/>
                    <a:pt x="970" y="1420"/>
                    <a:pt x="1422" y="1420"/>
                  </a:cubicBezTo>
                  <a:cubicBezTo>
                    <a:pt x="1490" y="1420"/>
                    <a:pt x="1549" y="1394"/>
                    <a:pt x="1598" y="1336"/>
                  </a:cubicBezTo>
                  <a:cubicBezTo>
                    <a:pt x="2394" y="408"/>
                    <a:pt x="999" y="0"/>
                    <a:pt x="18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7" name="Google Shape;2197;p96"/>
            <p:cNvSpPr/>
            <p:nvPr/>
          </p:nvSpPr>
          <p:spPr>
            <a:xfrm>
              <a:off x="6655425" y="1600900"/>
              <a:ext cx="50725" cy="33675"/>
            </a:xfrm>
            <a:custGeom>
              <a:rect b="b" l="l" r="r" t="t"/>
              <a:pathLst>
                <a:path extrusionOk="0" h="1347" w="2029">
                  <a:moveTo>
                    <a:pt x="0" y="1"/>
                  </a:moveTo>
                  <a:cubicBezTo>
                    <a:pt x="198" y="1132"/>
                    <a:pt x="323" y="1024"/>
                    <a:pt x="1418" y="1347"/>
                  </a:cubicBezTo>
                  <a:cubicBezTo>
                    <a:pt x="2028" y="360"/>
                    <a:pt x="700" y="270"/>
                    <a:pt x="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8" name="Google Shape;2198;p96"/>
            <p:cNvSpPr/>
            <p:nvPr/>
          </p:nvSpPr>
          <p:spPr>
            <a:xfrm>
              <a:off x="6775675" y="1650275"/>
              <a:ext cx="44900" cy="29650"/>
            </a:xfrm>
            <a:custGeom>
              <a:rect b="b" l="l" r="r" t="t"/>
              <a:pathLst>
                <a:path extrusionOk="0" h="1186" w="1796">
                  <a:moveTo>
                    <a:pt x="0" y="0"/>
                  </a:moveTo>
                  <a:lnTo>
                    <a:pt x="646" y="1167"/>
                  </a:lnTo>
                  <a:cubicBezTo>
                    <a:pt x="754" y="1179"/>
                    <a:pt x="852" y="1186"/>
                    <a:pt x="943" y="1186"/>
                  </a:cubicBezTo>
                  <a:cubicBezTo>
                    <a:pt x="1503" y="1186"/>
                    <a:pt x="1749" y="934"/>
                    <a:pt x="1795" y="269"/>
                  </a:cubicBezTo>
                  <a:lnTo>
                    <a:pt x="0"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199" name="Google Shape;2199;p96"/>
            <p:cNvSpPr/>
            <p:nvPr/>
          </p:nvSpPr>
          <p:spPr>
            <a:xfrm>
              <a:off x="6936750" y="1674050"/>
              <a:ext cx="37275" cy="41750"/>
            </a:xfrm>
            <a:custGeom>
              <a:rect b="b" l="l" r="r" t="t"/>
              <a:pathLst>
                <a:path extrusionOk="0" h="1670" w="1491">
                  <a:moveTo>
                    <a:pt x="1454" y="0"/>
                  </a:moveTo>
                  <a:lnTo>
                    <a:pt x="1" y="216"/>
                  </a:lnTo>
                  <a:lnTo>
                    <a:pt x="808" y="1670"/>
                  </a:lnTo>
                  <a:cubicBezTo>
                    <a:pt x="1042" y="1436"/>
                    <a:pt x="1257" y="1203"/>
                    <a:pt x="1454" y="970"/>
                  </a:cubicBezTo>
                  <a:cubicBezTo>
                    <a:pt x="1490" y="647"/>
                    <a:pt x="1490" y="323"/>
                    <a:pt x="145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0" name="Google Shape;2200;p96"/>
            <p:cNvSpPr/>
            <p:nvPr/>
          </p:nvSpPr>
          <p:spPr>
            <a:xfrm>
              <a:off x="7022450" y="1603925"/>
              <a:ext cx="48950" cy="47275"/>
            </a:xfrm>
            <a:custGeom>
              <a:rect b="b" l="l" r="r" t="t"/>
              <a:pathLst>
                <a:path extrusionOk="0" h="1891" w="1958">
                  <a:moveTo>
                    <a:pt x="1316" y="0"/>
                  </a:moveTo>
                  <a:cubicBezTo>
                    <a:pt x="1194" y="0"/>
                    <a:pt x="1063" y="70"/>
                    <a:pt x="934" y="239"/>
                  </a:cubicBezTo>
                  <a:cubicBezTo>
                    <a:pt x="485" y="813"/>
                    <a:pt x="1" y="1190"/>
                    <a:pt x="557" y="1890"/>
                  </a:cubicBezTo>
                  <a:lnTo>
                    <a:pt x="1742" y="1136"/>
                  </a:lnTo>
                  <a:cubicBezTo>
                    <a:pt x="1958" y="650"/>
                    <a:pt x="1686" y="0"/>
                    <a:pt x="131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1" name="Google Shape;2201;p96"/>
            <p:cNvSpPr/>
            <p:nvPr/>
          </p:nvSpPr>
          <p:spPr>
            <a:xfrm>
              <a:off x="7117575" y="1521950"/>
              <a:ext cx="31425" cy="47125"/>
            </a:xfrm>
            <a:custGeom>
              <a:rect b="b" l="l" r="r" t="t"/>
              <a:pathLst>
                <a:path extrusionOk="0" h="1885" w="1257">
                  <a:moveTo>
                    <a:pt x="1167" y="0"/>
                  </a:moveTo>
                  <a:lnTo>
                    <a:pt x="1" y="1418"/>
                  </a:lnTo>
                  <a:lnTo>
                    <a:pt x="1257" y="1885"/>
                  </a:lnTo>
                  <a:cubicBezTo>
                    <a:pt x="1239" y="1256"/>
                    <a:pt x="1203" y="628"/>
                    <a:pt x="116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2" name="Google Shape;2202;p96"/>
            <p:cNvSpPr/>
            <p:nvPr/>
          </p:nvSpPr>
          <p:spPr>
            <a:xfrm>
              <a:off x="7148550" y="1490075"/>
              <a:ext cx="26925" cy="56125"/>
            </a:xfrm>
            <a:custGeom>
              <a:rect b="b" l="l" r="r" t="t"/>
              <a:pathLst>
                <a:path extrusionOk="0" h="2245" w="1077">
                  <a:moveTo>
                    <a:pt x="736" y="1"/>
                  </a:moveTo>
                  <a:cubicBezTo>
                    <a:pt x="180" y="898"/>
                    <a:pt x="0" y="1167"/>
                    <a:pt x="72" y="2244"/>
                  </a:cubicBezTo>
                  <a:lnTo>
                    <a:pt x="1077" y="1796"/>
                  </a:lnTo>
                  <a:cubicBezTo>
                    <a:pt x="969" y="1185"/>
                    <a:pt x="862" y="593"/>
                    <a:pt x="73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3" name="Google Shape;2203;p96"/>
            <p:cNvSpPr/>
            <p:nvPr/>
          </p:nvSpPr>
          <p:spPr>
            <a:xfrm>
              <a:off x="6820375" y="1099650"/>
              <a:ext cx="74300" cy="54375"/>
            </a:xfrm>
            <a:custGeom>
              <a:rect b="b" l="l" r="r" t="t"/>
              <a:pathLst>
                <a:path extrusionOk="0" h="2175" w="2972">
                  <a:moveTo>
                    <a:pt x="1859" y="1"/>
                  </a:moveTo>
                  <a:cubicBezTo>
                    <a:pt x="1678" y="1"/>
                    <a:pt x="1464" y="30"/>
                    <a:pt x="1210" y="93"/>
                  </a:cubicBezTo>
                  <a:cubicBezTo>
                    <a:pt x="16" y="391"/>
                    <a:pt x="1" y="1942"/>
                    <a:pt x="843" y="1942"/>
                  </a:cubicBezTo>
                  <a:cubicBezTo>
                    <a:pt x="1015" y="1942"/>
                    <a:pt x="1221" y="1878"/>
                    <a:pt x="1461" y="1726"/>
                  </a:cubicBezTo>
                  <a:cubicBezTo>
                    <a:pt x="1928" y="1888"/>
                    <a:pt x="2394" y="2031"/>
                    <a:pt x="2861" y="2175"/>
                  </a:cubicBezTo>
                  <a:cubicBezTo>
                    <a:pt x="2830" y="1094"/>
                    <a:pt x="2972" y="1"/>
                    <a:pt x="185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4" name="Google Shape;2204;p96"/>
            <p:cNvSpPr/>
            <p:nvPr/>
          </p:nvSpPr>
          <p:spPr>
            <a:xfrm>
              <a:off x="685475" y="1218475"/>
              <a:ext cx="59250" cy="56175"/>
            </a:xfrm>
            <a:custGeom>
              <a:rect b="b" l="l" r="r" t="t"/>
              <a:pathLst>
                <a:path extrusionOk="0" h="2247" w="2370">
                  <a:moveTo>
                    <a:pt x="489" y="0"/>
                  </a:moveTo>
                  <a:cubicBezTo>
                    <a:pt x="423" y="0"/>
                    <a:pt x="367" y="19"/>
                    <a:pt x="323" y="60"/>
                  </a:cubicBezTo>
                  <a:cubicBezTo>
                    <a:pt x="0" y="347"/>
                    <a:pt x="808" y="1406"/>
                    <a:pt x="1005" y="1747"/>
                  </a:cubicBezTo>
                  <a:cubicBezTo>
                    <a:pt x="1196" y="2128"/>
                    <a:pt x="1311" y="2246"/>
                    <a:pt x="1494" y="2246"/>
                  </a:cubicBezTo>
                  <a:cubicBezTo>
                    <a:pt x="1657" y="2246"/>
                    <a:pt x="1873" y="2154"/>
                    <a:pt x="2244" y="2070"/>
                  </a:cubicBezTo>
                  <a:cubicBezTo>
                    <a:pt x="2315" y="1586"/>
                    <a:pt x="2369" y="1191"/>
                    <a:pt x="1974" y="922"/>
                  </a:cubicBezTo>
                  <a:cubicBezTo>
                    <a:pt x="1680" y="736"/>
                    <a:pt x="903" y="0"/>
                    <a:pt x="48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5" name="Google Shape;2205;p96"/>
            <p:cNvSpPr/>
            <p:nvPr/>
          </p:nvSpPr>
          <p:spPr>
            <a:xfrm>
              <a:off x="725850" y="838550"/>
              <a:ext cx="96475" cy="57475"/>
            </a:xfrm>
            <a:custGeom>
              <a:rect b="b" l="l" r="r" t="t"/>
              <a:pathLst>
                <a:path extrusionOk="0" h="2299" w="3859">
                  <a:moveTo>
                    <a:pt x="1633" y="0"/>
                  </a:moveTo>
                  <a:cubicBezTo>
                    <a:pt x="1394" y="0"/>
                    <a:pt x="1214" y="202"/>
                    <a:pt x="736" y="630"/>
                  </a:cubicBezTo>
                  <a:cubicBezTo>
                    <a:pt x="0" y="1294"/>
                    <a:pt x="306" y="1401"/>
                    <a:pt x="700" y="2299"/>
                  </a:cubicBezTo>
                  <a:cubicBezTo>
                    <a:pt x="952" y="2173"/>
                    <a:pt x="1167" y="2012"/>
                    <a:pt x="1382" y="1832"/>
                  </a:cubicBezTo>
                  <a:cubicBezTo>
                    <a:pt x="1513" y="2036"/>
                    <a:pt x="1733" y="2122"/>
                    <a:pt x="1974" y="2122"/>
                  </a:cubicBezTo>
                  <a:cubicBezTo>
                    <a:pt x="2793" y="2122"/>
                    <a:pt x="3858" y="1127"/>
                    <a:pt x="2513" y="378"/>
                  </a:cubicBezTo>
                  <a:cubicBezTo>
                    <a:pt x="2057" y="130"/>
                    <a:pt x="1826" y="0"/>
                    <a:pt x="163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6" name="Google Shape;2206;p96"/>
            <p:cNvSpPr/>
            <p:nvPr/>
          </p:nvSpPr>
          <p:spPr>
            <a:xfrm>
              <a:off x="540975" y="1643525"/>
              <a:ext cx="37275" cy="38175"/>
            </a:xfrm>
            <a:custGeom>
              <a:rect b="b" l="l" r="r" t="t"/>
              <a:pathLst>
                <a:path extrusionOk="0" h="1527" w="1491">
                  <a:moveTo>
                    <a:pt x="109" y="1"/>
                  </a:moveTo>
                  <a:lnTo>
                    <a:pt x="109" y="1"/>
                  </a:lnTo>
                  <a:cubicBezTo>
                    <a:pt x="73" y="503"/>
                    <a:pt x="37" y="1024"/>
                    <a:pt x="1" y="1527"/>
                  </a:cubicBezTo>
                  <a:cubicBezTo>
                    <a:pt x="1491" y="1185"/>
                    <a:pt x="1329" y="719"/>
                    <a:pt x="10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7" name="Google Shape;2207;p96"/>
            <p:cNvSpPr/>
            <p:nvPr/>
          </p:nvSpPr>
          <p:spPr>
            <a:xfrm>
              <a:off x="483550" y="1659925"/>
              <a:ext cx="57000" cy="45550"/>
            </a:xfrm>
            <a:custGeom>
              <a:rect b="b" l="l" r="r" t="t"/>
              <a:pathLst>
                <a:path extrusionOk="0" h="1822" w="2280">
                  <a:moveTo>
                    <a:pt x="1386" y="1"/>
                  </a:moveTo>
                  <a:cubicBezTo>
                    <a:pt x="1052" y="1"/>
                    <a:pt x="696" y="302"/>
                    <a:pt x="1" y="655"/>
                  </a:cubicBezTo>
                  <a:cubicBezTo>
                    <a:pt x="108" y="1050"/>
                    <a:pt x="216" y="1445"/>
                    <a:pt x="324" y="1822"/>
                  </a:cubicBezTo>
                  <a:cubicBezTo>
                    <a:pt x="934" y="1283"/>
                    <a:pt x="1562" y="1014"/>
                    <a:pt x="2280" y="673"/>
                  </a:cubicBezTo>
                  <a:cubicBezTo>
                    <a:pt x="1894" y="185"/>
                    <a:pt x="1647" y="1"/>
                    <a:pt x="138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8" name="Google Shape;2208;p96"/>
            <p:cNvSpPr/>
            <p:nvPr/>
          </p:nvSpPr>
          <p:spPr>
            <a:xfrm>
              <a:off x="354325" y="1673525"/>
              <a:ext cx="42200" cy="45875"/>
            </a:xfrm>
            <a:custGeom>
              <a:rect b="b" l="l" r="r" t="t"/>
              <a:pathLst>
                <a:path extrusionOk="0" h="1835" w="1688">
                  <a:moveTo>
                    <a:pt x="526" y="0"/>
                  </a:moveTo>
                  <a:cubicBezTo>
                    <a:pt x="244" y="0"/>
                    <a:pt x="33" y="138"/>
                    <a:pt x="1" y="596"/>
                  </a:cubicBezTo>
                  <a:lnTo>
                    <a:pt x="162" y="1834"/>
                  </a:lnTo>
                  <a:lnTo>
                    <a:pt x="1688" y="291"/>
                  </a:lnTo>
                  <a:cubicBezTo>
                    <a:pt x="1330" y="211"/>
                    <a:pt x="874" y="0"/>
                    <a:pt x="52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09" name="Google Shape;2209;p96"/>
            <p:cNvSpPr/>
            <p:nvPr/>
          </p:nvSpPr>
          <p:spPr>
            <a:xfrm>
              <a:off x="300475" y="1668475"/>
              <a:ext cx="46250" cy="41500"/>
            </a:xfrm>
            <a:custGeom>
              <a:rect b="b" l="l" r="r" t="t"/>
              <a:pathLst>
                <a:path extrusionOk="0" h="1660" w="1850">
                  <a:moveTo>
                    <a:pt x="657" y="0"/>
                  </a:moveTo>
                  <a:cubicBezTo>
                    <a:pt x="578" y="0"/>
                    <a:pt x="517" y="23"/>
                    <a:pt x="485" y="80"/>
                  </a:cubicBezTo>
                  <a:cubicBezTo>
                    <a:pt x="1" y="977"/>
                    <a:pt x="216" y="941"/>
                    <a:pt x="934" y="1659"/>
                  </a:cubicBezTo>
                  <a:lnTo>
                    <a:pt x="1849" y="475"/>
                  </a:lnTo>
                  <a:cubicBezTo>
                    <a:pt x="1619" y="388"/>
                    <a:pt x="982" y="0"/>
                    <a:pt x="65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0" name="Google Shape;2210;p96"/>
            <p:cNvSpPr/>
            <p:nvPr/>
          </p:nvSpPr>
          <p:spPr>
            <a:xfrm>
              <a:off x="232175" y="1646375"/>
              <a:ext cx="38275" cy="39800"/>
            </a:xfrm>
            <a:custGeom>
              <a:rect b="b" l="l" r="r" t="t"/>
              <a:pathLst>
                <a:path extrusionOk="0" h="1592" w="1531">
                  <a:moveTo>
                    <a:pt x="682" y="1"/>
                  </a:moveTo>
                  <a:cubicBezTo>
                    <a:pt x="90" y="1"/>
                    <a:pt x="0" y="1214"/>
                    <a:pt x="992" y="1592"/>
                  </a:cubicBezTo>
                  <a:lnTo>
                    <a:pt x="1530" y="623"/>
                  </a:lnTo>
                  <a:cubicBezTo>
                    <a:pt x="1197" y="172"/>
                    <a:pt x="904" y="1"/>
                    <a:pt x="68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1" name="Google Shape;2211;p96"/>
            <p:cNvSpPr/>
            <p:nvPr/>
          </p:nvSpPr>
          <p:spPr>
            <a:xfrm>
              <a:off x="4877225" y="4597250"/>
              <a:ext cx="77650" cy="52000"/>
            </a:xfrm>
            <a:custGeom>
              <a:rect b="b" l="l" r="r" t="t"/>
              <a:pathLst>
                <a:path extrusionOk="0" h="2080" w="3106">
                  <a:moveTo>
                    <a:pt x="700" y="0"/>
                  </a:moveTo>
                  <a:cubicBezTo>
                    <a:pt x="609" y="0"/>
                    <a:pt x="508" y="13"/>
                    <a:pt x="395" y="39"/>
                  </a:cubicBezTo>
                  <a:cubicBezTo>
                    <a:pt x="341" y="1277"/>
                    <a:pt x="0" y="1654"/>
                    <a:pt x="1221" y="1941"/>
                  </a:cubicBezTo>
                  <a:cubicBezTo>
                    <a:pt x="1621" y="2030"/>
                    <a:pt x="1903" y="2080"/>
                    <a:pt x="2110" y="2080"/>
                  </a:cubicBezTo>
                  <a:cubicBezTo>
                    <a:pt x="2705" y="2080"/>
                    <a:pt x="2693" y="1672"/>
                    <a:pt x="3105" y="595"/>
                  </a:cubicBezTo>
                  <a:lnTo>
                    <a:pt x="3105" y="595"/>
                  </a:lnTo>
                  <a:cubicBezTo>
                    <a:pt x="2549" y="757"/>
                    <a:pt x="2010" y="918"/>
                    <a:pt x="1436" y="1026"/>
                  </a:cubicBezTo>
                  <a:cubicBezTo>
                    <a:pt x="1421" y="428"/>
                    <a:pt x="1235" y="0"/>
                    <a:pt x="70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2" name="Google Shape;2212;p96"/>
            <p:cNvSpPr/>
            <p:nvPr/>
          </p:nvSpPr>
          <p:spPr>
            <a:xfrm>
              <a:off x="4800950" y="3833625"/>
              <a:ext cx="40400" cy="48500"/>
            </a:xfrm>
            <a:custGeom>
              <a:rect b="b" l="l" r="r" t="t"/>
              <a:pathLst>
                <a:path extrusionOk="0" h="1940" w="1616">
                  <a:moveTo>
                    <a:pt x="646" y="1"/>
                  </a:moveTo>
                  <a:lnTo>
                    <a:pt x="0" y="844"/>
                  </a:lnTo>
                  <a:lnTo>
                    <a:pt x="162" y="1939"/>
                  </a:lnTo>
                  <a:lnTo>
                    <a:pt x="1615" y="755"/>
                  </a:lnTo>
                  <a:lnTo>
                    <a:pt x="646"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3" name="Google Shape;2213;p96"/>
            <p:cNvSpPr/>
            <p:nvPr/>
          </p:nvSpPr>
          <p:spPr>
            <a:xfrm>
              <a:off x="4747125" y="3860950"/>
              <a:ext cx="47550" cy="27750"/>
            </a:xfrm>
            <a:custGeom>
              <a:rect b="b" l="l" r="r" t="t"/>
              <a:pathLst>
                <a:path extrusionOk="0" h="1110" w="1902">
                  <a:moveTo>
                    <a:pt x="758" y="1"/>
                  </a:moveTo>
                  <a:cubicBezTo>
                    <a:pt x="605" y="1"/>
                    <a:pt x="437" y="25"/>
                    <a:pt x="251" y="74"/>
                  </a:cubicBezTo>
                  <a:cubicBezTo>
                    <a:pt x="0" y="863"/>
                    <a:pt x="229" y="1109"/>
                    <a:pt x="622" y="1109"/>
                  </a:cubicBezTo>
                  <a:cubicBezTo>
                    <a:pt x="991" y="1109"/>
                    <a:pt x="1503" y="893"/>
                    <a:pt x="1902" y="702"/>
                  </a:cubicBezTo>
                  <a:cubicBezTo>
                    <a:pt x="1564" y="230"/>
                    <a:pt x="1226" y="1"/>
                    <a:pt x="758"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4" name="Google Shape;2214;p96"/>
            <p:cNvSpPr/>
            <p:nvPr/>
          </p:nvSpPr>
          <p:spPr>
            <a:xfrm>
              <a:off x="4515575" y="3634825"/>
              <a:ext cx="188925" cy="326275"/>
            </a:xfrm>
            <a:custGeom>
              <a:rect b="b" l="l" r="r" t="t"/>
              <a:pathLst>
                <a:path extrusionOk="0" h="13051" w="7557">
                  <a:moveTo>
                    <a:pt x="6306" y="1"/>
                  </a:moveTo>
                  <a:cubicBezTo>
                    <a:pt x="5332" y="1"/>
                    <a:pt x="4537" y="2558"/>
                    <a:pt x="4110" y="3340"/>
                  </a:cubicBezTo>
                  <a:cubicBezTo>
                    <a:pt x="3590" y="4237"/>
                    <a:pt x="1005" y="3196"/>
                    <a:pt x="1095" y="5135"/>
                  </a:cubicBezTo>
                  <a:cubicBezTo>
                    <a:pt x="1131" y="6014"/>
                    <a:pt x="1185" y="6894"/>
                    <a:pt x="1221" y="7773"/>
                  </a:cubicBezTo>
                  <a:cubicBezTo>
                    <a:pt x="1239" y="8330"/>
                    <a:pt x="0" y="8760"/>
                    <a:pt x="36" y="9317"/>
                  </a:cubicBezTo>
                  <a:cubicBezTo>
                    <a:pt x="72" y="10106"/>
                    <a:pt x="126" y="10914"/>
                    <a:pt x="162" y="11704"/>
                  </a:cubicBezTo>
                  <a:cubicBezTo>
                    <a:pt x="179" y="11951"/>
                    <a:pt x="1136" y="13051"/>
                    <a:pt x="1406" y="13051"/>
                  </a:cubicBezTo>
                  <a:cubicBezTo>
                    <a:pt x="1410" y="13051"/>
                    <a:pt x="1414" y="13050"/>
                    <a:pt x="1418" y="13050"/>
                  </a:cubicBezTo>
                  <a:cubicBezTo>
                    <a:pt x="2172" y="12960"/>
                    <a:pt x="2603" y="12960"/>
                    <a:pt x="3213" y="12511"/>
                  </a:cubicBezTo>
                  <a:cubicBezTo>
                    <a:pt x="4164" y="11811"/>
                    <a:pt x="4003" y="11758"/>
                    <a:pt x="3769" y="10573"/>
                  </a:cubicBezTo>
                  <a:cubicBezTo>
                    <a:pt x="3572" y="9658"/>
                    <a:pt x="5672" y="7127"/>
                    <a:pt x="6138" y="6319"/>
                  </a:cubicBezTo>
                  <a:cubicBezTo>
                    <a:pt x="6533" y="5637"/>
                    <a:pt x="6623" y="5691"/>
                    <a:pt x="6067" y="5099"/>
                  </a:cubicBezTo>
                  <a:cubicBezTo>
                    <a:pt x="5473" y="4438"/>
                    <a:pt x="6915" y="4145"/>
                    <a:pt x="7075" y="4145"/>
                  </a:cubicBezTo>
                  <a:cubicBezTo>
                    <a:pt x="7085" y="4145"/>
                    <a:pt x="7090" y="4146"/>
                    <a:pt x="7090" y="4148"/>
                  </a:cubicBezTo>
                  <a:cubicBezTo>
                    <a:pt x="7556" y="2945"/>
                    <a:pt x="6731" y="1186"/>
                    <a:pt x="6336" y="2"/>
                  </a:cubicBezTo>
                  <a:cubicBezTo>
                    <a:pt x="6326" y="1"/>
                    <a:pt x="6316" y="1"/>
                    <a:pt x="630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5" name="Google Shape;2215;p96"/>
            <p:cNvSpPr/>
            <p:nvPr/>
          </p:nvSpPr>
          <p:spPr>
            <a:xfrm>
              <a:off x="4543400" y="3623650"/>
              <a:ext cx="56100" cy="47300"/>
            </a:xfrm>
            <a:custGeom>
              <a:rect b="b" l="l" r="r" t="t"/>
              <a:pathLst>
                <a:path extrusionOk="0" h="1892" w="2244">
                  <a:moveTo>
                    <a:pt x="1561" y="0"/>
                  </a:moveTo>
                  <a:lnTo>
                    <a:pt x="0" y="72"/>
                  </a:lnTo>
                  <a:cubicBezTo>
                    <a:pt x="72" y="1113"/>
                    <a:pt x="718" y="718"/>
                    <a:pt x="1059" y="1418"/>
                  </a:cubicBezTo>
                  <a:cubicBezTo>
                    <a:pt x="1222" y="1760"/>
                    <a:pt x="1377" y="1892"/>
                    <a:pt x="1519" y="1892"/>
                  </a:cubicBezTo>
                  <a:cubicBezTo>
                    <a:pt x="1846" y="1892"/>
                    <a:pt x="2106" y="1192"/>
                    <a:pt x="2244" y="754"/>
                  </a:cubicBezTo>
                  <a:lnTo>
                    <a:pt x="2244" y="754"/>
                  </a:lnTo>
                  <a:lnTo>
                    <a:pt x="1203" y="897"/>
                  </a:lnTo>
                  <a:cubicBezTo>
                    <a:pt x="1364" y="628"/>
                    <a:pt x="1400" y="269"/>
                    <a:pt x="156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6" name="Google Shape;2216;p96"/>
            <p:cNvSpPr/>
            <p:nvPr/>
          </p:nvSpPr>
          <p:spPr>
            <a:xfrm>
              <a:off x="4723775" y="3525375"/>
              <a:ext cx="39050" cy="31525"/>
            </a:xfrm>
            <a:custGeom>
              <a:rect b="b" l="l" r="r" t="t"/>
              <a:pathLst>
                <a:path extrusionOk="0" h="1261" w="1562">
                  <a:moveTo>
                    <a:pt x="449" y="0"/>
                  </a:moveTo>
                  <a:lnTo>
                    <a:pt x="449" y="0"/>
                  </a:lnTo>
                  <a:cubicBezTo>
                    <a:pt x="0" y="467"/>
                    <a:pt x="90" y="718"/>
                    <a:pt x="485" y="1041"/>
                  </a:cubicBezTo>
                  <a:cubicBezTo>
                    <a:pt x="667" y="1195"/>
                    <a:pt x="795" y="1261"/>
                    <a:pt x="900" y="1261"/>
                  </a:cubicBezTo>
                  <a:cubicBezTo>
                    <a:pt x="1125" y="1261"/>
                    <a:pt x="1243" y="960"/>
                    <a:pt x="1562" y="593"/>
                  </a:cubicBezTo>
                  <a:lnTo>
                    <a:pt x="449"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7" name="Google Shape;2217;p96"/>
            <p:cNvSpPr/>
            <p:nvPr/>
          </p:nvSpPr>
          <p:spPr>
            <a:xfrm>
              <a:off x="4781200" y="3455825"/>
              <a:ext cx="39050" cy="41425"/>
            </a:xfrm>
            <a:custGeom>
              <a:rect b="b" l="l" r="r" t="t"/>
              <a:pathLst>
                <a:path extrusionOk="0" h="1657" w="1562">
                  <a:moveTo>
                    <a:pt x="934" y="1"/>
                  </a:moveTo>
                  <a:lnTo>
                    <a:pt x="0" y="683"/>
                  </a:lnTo>
                  <a:cubicBezTo>
                    <a:pt x="389" y="1325"/>
                    <a:pt x="529" y="1656"/>
                    <a:pt x="1134" y="1656"/>
                  </a:cubicBezTo>
                  <a:cubicBezTo>
                    <a:pt x="1256" y="1656"/>
                    <a:pt x="1396" y="1643"/>
                    <a:pt x="1562" y="1616"/>
                  </a:cubicBezTo>
                  <a:cubicBezTo>
                    <a:pt x="1347" y="1077"/>
                    <a:pt x="1149" y="539"/>
                    <a:pt x="93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8" name="Google Shape;2218;p96"/>
            <p:cNvSpPr/>
            <p:nvPr/>
          </p:nvSpPr>
          <p:spPr>
            <a:xfrm>
              <a:off x="4790200" y="3498800"/>
              <a:ext cx="41725" cy="34675"/>
            </a:xfrm>
            <a:custGeom>
              <a:rect b="b" l="l" r="r" t="t"/>
              <a:pathLst>
                <a:path extrusionOk="0" h="1387" w="1669">
                  <a:moveTo>
                    <a:pt x="728" y="0"/>
                  </a:moveTo>
                  <a:cubicBezTo>
                    <a:pt x="82" y="0"/>
                    <a:pt x="1" y="845"/>
                    <a:pt x="484" y="1225"/>
                  </a:cubicBezTo>
                  <a:cubicBezTo>
                    <a:pt x="753" y="1315"/>
                    <a:pt x="1022" y="1369"/>
                    <a:pt x="1310" y="1387"/>
                  </a:cubicBezTo>
                  <a:cubicBezTo>
                    <a:pt x="1345" y="579"/>
                    <a:pt x="1669" y="76"/>
                    <a:pt x="807" y="5"/>
                  </a:cubicBezTo>
                  <a:cubicBezTo>
                    <a:pt x="780" y="2"/>
                    <a:pt x="753" y="0"/>
                    <a:pt x="72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19" name="Google Shape;2219;p96"/>
            <p:cNvSpPr/>
            <p:nvPr/>
          </p:nvSpPr>
          <p:spPr>
            <a:xfrm>
              <a:off x="5140150" y="3239550"/>
              <a:ext cx="29650" cy="39975"/>
            </a:xfrm>
            <a:custGeom>
              <a:rect b="b" l="l" r="r" t="t"/>
              <a:pathLst>
                <a:path extrusionOk="0" h="1599" w="1186">
                  <a:moveTo>
                    <a:pt x="19" y="1"/>
                  </a:moveTo>
                  <a:lnTo>
                    <a:pt x="19" y="1"/>
                  </a:lnTo>
                  <a:cubicBezTo>
                    <a:pt x="126" y="916"/>
                    <a:pt x="1" y="1419"/>
                    <a:pt x="1042" y="1598"/>
                  </a:cubicBezTo>
                  <a:cubicBezTo>
                    <a:pt x="1096" y="1221"/>
                    <a:pt x="1150" y="844"/>
                    <a:pt x="1185" y="485"/>
                  </a:cubicBezTo>
                  <a:lnTo>
                    <a:pt x="19"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0" name="Google Shape;2220;p96"/>
            <p:cNvSpPr/>
            <p:nvPr/>
          </p:nvSpPr>
          <p:spPr>
            <a:xfrm>
              <a:off x="5156750" y="3279500"/>
              <a:ext cx="31000" cy="46225"/>
            </a:xfrm>
            <a:custGeom>
              <a:rect b="b" l="l" r="r" t="t"/>
              <a:pathLst>
                <a:path extrusionOk="0" h="1849" w="1240">
                  <a:moveTo>
                    <a:pt x="55" y="0"/>
                  </a:moveTo>
                  <a:cubicBezTo>
                    <a:pt x="37" y="503"/>
                    <a:pt x="19" y="1005"/>
                    <a:pt x="1" y="1508"/>
                  </a:cubicBezTo>
                  <a:cubicBezTo>
                    <a:pt x="198" y="1651"/>
                    <a:pt x="432" y="1777"/>
                    <a:pt x="665" y="1849"/>
                  </a:cubicBezTo>
                  <a:cubicBezTo>
                    <a:pt x="1239" y="682"/>
                    <a:pt x="1078" y="790"/>
                    <a:pt x="55"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1" name="Google Shape;2221;p96"/>
            <p:cNvSpPr/>
            <p:nvPr/>
          </p:nvSpPr>
          <p:spPr>
            <a:xfrm>
              <a:off x="5149575" y="3333475"/>
              <a:ext cx="38175" cy="24425"/>
            </a:xfrm>
            <a:custGeom>
              <a:rect b="b" l="l" r="r" t="t"/>
              <a:pathLst>
                <a:path extrusionOk="0" h="977" w="1527">
                  <a:moveTo>
                    <a:pt x="608" y="0"/>
                  </a:moveTo>
                  <a:cubicBezTo>
                    <a:pt x="412" y="0"/>
                    <a:pt x="225" y="134"/>
                    <a:pt x="1" y="497"/>
                  </a:cubicBezTo>
                  <a:cubicBezTo>
                    <a:pt x="255" y="845"/>
                    <a:pt x="450" y="976"/>
                    <a:pt x="643" y="976"/>
                  </a:cubicBezTo>
                  <a:cubicBezTo>
                    <a:pt x="898" y="976"/>
                    <a:pt x="1148" y="745"/>
                    <a:pt x="1526" y="479"/>
                  </a:cubicBezTo>
                  <a:cubicBezTo>
                    <a:pt x="1138" y="234"/>
                    <a:pt x="866" y="0"/>
                    <a:pt x="60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2" name="Google Shape;2222;p96"/>
            <p:cNvSpPr/>
            <p:nvPr/>
          </p:nvSpPr>
          <p:spPr>
            <a:xfrm>
              <a:off x="2976975" y="2459225"/>
              <a:ext cx="34200" cy="31475"/>
            </a:xfrm>
            <a:custGeom>
              <a:rect b="b" l="l" r="r" t="t"/>
              <a:pathLst>
                <a:path extrusionOk="0" h="1259" w="1368">
                  <a:moveTo>
                    <a:pt x="897" y="0"/>
                  </a:moveTo>
                  <a:cubicBezTo>
                    <a:pt x="681" y="0"/>
                    <a:pt x="381" y="178"/>
                    <a:pt x="1" y="559"/>
                  </a:cubicBezTo>
                  <a:lnTo>
                    <a:pt x="1257" y="1259"/>
                  </a:lnTo>
                  <a:cubicBezTo>
                    <a:pt x="1367" y="453"/>
                    <a:pt x="1240" y="0"/>
                    <a:pt x="89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3" name="Google Shape;2223;p96"/>
            <p:cNvSpPr/>
            <p:nvPr/>
          </p:nvSpPr>
          <p:spPr>
            <a:xfrm>
              <a:off x="3030375" y="2452725"/>
              <a:ext cx="57000" cy="65800"/>
            </a:xfrm>
            <a:custGeom>
              <a:rect b="b" l="l" r="r" t="t"/>
              <a:pathLst>
                <a:path extrusionOk="0" h="2632" w="2280">
                  <a:moveTo>
                    <a:pt x="862" y="0"/>
                  </a:moveTo>
                  <a:cubicBezTo>
                    <a:pt x="662" y="0"/>
                    <a:pt x="426" y="135"/>
                    <a:pt x="0" y="424"/>
                  </a:cubicBezTo>
                  <a:cubicBezTo>
                    <a:pt x="231" y="712"/>
                    <a:pt x="509" y="931"/>
                    <a:pt x="833" y="931"/>
                  </a:cubicBezTo>
                  <a:cubicBezTo>
                    <a:pt x="911" y="931"/>
                    <a:pt x="993" y="919"/>
                    <a:pt x="1077" y="890"/>
                  </a:cubicBezTo>
                  <a:lnTo>
                    <a:pt x="1077" y="890"/>
                  </a:lnTo>
                  <a:cubicBezTo>
                    <a:pt x="826" y="1590"/>
                    <a:pt x="467" y="2111"/>
                    <a:pt x="1221" y="2631"/>
                  </a:cubicBezTo>
                  <a:cubicBezTo>
                    <a:pt x="2280" y="2039"/>
                    <a:pt x="1723" y="1698"/>
                    <a:pt x="1167" y="872"/>
                  </a:cubicBezTo>
                  <a:cubicBezTo>
                    <a:pt x="1400" y="783"/>
                    <a:pt x="1634" y="729"/>
                    <a:pt x="1867" y="693"/>
                  </a:cubicBezTo>
                  <a:cubicBezTo>
                    <a:pt x="1340" y="248"/>
                    <a:pt x="1134" y="0"/>
                    <a:pt x="86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4" name="Google Shape;2224;p96"/>
            <p:cNvSpPr/>
            <p:nvPr/>
          </p:nvSpPr>
          <p:spPr>
            <a:xfrm>
              <a:off x="3098575" y="2512525"/>
              <a:ext cx="40850" cy="26175"/>
            </a:xfrm>
            <a:custGeom>
              <a:rect b="b" l="l" r="r" t="t"/>
              <a:pathLst>
                <a:path extrusionOk="0" h="1047" w="1634">
                  <a:moveTo>
                    <a:pt x="492" y="1"/>
                  </a:moveTo>
                  <a:cubicBezTo>
                    <a:pt x="232" y="1"/>
                    <a:pt x="40" y="161"/>
                    <a:pt x="0" y="670"/>
                  </a:cubicBezTo>
                  <a:cubicBezTo>
                    <a:pt x="141" y="945"/>
                    <a:pt x="306" y="1047"/>
                    <a:pt x="484" y="1047"/>
                  </a:cubicBezTo>
                  <a:cubicBezTo>
                    <a:pt x="851" y="1047"/>
                    <a:pt x="1271" y="613"/>
                    <a:pt x="1634" y="383"/>
                  </a:cubicBezTo>
                  <a:cubicBezTo>
                    <a:pt x="1254" y="253"/>
                    <a:pt x="819" y="1"/>
                    <a:pt x="49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5" name="Google Shape;2225;p96"/>
            <p:cNvSpPr/>
            <p:nvPr/>
          </p:nvSpPr>
          <p:spPr>
            <a:xfrm>
              <a:off x="3250675" y="2600150"/>
              <a:ext cx="35475" cy="33250"/>
            </a:xfrm>
            <a:custGeom>
              <a:rect b="b" l="l" r="r" t="t"/>
              <a:pathLst>
                <a:path extrusionOk="0" h="1330" w="1419">
                  <a:moveTo>
                    <a:pt x="575" y="1"/>
                  </a:moveTo>
                  <a:cubicBezTo>
                    <a:pt x="360" y="234"/>
                    <a:pt x="162" y="485"/>
                    <a:pt x="1" y="755"/>
                  </a:cubicBezTo>
                  <a:cubicBezTo>
                    <a:pt x="204" y="1179"/>
                    <a:pt x="377" y="1329"/>
                    <a:pt x="586" y="1329"/>
                  </a:cubicBezTo>
                  <a:cubicBezTo>
                    <a:pt x="801" y="1329"/>
                    <a:pt x="1055" y="1170"/>
                    <a:pt x="1419" y="988"/>
                  </a:cubicBezTo>
                  <a:lnTo>
                    <a:pt x="575"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6" name="Google Shape;2226;p96"/>
            <p:cNvSpPr/>
            <p:nvPr/>
          </p:nvSpPr>
          <p:spPr>
            <a:xfrm>
              <a:off x="3300050" y="2726250"/>
              <a:ext cx="34575" cy="36375"/>
            </a:xfrm>
            <a:custGeom>
              <a:rect b="b" l="l" r="r" t="t"/>
              <a:pathLst>
                <a:path extrusionOk="0" h="1455" w="1383">
                  <a:moveTo>
                    <a:pt x="1382" y="0"/>
                  </a:moveTo>
                  <a:lnTo>
                    <a:pt x="0" y="808"/>
                  </a:lnTo>
                  <a:cubicBezTo>
                    <a:pt x="198" y="1041"/>
                    <a:pt x="413" y="1257"/>
                    <a:pt x="646" y="1454"/>
                  </a:cubicBezTo>
                  <a:cubicBezTo>
                    <a:pt x="880" y="969"/>
                    <a:pt x="1131" y="485"/>
                    <a:pt x="138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7" name="Google Shape;2227;p96"/>
            <p:cNvSpPr/>
            <p:nvPr/>
          </p:nvSpPr>
          <p:spPr>
            <a:xfrm>
              <a:off x="3218375" y="2724350"/>
              <a:ext cx="68225" cy="38800"/>
            </a:xfrm>
            <a:custGeom>
              <a:rect b="b" l="l" r="r" t="t"/>
              <a:pathLst>
                <a:path extrusionOk="0" h="1552" w="2729">
                  <a:moveTo>
                    <a:pt x="851" y="1"/>
                  </a:moveTo>
                  <a:cubicBezTo>
                    <a:pt x="528" y="1"/>
                    <a:pt x="271" y="208"/>
                    <a:pt x="1" y="615"/>
                  </a:cubicBezTo>
                  <a:cubicBezTo>
                    <a:pt x="324" y="884"/>
                    <a:pt x="647" y="1171"/>
                    <a:pt x="970" y="1440"/>
                  </a:cubicBezTo>
                  <a:cubicBezTo>
                    <a:pt x="1113" y="1207"/>
                    <a:pt x="1221" y="956"/>
                    <a:pt x="1293" y="686"/>
                  </a:cubicBezTo>
                  <a:cubicBezTo>
                    <a:pt x="1652" y="1225"/>
                    <a:pt x="1812" y="1552"/>
                    <a:pt x="2354" y="1552"/>
                  </a:cubicBezTo>
                  <a:cubicBezTo>
                    <a:pt x="2462" y="1552"/>
                    <a:pt x="2586" y="1539"/>
                    <a:pt x="2729" y="1512"/>
                  </a:cubicBezTo>
                  <a:cubicBezTo>
                    <a:pt x="2532" y="737"/>
                    <a:pt x="2492" y="491"/>
                    <a:pt x="2171" y="491"/>
                  </a:cubicBezTo>
                  <a:cubicBezTo>
                    <a:pt x="1994" y="491"/>
                    <a:pt x="1732" y="566"/>
                    <a:pt x="1311" y="669"/>
                  </a:cubicBezTo>
                  <a:cubicBezTo>
                    <a:pt x="1365" y="525"/>
                    <a:pt x="1436" y="363"/>
                    <a:pt x="1508" y="220"/>
                  </a:cubicBezTo>
                  <a:cubicBezTo>
                    <a:pt x="1255" y="73"/>
                    <a:pt x="1041" y="1"/>
                    <a:pt x="85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8" name="Google Shape;2228;p96"/>
            <p:cNvSpPr/>
            <p:nvPr/>
          </p:nvSpPr>
          <p:spPr>
            <a:xfrm>
              <a:off x="3085550" y="3015000"/>
              <a:ext cx="39975" cy="24400"/>
            </a:xfrm>
            <a:custGeom>
              <a:rect b="b" l="l" r="r" t="t"/>
              <a:pathLst>
                <a:path extrusionOk="0" h="976" w="1599">
                  <a:moveTo>
                    <a:pt x="938" y="0"/>
                  </a:moveTo>
                  <a:cubicBezTo>
                    <a:pt x="698" y="0"/>
                    <a:pt x="427" y="211"/>
                    <a:pt x="1" y="457"/>
                  </a:cubicBezTo>
                  <a:cubicBezTo>
                    <a:pt x="288" y="804"/>
                    <a:pt x="548" y="976"/>
                    <a:pt x="832" y="976"/>
                  </a:cubicBezTo>
                  <a:cubicBezTo>
                    <a:pt x="1062" y="976"/>
                    <a:pt x="1309" y="862"/>
                    <a:pt x="1598" y="637"/>
                  </a:cubicBezTo>
                  <a:cubicBezTo>
                    <a:pt x="1344" y="170"/>
                    <a:pt x="1153" y="0"/>
                    <a:pt x="93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29" name="Google Shape;2229;p96"/>
            <p:cNvSpPr/>
            <p:nvPr/>
          </p:nvSpPr>
          <p:spPr>
            <a:xfrm>
              <a:off x="3128625" y="3031125"/>
              <a:ext cx="38175" cy="29150"/>
            </a:xfrm>
            <a:custGeom>
              <a:rect b="b" l="l" r="r" t="t"/>
              <a:pathLst>
                <a:path extrusionOk="0" h="1166" w="1527">
                  <a:moveTo>
                    <a:pt x="603" y="1"/>
                  </a:moveTo>
                  <a:cubicBezTo>
                    <a:pt x="433" y="1"/>
                    <a:pt x="245" y="129"/>
                    <a:pt x="1" y="459"/>
                  </a:cubicBezTo>
                  <a:cubicBezTo>
                    <a:pt x="168" y="987"/>
                    <a:pt x="340" y="1165"/>
                    <a:pt x="569" y="1165"/>
                  </a:cubicBezTo>
                  <a:cubicBezTo>
                    <a:pt x="807" y="1165"/>
                    <a:pt x="1106" y="973"/>
                    <a:pt x="1527" y="782"/>
                  </a:cubicBezTo>
                  <a:cubicBezTo>
                    <a:pt x="1140" y="384"/>
                    <a:pt x="898" y="1"/>
                    <a:pt x="60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0" name="Google Shape;2230;p96"/>
            <p:cNvSpPr/>
            <p:nvPr/>
          </p:nvSpPr>
          <p:spPr>
            <a:xfrm>
              <a:off x="3104400" y="3051550"/>
              <a:ext cx="38175" cy="36375"/>
            </a:xfrm>
            <a:custGeom>
              <a:rect b="b" l="l" r="r" t="t"/>
              <a:pathLst>
                <a:path extrusionOk="0" h="1455" w="1527">
                  <a:moveTo>
                    <a:pt x="844" y="0"/>
                  </a:moveTo>
                  <a:lnTo>
                    <a:pt x="1" y="521"/>
                  </a:lnTo>
                  <a:cubicBezTo>
                    <a:pt x="361" y="1005"/>
                    <a:pt x="540" y="1455"/>
                    <a:pt x="902" y="1455"/>
                  </a:cubicBezTo>
                  <a:cubicBezTo>
                    <a:pt x="1063" y="1455"/>
                    <a:pt x="1261" y="1365"/>
                    <a:pt x="1526" y="1149"/>
                  </a:cubicBezTo>
                  <a:lnTo>
                    <a:pt x="844"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1" name="Google Shape;2231;p96"/>
            <p:cNvSpPr/>
            <p:nvPr/>
          </p:nvSpPr>
          <p:spPr>
            <a:xfrm>
              <a:off x="236325" y="2690800"/>
              <a:ext cx="42200" cy="42875"/>
            </a:xfrm>
            <a:custGeom>
              <a:rect b="b" l="l" r="r" t="t"/>
              <a:pathLst>
                <a:path extrusionOk="0" h="1715" w="1688">
                  <a:moveTo>
                    <a:pt x="234" y="0"/>
                  </a:moveTo>
                  <a:lnTo>
                    <a:pt x="234" y="0"/>
                  </a:lnTo>
                  <a:cubicBezTo>
                    <a:pt x="216" y="341"/>
                    <a:pt x="0" y="1131"/>
                    <a:pt x="305" y="1346"/>
                  </a:cubicBezTo>
                  <a:cubicBezTo>
                    <a:pt x="629" y="1559"/>
                    <a:pt x="848" y="1715"/>
                    <a:pt x="1055" y="1715"/>
                  </a:cubicBezTo>
                  <a:cubicBezTo>
                    <a:pt x="1250" y="1715"/>
                    <a:pt x="1435" y="1577"/>
                    <a:pt x="1687" y="1221"/>
                  </a:cubicBezTo>
                  <a:lnTo>
                    <a:pt x="234"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2" name="Google Shape;2232;p96"/>
            <p:cNvSpPr/>
            <p:nvPr/>
          </p:nvSpPr>
          <p:spPr>
            <a:xfrm>
              <a:off x="265475" y="2720850"/>
              <a:ext cx="41325" cy="40425"/>
            </a:xfrm>
            <a:custGeom>
              <a:rect b="b" l="l" r="r" t="t"/>
              <a:pathLst>
                <a:path extrusionOk="0" h="1617" w="1653">
                  <a:moveTo>
                    <a:pt x="898" y="1"/>
                  </a:moveTo>
                  <a:lnTo>
                    <a:pt x="1" y="647"/>
                  </a:lnTo>
                  <a:lnTo>
                    <a:pt x="755" y="1616"/>
                  </a:lnTo>
                  <a:lnTo>
                    <a:pt x="1652" y="826"/>
                  </a:lnTo>
                  <a:lnTo>
                    <a:pt x="898"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3" name="Google Shape;2233;p96"/>
            <p:cNvSpPr/>
            <p:nvPr/>
          </p:nvSpPr>
          <p:spPr>
            <a:xfrm>
              <a:off x="290150" y="2742400"/>
              <a:ext cx="41775" cy="44450"/>
            </a:xfrm>
            <a:custGeom>
              <a:rect b="b" l="l" r="r" t="t"/>
              <a:pathLst>
                <a:path extrusionOk="0" h="1778" w="1671">
                  <a:moveTo>
                    <a:pt x="1060" y="0"/>
                  </a:moveTo>
                  <a:cubicBezTo>
                    <a:pt x="629" y="593"/>
                    <a:pt x="1" y="1041"/>
                    <a:pt x="575" y="1777"/>
                  </a:cubicBezTo>
                  <a:lnTo>
                    <a:pt x="1670" y="1257"/>
                  </a:lnTo>
                  <a:cubicBezTo>
                    <a:pt x="1473" y="844"/>
                    <a:pt x="1275" y="413"/>
                    <a:pt x="106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4" name="Google Shape;2234;p96"/>
            <p:cNvSpPr/>
            <p:nvPr/>
          </p:nvSpPr>
          <p:spPr>
            <a:xfrm>
              <a:off x="321125" y="2776950"/>
              <a:ext cx="57900" cy="73325"/>
            </a:xfrm>
            <a:custGeom>
              <a:rect b="b" l="l" r="r" t="t"/>
              <a:pathLst>
                <a:path extrusionOk="0" h="2933" w="2316">
                  <a:moveTo>
                    <a:pt x="449" y="0"/>
                  </a:moveTo>
                  <a:cubicBezTo>
                    <a:pt x="270" y="1041"/>
                    <a:pt x="0" y="1759"/>
                    <a:pt x="431" y="2710"/>
                  </a:cubicBezTo>
                  <a:cubicBezTo>
                    <a:pt x="506" y="2868"/>
                    <a:pt x="612" y="2933"/>
                    <a:pt x="736" y="2933"/>
                  </a:cubicBezTo>
                  <a:cubicBezTo>
                    <a:pt x="1289" y="2933"/>
                    <a:pt x="2198" y="1627"/>
                    <a:pt x="2316" y="1436"/>
                  </a:cubicBezTo>
                  <a:cubicBezTo>
                    <a:pt x="1741" y="898"/>
                    <a:pt x="1221" y="270"/>
                    <a:pt x="44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5" name="Google Shape;2235;p96"/>
            <p:cNvSpPr/>
            <p:nvPr/>
          </p:nvSpPr>
          <p:spPr>
            <a:xfrm>
              <a:off x="351625" y="3862025"/>
              <a:ext cx="43100" cy="27975"/>
            </a:xfrm>
            <a:custGeom>
              <a:rect b="b" l="l" r="r" t="t"/>
              <a:pathLst>
                <a:path extrusionOk="0" h="1119" w="1724">
                  <a:moveTo>
                    <a:pt x="507" y="1"/>
                  </a:moveTo>
                  <a:cubicBezTo>
                    <a:pt x="432" y="1"/>
                    <a:pt x="353" y="5"/>
                    <a:pt x="270" y="13"/>
                  </a:cubicBezTo>
                  <a:cubicBezTo>
                    <a:pt x="1" y="821"/>
                    <a:pt x="287" y="1118"/>
                    <a:pt x="734" y="1118"/>
                  </a:cubicBezTo>
                  <a:cubicBezTo>
                    <a:pt x="1032" y="1118"/>
                    <a:pt x="1401" y="986"/>
                    <a:pt x="1724" y="785"/>
                  </a:cubicBezTo>
                  <a:cubicBezTo>
                    <a:pt x="1422" y="246"/>
                    <a:pt x="1079" y="1"/>
                    <a:pt x="507"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6" name="Google Shape;2236;p96"/>
            <p:cNvSpPr/>
            <p:nvPr/>
          </p:nvSpPr>
          <p:spPr>
            <a:xfrm>
              <a:off x="398750" y="3876250"/>
              <a:ext cx="50275" cy="44525"/>
            </a:xfrm>
            <a:custGeom>
              <a:rect b="b" l="l" r="r" t="t"/>
              <a:pathLst>
                <a:path extrusionOk="0" h="1781" w="2011">
                  <a:moveTo>
                    <a:pt x="1174" y="0"/>
                  </a:moveTo>
                  <a:cubicBezTo>
                    <a:pt x="915" y="0"/>
                    <a:pt x="231" y="631"/>
                    <a:pt x="0" y="772"/>
                  </a:cubicBezTo>
                  <a:cubicBezTo>
                    <a:pt x="216" y="1036"/>
                    <a:pt x="976" y="1780"/>
                    <a:pt x="1500" y="1780"/>
                  </a:cubicBezTo>
                  <a:cubicBezTo>
                    <a:pt x="1761" y="1780"/>
                    <a:pt x="1963" y="1596"/>
                    <a:pt x="2011" y="1078"/>
                  </a:cubicBezTo>
                  <a:cubicBezTo>
                    <a:pt x="1795" y="665"/>
                    <a:pt x="1508" y="306"/>
                    <a:pt x="1185" y="1"/>
                  </a:cubicBezTo>
                  <a:cubicBezTo>
                    <a:pt x="1182" y="0"/>
                    <a:pt x="1178" y="0"/>
                    <a:pt x="117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7" name="Google Shape;2237;p96"/>
            <p:cNvSpPr/>
            <p:nvPr/>
          </p:nvSpPr>
          <p:spPr>
            <a:xfrm>
              <a:off x="2247850" y="2958225"/>
              <a:ext cx="34125" cy="28725"/>
            </a:xfrm>
            <a:custGeom>
              <a:rect b="b" l="l" r="r" t="t"/>
              <a:pathLst>
                <a:path extrusionOk="0" h="1149" w="1365">
                  <a:moveTo>
                    <a:pt x="844" y="0"/>
                  </a:moveTo>
                  <a:cubicBezTo>
                    <a:pt x="18" y="90"/>
                    <a:pt x="0" y="539"/>
                    <a:pt x="395" y="1149"/>
                  </a:cubicBezTo>
                  <a:lnTo>
                    <a:pt x="1364" y="521"/>
                  </a:lnTo>
                  <a:cubicBezTo>
                    <a:pt x="1221" y="341"/>
                    <a:pt x="1041" y="162"/>
                    <a:pt x="84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8" name="Google Shape;2238;p96"/>
            <p:cNvSpPr/>
            <p:nvPr/>
          </p:nvSpPr>
          <p:spPr>
            <a:xfrm>
              <a:off x="2269375" y="2965400"/>
              <a:ext cx="35475" cy="43100"/>
            </a:xfrm>
            <a:custGeom>
              <a:rect b="b" l="l" r="r" t="t"/>
              <a:pathLst>
                <a:path extrusionOk="0" h="1724" w="1419">
                  <a:moveTo>
                    <a:pt x="647" y="0"/>
                  </a:moveTo>
                  <a:lnTo>
                    <a:pt x="647" y="0"/>
                  </a:lnTo>
                  <a:cubicBezTo>
                    <a:pt x="288" y="772"/>
                    <a:pt x="1" y="1059"/>
                    <a:pt x="718" y="1723"/>
                  </a:cubicBezTo>
                  <a:cubicBezTo>
                    <a:pt x="970" y="1544"/>
                    <a:pt x="1203" y="1329"/>
                    <a:pt x="1418" y="1095"/>
                  </a:cubicBezTo>
                  <a:lnTo>
                    <a:pt x="647"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39" name="Google Shape;2239;p96"/>
            <p:cNvSpPr/>
            <p:nvPr/>
          </p:nvSpPr>
          <p:spPr>
            <a:xfrm>
              <a:off x="2276300" y="3006675"/>
              <a:ext cx="55925" cy="114500"/>
            </a:xfrm>
            <a:custGeom>
              <a:rect b="b" l="l" r="r" t="t"/>
              <a:pathLst>
                <a:path extrusionOk="0" h="4580" w="2237">
                  <a:moveTo>
                    <a:pt x="1393" y="1"/>
                  </a:moveTo>
                  <a:cubicBezTo>
                    <a:pt x="693" y="413"/>
                    <a:pt x="783" y="611"/>
                    <a:pt x="1088" y="1239"/>
                  </a:cubicBezTo>
                  <a:cubicBezTo>
                    <a:pt x="1321" y="1724"/>
                    <a:pt x="495" y="2011"/>
                    <a:pt x="1267" y="2495"/>
                  </a:cubicBezTo>
                  <a:cubicBezTo>
                    <a:pt x="657" y="2711"/>
                    <a:pt x="603" y="3142"/>
                    <a:pt x="1070" y="3590"/>
                  </a:cubicBezTo>
                  <a:cubicBezTo>
                    <a:pt x="1024" y="3574"/>
                    <a:pt x="977" y="3566"/>
                    <a:pt x="928" y="3566"/>
                  </a:cubicBezTo>
                  <a:cubicBezTo>
                    <a:pt x="497" y="3566"/>
                    <a:pt x="0" y="4165"/>
                    <a:pt x="549" y="4488"/>
                  </a:cubicBezTo>
                  <a:cubicBezTo>
                    <a:pt x="645" y="4552"/>
                    <a:pt x="746" y="4580"/>
                    <a:pt x="842" y="4580"/>
                  </a:cubicBezTo>
                  <a:cubicBezTo>
                    <a:pt x="1232" y="4580"/>
                    <a:pt x="1558" y="4122"/>
                    <a:pt x="1285" y="3734"/>
                  </a:cubicBezTo>
                  <a:cubicBezTo>
                    <a:pt x="1554" y="3644"/>
                    <a:pt x="1788" y="3411"/>
                    <a:pt x="2057" y="3303"/>
                  </a:cubicBezTo>
                  <a:cubicBezTo>
                    <a:pt x="1823" y="3106"/>
                    <a:pt x="1734" y="2783"/>
                    <a:pt x="1500" y="2585"/>
                  </a:cubicBezTo>
                  <a:cubicBezTo>
                    <a:pt x="1770" y="2513"/>
                    <a:pt x="1985" y="2244"/>
                    <a:pt x="2236" y="2190"/>
                  </a:cubicBezTo>
                  <a:lnTo>
                    <a:pt x="1357" y="1293"/>
                  </a:lnTo>
                  <a:cubicBezTo>
                    <a:pt x="1572" y="1257"/>
                    <a:pt x="1806" y="1203"/>
                    <a:pt x="2021" y="1113"/>
                  </a:cubicBezTo>
                  <a:lnTo>
                    <a:pt x="1393"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0" name="Google Shape;2240;p96"/>
            <p:cNvSpPr/>
            <p:nvPr/>
          </p:nvSpPr>
          <p:spPr>
            <a:xfrm>
              <a:off x="2268925" y="3121300"/>
              <a:ext cx="58350" cy="47825"/>
            </a:xfrm>
            <a:custGeom>
              <a:rect b="b" l="l" r="r" t="t"/>
              <a:pathLst>
                <a:path extrusionOk="0" h="1913" w="2334">
                  <a:moveTo>
                    <a:pt x="1780" y="1"/>
                  </a:moveTo>
                  <a:cubicBezTo>
                    <a:pt x="1610" y="1"/>
                    <a:pt x="1421" y="99"/>
                    <a:pt x="1257" y="315"/>
                  </a:cubicBezTo>
                  <a:cubicBezTo>
                    <a:pt x="1" y="315"/>
                    <a:pt x="1383" y="1626"/>
                    <a:pt x="1688" y="1913"/>
                  </a:cubicBezTo>
                  <a:cubicBezTo>
                    <a:pt x="1957" y="1572"/>
                    <a:pt x="2334" y="997"/>
                    <a:pt x="2262" y="531"/>
                  </a:cubicBezTo>
                  <a:cubicBezTo>
                    <a:pt x="2220" y="195"/>
                    <a:pt x="2019" y="1"/>
                    <a:pt x="178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1" name="Google Shape;2241;p96"/>
            <p:cNvSpPr/>
            <p:nvPr/>
          </p:nvSpPr>
          <p:spPr>
            <a:xfrm>
              <a:off x="2181875" y="2937350"/>
              <a:ext cx="49300" cy="32550"/>
            </a:xfrm>
            <a:custGeom>
              <a:rect b="b" l="l" r="r" t="t"/>
              <a:pathLst>
                <a:path extrusionOk="0" h="1302" w="1972">
                  <a:moveTo>
                    <a:pt x="1206" y="1"/>
                  </a:moveTo>
                  <a:cubicBezTo>
                    <a:pt x="882" y="1"/>
                    <a:pt x="469" y="170"/>
                    <a:pt x="1" y="458"/>
                  </a:cubicBezTo>
                  <a:cubicBezTo>
                    <a:pt x="144" y="692"/>
                    <a:pt x="324" y="907"/>
                    <a:pt x="521" y="1087"/>
                  </a:cubicBezTo>
                  <a:lnTo>
                    <a:pt x="1939" y="1302"/>
                  </a:lnTo>
                  <a:cubicBezTo>
                    <a:pt x="1971" y="378"/>
                    <a:pt x="1688" y="1"/>
                    <a:pt x="120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2" name="Google Shape;2242;p96"/>
            <p:cNvSpPr/>
            <p:nvPr/>
          </p:nvSpPr>
          <p:spPr>
            <a:xfrm>
              <a:off x="2038750" y="2899350"/>
              <a:ext cx="139575" cy="78200"/>
            </a:xfrm>
            <a:custGeom>
              <a:rect b="b" l="l" r="r" t="t"/>
              <a:pathLst>
                <a:path extrusionOk="0" h="3128" w="5583">
                  <a:moveTo>
                    <a:pt x="1887" y="0"/>
                  </a:moveTo>
                  <a:cubicBezTo>
                    <a:pt x="1386" y="0"/>
                    <a:pt x="1002" y="247"/>
                    <a:pt x="485" y="776"/>
                  </a:cubicBezTo>
                  <a:cubicBezTo>
                    <a:pt x="916" y="848"/>
                    <a:pt x="1311" y="1027"/>
                    <a:pt x="1293" y="1476"/>
                  </a:cubicBezTo>
                  <a:lnTo>
                    <a:pt x="0" y="1601"/>
                  </a:lnTo>
                  <a:cubicBezTo>
                    <a:pt x="18" y="1907"/>
                    <a:pt x="72" y="2212"/>
                    <a:pt x="162" y="2517"/>
                  </a:cubicBezTo>
                  <a:cubicBezTo>
                    <a:pt x="251" y="2664"/>
                    <a:pt x="394" y="2715"/>
                    <a:pt x="567" y="2715"/>
                  </a:cubicBezTo>
                  <a:cubicBezTo>
                    <a:pt x="963" y="2715"/>
                    <a:pt x="1521" y="2446"/>
                    <a:pt x="1971" y="2446"/>
                  </a:cubicBezTo>
                  <a:cubicBezTo>
                    <a:pt x="2310" y="2446"/>
                    <a:pt x="2588" y="2597"/>
                    <a:pt x="2692" y="3127"/>
                  </a:cubicBezTo>
                  <a:cubicBezTo>
                    <a:pt x="3009" y="2527"/>
                    <a:pt x="3504" y="2358"/>
                    <a:pt x="4050" y="2358"/>
                  </a:cubicBezTo>
                  <a:cubicBezTo>
                    <a:pt x="4402" y="2358"/>
                    <a:pt x="4774" y="2428"/>
                    <a:pt x="5133" y="2499"/>
                  </a:cubicBezTo>
                  <a:cubicBezTo>
                    <a:pt x="5582" y="1207"/>
                    <a:pt x="4039" y="650"/>
                    <a:pt x="2962" y="255"/>
                  </a:cubicBezTo>
                  <a:cubicBezTo>
                    <a:pt x="2526" y="88"/>
                    <a:pt x="2186" y="0"/>
                    <a:pt x="1887"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3" name="Google Shape;2243;p96"/>
            <p:cNvSpPr/>
            <p:nvPr/>
          </p:nvSpPr>
          <p:spPr>
            <a:xfrm>
              <a:off x="2457825" y="4661025"/>
              <a:ext cx="58800" cy="42200"/>
            </a:xfrm>
            <a:custGeom>
              <a:rect b="b" l="l" r="r" t="t"/>
              <a:pathLst>
                <a:path extrusionOk="0" h="1688" w="2352">
                  <a:moveTo>
                    <a:pt x="1060" y="1"/>
                  </a:moveTo>
                  <a:lnTo>
                    <a:pt x="1" y="719"/>
                  </a:lnTo>
                  <a:lnTo>
                    <a:pt x="898" y="1688"/>
                  </a:lnTo>
                  <a:lnTo>
                    <a:pt x="2352" y="144"/>
                  </a:lnTo>
                  <a:lnTo>
                    <a:pt x="1060"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4" name="Google Shape;2244;p96"/>
            <p:cNvSpPr/>
            <p:nvPr/>
          </p:nvSpPr>
          <p:spPr>
            <a:xfrm>
              <a:off x="2489250" y="4650250"/>
              <a:ext cx="65075" cy="58825"/>
            </a:xfrm>
            <a:custGeom>
              <a:rect b="b" l="l" r="r" t="t"/>
              <a:pathLst>
                <a:path extrusionOk="0" h="2353" w="2603">
                  <a:moveTo>
                    <a:pt x="1346" y="1"/>
                  </a:moveTo>
                  <a:cubicBezTo>
                    <a:pt x="1221" y="360"/>
                    <a:pt x="1113" y="701"/>
                    <a:pt x="1005" y="1060"/>
                  </a:cubicBezTo>
                  <a:cubicBezTo>
                    <a:pt x="556" y="1455"/>
                    <a:pt x="0" y="1706"/>
                    <a:pt x="323" y="2352"/>
                  </a:cubicBezTo>
                  <a:cubicBezTo>
                    <a:pt x="1418" y="1939"/>
                    <a:pt x="1903" y="1760"/>
                    <a:pt x="2603" y="862"/>
                  </a:cubicBezTo>
                  <a:lnTo>
                    <a:pt x="1346" y="1"/>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5" name="Google Shape;2245;p96"/>
            <p:cNvSpPr/>
            <p:nvPr/>
          </p:nvSpPr>
          <p:spPr>
            <a:xfrm>
              <a:off x="3188775" y="1694575"/>
              <a:ext cx="192050" cy="122500"/>
            </a:xfrm>
            <a:custGeom>
              <a:rect b="b" l="l" r="r" t="t"/>
              <a:pathLst>
                <a:path extrusionOk="0" h="4900" w="7682">
                  <a:moveTo>
                    <a:pt x="2027" y="1"/>
                  </a:moveTo>
                  <a:cubicBezTo>
                    <a:pt x="1415" y="1"/>
                    <a:pt x="353" y="603"/>
                    <a:pt x="215" y="1154"/>
                  </a:cubicBezTo>
                  <a:cubicBezTo>
                    <a:pt x="0" y="2177"/>
                    <a:pt x="1687" y="1638"/>
                    <a:pt x="897" y="2428"/>
                  </a:cubicBezTo>
                  <a:cubicBezTo>
                    <a:pt x="503" y="2841"/>
                    <a:pt x="969" y="3074"/>
                    <a:pt x="1364" y="3092"/>
                  </a:cubicBezTo>
                  <a:cubicBezTo>
                    <a:pt x="2010" y="3146"/>
                    <a:pt x="1777" y="3541"/>
                    <a:pt x="1777" y="4133"/>
                  </a:cubicBezTo>
                  <a:cubicBezTo>
                    <a:pt x="2422" y="4253"/>
                    <a:pt x="3718" y="4899"/>
                    <a:pt x="4546" y="4899"/>
                  </a:cubicBezTo>
                  <a:cubicBezTo>
                    <a:pt x="4709" y="4899"/>
                    <a:pt x="4854" y="4874"/>
                    <a:pt x="4972" y="4815"/>
                  </a:cubicBezTo>
                  <a:cubicBezTo>
                    <a:pt x="6048" y="4277"/>
                    <a:pt x="7628" y="3469"/>
                    <a:pt x="7664" y="2069"/>
                  </a:cubicBezTo>
                  <a:cubicBezTo>
                    <a:pt x="7682" y="1136"/>
                    <a:pt x="7413" y="1082"/>
                    <a:pt x="6677" y="472"/>
                  </a:cubicBezTo>
                  <a:cubicBezTo>
                    <a:pt x="6430" y="264"/>
                    <a:pt x="6281" y="187"/>
                    <a:pt x="6179" y="187"/>
                  </a:cubicBezTo>
                  <a:cubicBezTo>
                    <a:pt x="5912" y="187"/>
                    <a:pt x="5977" y="722"/>
                    <a:pt x="5456" y="813"/>
                  </a:cubicBezTo>
                  <a:cubicBezTo>
                    <a:pt x="5426" y="817"/>
                    <a:pt x="5397" y="820"/>
                    <a:pt x="5369" y="820"/>
                  </a:cubicBezTo>
                  <a:cubicBezTo>
                    <a:pt x="4945" y="820"/>
                    <a:pt x="4818" y="297"/>
                    <a:pt x="4299" y="297"/>
                  </a:cubicBezTo>
                  <a:cubicBezTo>
                    <a:pt x="4212" y="297"/>
                    <a:pt x="4114" y="312"/>
                    <a:pt x="4002" y="346"/>
                  </a:cubicBezTo>
                  <a:cubicBezTo>
                    <a:pt x="3572" y="454"/>
                    <a:pt x="3015" y="1154"/>
                    <a:pt x="2728" y="1495"/>
                  </a:cubicBezTo>
                  <a:cubicBezTo>
                    <a:pt x="2638" y="795"/>
                    <a:pt x="3231" y="597"/>
                    <a:pt x="2297" y="59"/>
                  </a:cubicBezTo>
                  <a:cubicBezTo>
                    <a:pt x="2226" y="19"/>
                    <a:pt x="2133" y="1"/>
                    <a:pt x="2027"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6" name="Google Shape;2246;p96"/>
            <p:cNvSpPr/>
            <p:nvPr/>
          </p:nvSpPr>
          <p:spPr>
            <a:xfrm>
              <a:off x="3762200" y="1208300"/>
              <a:ext cx="153475" cy="134175"/>
            </a:xfrm>
            <a:custGeom>
              <a:rect b="b" l="l" r="r" t="t"/>
              <a:pathLst>
                <a:path extrusionOk="0" h="5367" w="6139">
                  <a:moveTo>
                    <a:pt x="4039" y="0"/>
                  </a:moveTo>
                  <a:lnTo>
                    <a:pt x="4039" y="0"/>
                  </a:lnTo>
                  <a:cubicBezTo>
                    <a:pt x="4039" y="1"/>
                    <a:pt x="4039" y="1"/>
                    <a:pt x="4040" y="1"/>
                  </a:cubicBezTo>
                  <a:lnTo>
                    <a:pt x="4040" y="1"/>
                  </a:lnTo>
                  <a:cubicBezTo>
                    <a:pt x="4039" y="1"/>
                    <a:pt x="4039" y="1"/>
                    <a:pt x="4039" y="0"/>
                  </a:cubicBezTo>
                  <a:close/>
                  <a:moveTo>
                    <a:pt x="575" y="575"/>
                  </a:moveTo>
                  <a:cubicBezTo>
                    <a:pt x="575" y="575"/>
                    <a:pt x="575" y="575"/>
                    <a:pt x="575" y="575"/>
                  </a:cubicBezTo>
                  <a:lnTo>
                    <a:pt x="575" y="575"/>
                  </a:lnTo>
                  <a:cubicBezTo>
                    <a:pt x="575" y="575"/>
                    <a:pt x="575" y="575"/>
                    <a:pt x="575" y="575"/>
                  </a:cubicBezTo>
                  <a:close/>
                  <a:moveTo>
                    <a:pt x="4040" y="1"/>
                  </a:moveTo>
                  <a:cubicBezTo>
                    <a:pt x="4076" y="53"/>
                    <a:pt x="1284" y="604"/>
                    <a:pt x="686" y="604"/>
                  </a:cubicBezTo>
                  <a:cubicBezTo>
                    <a:pt x="610" y="604"/>
                    <a:pt x="569" y="595"/>
                    <a:pt x="575" y="575"/>
                  </a:cubicBezTo>
                  <a:lnTo>
                    <a:pt x="575" y="575"/>
                  </a:lnTo>
                  <a:cubicBezTo>
                    <a:pt x="413" y="1131"/>
                    <a:pt x="1" y="1777"/>
                    <a:pt x="467" y="2190"/>
                  </a:cubicBezTo>
                  <a:cubicBezTo>
                    <a:pt x="897" y="2576"/>
                    <a:pt x="1278" y="3132"/>
                    <a:pt x="1833" y="3132"/>
                  </a:cubicBezTo>
                  <a:cubicBezTo>
                    <a:pt x="1949" y="3132"/>
                    <a:pt x="2074" y="3108"/>
                    <a:pt x="2208" y="3052"/>
                  </a:cubicBezTo>
                  <a:lnTo>
                    <a:pt x="2854" y="1921"/>
                  </a:lnTo>
                  <a:lnTo>
                    <a:pt x="2854" y="1921"/>
                  </a:lnTo>
                  <a:cubicBezTo>
                    <a:pt x="3267" y="2208"/>
                    <a:pt x="2747" y="2998"/>
                    <a:pt x="2657" y="3536"/>
                  </a:cubicBezTo>
                  <a:cubicBezTo>
                    <a:pt x="2513" y="4380"/>
                    <a:pt x="2800" y="4631"/>
                    <a:pt x="3267" y="5367"/>
                  </a:cubicBezTo>
                  <a:cubicBezTo>
                    <a:pt x="3895" y="4272"/>
                    <a:pt x="4595" y="3213"/>
                    <a:pt x="5385" y="2208"/>
                  </a:cubicBezTo>
                  <a:cubicBezTo>
                    <a:pt x="5995" y="1472"/>
                    <a:pt x="6139" y="1562"/>
                    <a:pt x="5421" y="916"/>
                  </a:cubicBezTo>
                  <a:cubicBezTo>
                    <a:pt x="4972" y="539"/>
                    <a:pt x="4488" y="449"/>
                    <a:pt x="404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7" name="Google Shape;2247;p96"/>
            <p:cNvSpPr/>
            <p:nvPr/>
          </p:nvSpPr>
          <p:spPr>
            <a:xfrm>
              <a:off x="3852025" y="1163150"/>
              <a:ext cx="161925" cy="80800"/>
            </a:xfrm>
            <a:custGeom>
              <a:rect b="b" l="l" r="r" t="t"/>
              <a:pathLst>
                <a:path extrusionOk="0" h="3232" w="6477">
                  <a:moveTo>
                    <a:pt x="1819" y="1"/>
                  </a:moveTo>
                  <a:cubicBezTo>
                    <a:pt x="1407" y="1"/>
                    <a:pt x="1037" y="405"/>
                    <a:pt x="787" y="640"/>
                  </a:cubicBezTo>
                  <a:cubicBezTo>
                    <a:pt x="1" y="1409"/>
                    <a:pt x="649" y="2299"/>
                    <a:pt x="1627" y="2299"/>
                  </a:cubicBezTo>
                  <a:cubicBezTo>
                    <a:pt x="1721" y="2299"/>
                    <a:pt x="1818" y="2290"/>
                    <a:pt x="1918" y="2273"/>
                  </a:cubicBezTo>
                  <a:cubicBezTo>
                    <a:pt x="2340" y="2951"/>
                    <a:pt x="2870" y="3231"/>
                    <a:pt x="3428" y="3231"/>
                  </a:cubicBezTo>
                  <a:cubicBezTo>
                    <a:pt x="4008" y="3231"/>
                    <a:pt x="4617" y="2928"/>
                    <a:pt x="5166" y="2453"/>
                  </a:cubicBezTo>
                  <a:cubicBezTo>
                    <a:pt x="5848" y="1878"/>
                    <a:pt x="6476" y="1645"/>
                    <a:pt x="5723" y="765"/>
                  </a:cubicBezTo>
                  <a:cubicBezTo>
                    <a:pt x="5443" y="427"/>
                    <a:pt x="5076" y="209"/>
                    <a:pt x="4727" y="209"/>
                  </a:cubicBezTo>
                  <a:cubicBezTo>
                    <a:pt x="4448" y="209"/>
                    <a:pt x="4181" y="349"/>
                    <a:pt x="3982" y="676"/>
                  </a:cubicBezTo>
                  <a:cubicBezTo>
                    <a:pt x="3832" y="319"/>
                    <a:pt x="3634" y="178"/>
                    <a:pt x="3433" y="178"/>
                  </a:cubicBezTo>
                  <a:cubicBezTo>
                    <a:pt x="3078" y="178"/>
                    <a:pt x="2714" y="619"/>
                    <a:pt x="2600" y="1089"/>
                  </a:cubicBezTo>
                  <a:cubicBezTo>
                    <a:pt x="2330" y="909"/>
                    <a:pt x="2187" y="119"/>
                    <a:pt x="2097" y="66"/>
                  </a:cubicBezTo>
                  <a:cubicBezTo>
                    <a:pt x="2003" y="20"/>
                    <a:pt x="1910" y="1"/>
                    <a:pt x="1819"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8" name="Google Shape;2248;p96"/>
            <p:cNvSpPr/>
            <p:nvPr/>
          </p:nvSpPr>
          <p:spPr>
            <a:xfrm>
              <a:off x="3898150" y="1258675"/>
              <a:ext cx="73175" cy="55300"/>
            </a:xfrm>
            <a:custGeom>
              <a:rect b="b" l="l" r="r" t="t"/>
              <a:pathLst>
                <a:path extrusionOk="0" h="2212" w="2927">
                  <a:moveTo>
                    <a:pt x="1830" y="0"/>
                  </a:moveTo>
                  <a:cubicBezTo>
                    <a:pt x="1452" y="0"/>
                    <a:pt x="1054" y="444"/>
                    <a:pt x="773" y="714"/>
                  </a:cubicBezTo>
                  <a:cubicBezTo>
                    <a:pt x="19" y="1090"/>
                    <a:pt x="1" y="1252"/>
                    <a:pt x="378" y="1898"/>
                  </a:cubicBezTo>
                  <a:cubicBezTo>
                    <a:pt x="506" y="2129"/>
                    <a:pt x="706" y="2211"/>
                    <a:pt x="929" y="2211"/>
                  </a:cubicBezTo>
                  <a:cubicBezTo>
                    <a:pt x="1332" y="2211"/>
                    <a:pt x="1812" y="1947"/>
                    <a:pt x="2101" y="1808"/>
                  </a:cubicBezTo>
                  <a:cubicBezTo>
                    <a:pt x="2926" y="1431"/>
                    <a:pt x="2693" y="929"/>
                    <a:pt x="2334" y="355"/>
                  </a:cubicBezTo>
                  <a:cubicBezTo>
                    <a:pt x="2180" y="97"/>
                    <a:pt x="2007" y="0"/>
                    <a:pt x="183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49" name="Google Shape;2249;p96"/>
            <p:cNvSpPr/>
            <p:nvPr/>
          </p:nvSpPr>
          <p:spPr>
            <a:xfrm>
              <a:off x="4256225" y="1107000"/>
              <a:ext cx="89300" cy="65875"/>
            </a:xfrm>
            <a:custGeom>
              <a:rect b="b" l="l" r="r" t="t"/>
              <a:pathLst>
                <a:path extrusionOk="0" h="2635" w="3572">
                  <a:moveTo>
                    <a:pt x="2892" y="1"/>
                  </a:moveTo>
                  <a:cubicBezTo>
                    <a:pt x="2692" y="1"/>
                    <a:pt x="2504" y="77"/>
                    <a:pt x="2280" y="230"/>
                  </a:cubicBezTo>
                  <a:cubicBezTo>
                    <a:pt x="1885" y="517"/>
                    <a:pt x="1221" y="373"/>
                    <a:pt x="969" y="678"/>
                  </a:cubicBezTo>
                  <a:cubicBezTo>
                    <a:pt x="0" y="1845"/>
                    <a:pt x="934" y="2635"/>
                    <a:pt x="2136" y="2635"/>
                  </a:cubicBezTo>
                  <a:cubicBezTo>
                    <a:pt x="2423" y="2455"/>
                    <a:pt x="3141" y="2186"/>
                    <a:pt x="3141" y="1845"/>
                  </a:cubicBezTo>
                  <a:cubicBezTo>
                    <a:pt x="3141" y="1181"/>
                    <a:pt x="3177" y="786"/>
                    <a:pt x="3572" y="230"/>
                  </a:cubicBezTo>
                  <a:cubicBezTo>
                    <a:pt x="3303" y="77"/>
                    <a:pt x="3092" y="1"/>
                    <a:pt x="289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0" name="Google Shape;2250;p96"/>
            <p:cNvSpPr/>
            <p:nvPr/>
          </p:nvSpPr>
          <p:spPr>
            <a:xfrm>
              <a:off x="4348650" y="1082175"/>
              <a:ext cx="87525" cy="44925"/>
            </a:xfrm>
            <a:custGeom>
              <a:rect b="b" l="l" r="r" t="t"/>
              <a:pathLst>
                <a:path extrusionOk="0" h="1797" w="3501">
                  <a:moveTo>
                    <a:pt x="1478" y="0"/>
                  </a:moveTo>
                  <a:cubicBezTo>
                    <a:pt x="1470" y="0"/>
                    <a:pt x="1463" y="1"/>
                    <a:pt x="1454" y="2"/>
                  </a:cubicBezTo>
                  <a:cubicBezTo>
                    <a:pt x="0" y="283"/>
                    <a:pt x="783" y="1796"/>
                    <a:pt x="1980" y="1796"/>
                  </a:cubicBezTo>
                  <a:cubicBezTo>
                    <a:pt x="2084" y="1796"/>
                    <a:pt x="2190" y="1785"/>
                    <a:pt x="2298" y="1761"/>
                  </a:cubicBezTo>
                  <a:cubicBezTo>
                    <a:pt x="2549" y="1528"/>
                    <a:pt x="3500" y="738"/>
                    <a:pt x="3016" y="253"/>
                  </a:cubicBezTo>
                  <a:cubicBezTo>
                    <a:pt x="2972" y="215"/>
                    <a:pt x="2885" y="200"/>
                    <a:pt x="2779" y="200"/>
                  </a:cubicBezTo>
                  <a:cubicBezTo>
                    <a:pt x="2534" y="200"/>
                    <a:pt x="2190" y="280"/>
                    <a:pt x="2065" y="343"/>
                  </a:cubicBezTo>
                  <a:cubicBezTo>
                    <a:pt x="2015" y="364"/>
                    <a:pt x="1973" y="373"/>
                    <a:pt x="1935" y="373"/>
                  </a:cubicBezTo>
                  <a:cubicBezTo>
                    <a:pt x="1697" y="373"/>
                    <a:pt x="1674" y="0"/>
                    <a:pt x="147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1" name="Google Shape;2251;p96"/>
            <p:cNvSpPr/>
            <p:nvPr/>
          </p:nvSpPr>
          <p:spPr>
            <a:xfrm>
              <a:off x="4441075" y="1085125"/>
              <a:ext cx="60600" cy="38900"/>
            </a:xfrm>
            <a:custGeom>
              <a:rect b="b" l="l" r="r" t="t"/>
              <a:pathLst>
                <a:path extrusionOk="0" h="1556" w="2424">
                  <a:moveTo>
                    <a:pt x="1225" y="0"/>
                  </a:moveTo>
                  <a:cubicBezTo>
                    <a:pt x="794" y="0"/>
                    <a:pt x="331" y="234"/>
                    <a:pt x="1" y="369"/>
                  </a:cubicBezTo>
                  <a:cubicBezTo>
                    <a:pt x="338" y="1091"/>
                    <a:pt x="388" y="1555"/>
                    <a:pt x="1114" y="1555"/>
                  </a:cubicBezTo>
                  <a:cubicBezTo>
                    <a:pt x="1200" y="1555"/>
                    <a:pt x="1295" y="1549"/>
                    <a:pt x="1401" y="1535"/>
                  </a:cubicBezTo>
                  <a:cubicBezTo>
                    <a:pt x="2137" y="1481"/>
                    <a:pt x="2424" y="710"/>
                    <a:pt x="1796" y="189"/>
                  </a:cubicBezTo>
                  <a:cubicBezTo>
                    <a:pt x="1624" y="52"/>
                    <a:pt x="1428" y="0"/>
                    <a:pt x="1225"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2" name="Google Shape;2252;p96"/>
            <p:cNvSpPr/>
            <p:nvPr/>
          </p:nvSpPr>
          <p:spPr>
            <a:xfrm>
              <a:off x="4481550" y="1064550"/>
              <a:ext cx="73975" cy="56725"/>
            </a:xfrm>
            <a:custGeom>
              <a:rect b="b" l="l" r="r" t="t"/>
              <a:pathLst>
                <a:path extrusionOk="0" h="2269" w="2959">
                  <a:moveTo>
                    <a:pt x="1172" y="0"/>
                  </a:moveTo>
                  <a:cubicBezTo>
                    <a:pt x="0" y="0"/>
                    <a:pt x="627" y="1387"/>
                    <a:pt x="823" y="2269"/>
                  </a:cubicBezTo>
                  <a:cubicBezTo>
                    <a:pt x="1146" y="1999"/>
                    <a:pt x="2959" y="294"/>
                    <a:pt x="1577" y="43"/>
                  </a:cubicBezTo>
                  <a:cubicBezTo>
                    <a:pt x="1423" y="14"/>
                    <a:pt x="1289" y="0"/>
                    <a:pt x="117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3" name="Google Shape;2253;p96"/>
            <p:cNvSpPr/>
            <p:nvPr/>
          </p:nvSpPr>
          <p:spPr>
            <a:xfrm>
              <a:off x="4435700" y="1203375"/>
              <a:ext cx="197900" cy="197900"/>
            </a:xfrm>
            <a:custGeom>
              <a:rect b="b" l="l" r="r" t="t"/>
              <a:pathLst>
                <a:path extrusionOk="0" h="7916" w="7916">
                  <a:moveTo>
                    <a:pt x="6444" y="0"/>
                  </a:moveTo>
                  <a:cubicBezTo>
                    <a:pt x="6282" y="2441"/>
                    <a:pt x="3949" y="1472"/>
                    <a:pt x="2585" y="2477"/>
                  </a:cubicBezTo>
                  <a:cubicBezTo>
                    <a:pt x="1975" y="2908"/>
                    <a:pt x="1490" y="4272"/>
                    <a:pt x="1113" y="4918"/>
                  </a:cubicBezTo>
                  <a:cubicBezTo>
                    <a:pt x="665" y="5654"/>
                    <a:pt x="288" y="6443"/>
                    <a:pt x="0" y="7269"/>
                  </a:cubicBezTo>
                  <a:lnTo>
                    <a:pt x="2513" y="7915"/>
                  </a:lnTo>
                  <a:cubicBezTo>
                    <a:pt x="2639" y="7413"/>
                    <a:pt x="2747" y="6946"/>
                    <a:pt x="2872" y="6461"/>
                  </a:cubicBezTo>
                  <a:cubicBezTo>
                    <a:pt x="3088" y="5797"/>
                    <a:pt x="3159" y="4756"/>
                    <a:pt x="3770" y="4433"/>
                  </a:cubicBezTo>
                  <a:cubicBezTo>
                    <a:pt x="4667" y="3967"/>
                    <a:pt x="5511" y="3428"/>
                    <a:pt x="6300" y="2800"/>
                  </a:cubicBezTo>
                  <a:cubicBezTo>
                    <a:pt x="6803" y="2405"/>
                    <a:pt x="7916" y="2549"/>
                    <a:pt x="7916" y="1992"/>
                  </a:cubicBezTo>
                  <a:cubicBezTo>
                    <a:pt x="7916" y="449"/>
                    <a:pt x="7880" y="556"/>
                    <a:pt x="644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4" name="Google Shape;2254;p96"/>
            <p:cNvSpPr/>
            <p:nvPr/>
          </p:nvSpPr>
          <p:spPr>
            <a:xfrm>
              <a:off x="4400250" y="1396300"/>
              <a:ext cx="123425" cy="108875"/>
            </a:xfrm>
            <a:custGeom>
              <a:rect b="b" l="l" r="r" t="t"/>
              <a:pathLst>
                <a:path extrusionOk="0" h="4355" w="4937">
                  <a:moveTo>
                    <a:pt x="1095" y="1"/>
                  </a:moveTo>
                  <a:lnTo>
                    <a:pt x="1095" y="1"/>
                  </a:lnTo>
                  <a:cubicBezTo>
                    <a:pt x="1167" y="988"/>
                    <a:pt x="1508" y="1580"/>
                    <a:pt x="324" y="1724"/>
                  </a:cubicBezTo>
                  <a:cubicBezTo>
                    <a:pt x="1" y="3070"/>
                    <a:pt x="1060" y="3518"/>
                    <a:pt x="2118" y="3518"/>
                  </a:cubicBezTo>
                  <a:cubicBezTo>
                    <a:pt x="2625" y="3518"/>
                    <a:pt x="3216" y="4355"/>
                    <a:pt x="3742" y="4355"/>
                  </a:cubicBezTo>
                  <a:cubicBezTo>
                    <a:pt x="3943" y="4355"/>
                    <a:pt x="4134" y="4233"/>
                    <a:pt x="4308" y="3895"/>
                  </a:cubicBezTo>
                  <a:cubicBezTo>
                    <a:pt x="4936" y="2693"/>
                    <a:pt x="3644" y="2711"/>
                    <a:pt x="3303" y="1562"/>
                  </a:cubicBezTo>
                  <a:cubicBezTo>
                    <a:pt x="2854" y="1"/>
                    <a:pt x="2729" y="180"/>
                    <a:pt x="10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5" name="Google Shape;2255;p96"/>
            <p:cNvSpPr/>
            <p:nvPr/>
          </p:nvSpPr>
          <p:spPr>
            <a:xfrm>
              <a:off x="4898750" y="934975"/>
              <a:ext cx="94250" cy="61675"/>
            </a:xfrm>
            <a:custGeom>
              <a:rect b="b" l="l" r="r" t="t"/>
              <a:pathLst>
                <a:path extrusionOk="0" h="2467" w="3770">
                  <a:moveTo>
                    <a:pt x="2264" y="0"/>
                  </a:moveTo>
                  <a:cubicBezTo>
                    <a:pt x="2002" y="0"/>
                    <a:pt x="1783" y="130"/>
                    <a:pt x="1670" y="488"/>
                  </a:cubicBezTo>
                  <a:cubicBezTo>
                    <a:pt x="1580" y="811"/>
                    <a:pt x="1006" y="1026"/>
                    <a:pt x="701" y="1134"/>
                  </a:cubicBezTo>
                  <a:cubicBezTo>
                    <a:pt x="1" y="1367"/>
                    <a:pt x="109" y="1583"/>
                    <a:pt x="1" y="2301"/>
                  </a:cubicBezTo>
                  <a:cubicBezTo>
                    <a:pt x="266" y="2326"/>
                    <a:pt x="922" y="2466"/>
                    <a:pt x="1388" y="2466"/>
                  </a:cubicBezTo>
                  <a:cubicBezTo>
                    <a:pt x="1584" y="2466"/>
                    <a:pt x="1746" y="2441"/>
                    <a:pt x="1832" y="2372"/>
                  </a:cubicBezTo>
                  <a:lnTo>
                    <a:pt x="3770" y="703"/>
                  </a:lnTo>
                  <a:cubicBezTo>
                    <a:pt x="3385" y="446"/>
                    <a:pt x="2750" y="0"/>
                    <a:pt x="226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6" name="Google Shape;2256;p96"/>
            <p:cNvSpPr/>
            <p:nvPr/>
          </p:nvSpPr>
          <p:spPr>
            <a:xfrm>
              <a:off x="4953950" y="952500"/>
              <a:ext cx="108150" cy="79100"/>
            </a:xfrm>
            <a:custGeom>
              <a:rect b="b" l="l" r="r" t="t"/>
              <a:pathLst>
                <a:path extrusionOk="0" h="3164" w="4326">
                  <a:moveTo>
                    <a:pt x="2893" y="0"/>
                  </a:moveTo>
                  <a:cubicBezTo>
                    <a:pt x="2782" y="0"/>
                    <a:pt x="2693" y="26"/>
                    <a:pt x="2657" y="92"/>
                  </a:cubicBezTo>
                  <a:cubicBezTo>
                    <a:pt x="2442" y="547"/>
                    <a:pt x="2355" y="624"/>
                    <a:pt x="2250" y="624"/>
                  </a:cubicBezTo>
                  <a:cubicBezTo>
                    <a:pt x="2195" y="624"/>
                    <a:pt x="2136" y="604"/>
                    <a:pt x="2053" y="604"/>
                  </a:cubicBezTo>
                  <a:cubicBezTo>
                    <a:pt x="1959" y="604"/>
                    <a:pt x="1835" y="629"/>
                    <a:pt x="1652" y="738"/>
                  </a:cubicBezTo>
                  <a:cubicBezTo>
                    <a:pt x="539" y="1420"/>
                    <a:pt x="341" y="1923"/>
                    <a:pt x="0" y="3143"/>
                  </a:cubicBezTo>
                  <a:cubicBezTo>
                    <a:pt x="215" y="3143"/>
                    <a:pt x="428" y="3164"/>
                    <a:pt x="624" y="3164"/>
                  </a:cubicBezTo>
                  <a:cubicBezTo>
                    <a:pt x="1034" y="3164"/>
                    <a:pt x="1369" y="3073"/>
                    <a:pt x="1490" y="2515"/>
                  </a:cubicBezTo>
                  <a:cubicBezTo>
                    <a:pt x="1940" y="2838"/>
                    <a:pt x="2262" y="3049"/>
                    <a:pt x="2605" y="3049"/>
                  </a:cubicBezTo>
                  <a:cubicBezTo>
                    <a:pt x="2890" y="3049"/>
                    <a:pt x="3190" y="2902"/>
                    <a:pt x="3590" y="2551"/>
                  </a:cubicBezTo>
                  <a:cubicBezTo>
                    <a:pt x="4128" y="2102"/>
                    <a:pt x="4326" y="2120"/>
                    <a:pt x="4128" y="1456"/>
                  </a:cubicBezTo>
                  <a:cubicBezTo>
                    <a:pt x="4021" y="1115"/>
                    <a:pt x="3841" y="415"/>
                    <a:pt x="3554" y="200"/>
                  </a:cubicBezTo>
                  <a:cubicBezTo>
                    <a:pt x="3423" y="104"/>
                    <a:pt x="3115" y="0"/>
                    <a:pt x="2893"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7" name="Google Shape;2257;p96"/>
            <p:cNvSpPr/>
            <p:nvPr/>
          </p:nvSpPr>
          <p:spPr>
            <a:xfrm>
              <a:off x="5055800" y="966900"/>
              <a:ext cx="81700" cy="88425"/>
            </a:xfrm>
            <a:custGeom>
              <a:rect b="b" l="l" r="r" t="t"/>
              <a:pathLst>
                <a:path extrusionOk="0" h="3537" w="3268">
                  <a:moveTo>
                    <a:pt x="1" y="0"/>
                  </a:moveTo>
                  <a:lnTo>
                    <a:pt x="1" y="0"/>
                  </a:lnTo>
                  <a:cubicBezTo>
                    <a:pt x="306" y="1203"/>
                    <a:pt x="701" y="2388"/>
                    <a:pt x="1185" y="3536"/>
                  </a:cubicBezTo>
                  <a:cubicBezTo>
                    <a:pt x="1383" y="3177"/>
                    <a:pt x="1724" y="2190"/>
                    <a:pt x="2118" y="2118"/>
                  </a:cubicBezTo>
                  <a:cubicBezTo>
                    <a:pt x="3159" y="1885"/>
                    <a:pt x="3267" y="2047"/>
                    <a:pt x="3267" y="970"/>
                  </a:cubicBezTo>
                  <a:cubicBezTo>
                    <a:pt x="3267" y="51"/>
                    <a:pt x="1579" y="5"/>
                    <a:pt x="582" y="5"/>
                  </a:cubicBezTo>
                  <a:cubicBezTo>
                    <a:pt x="471" y="5"/>
                    <a:pt x="369" y="5"/>
                    <a:pt x="278" y="5"/>
                  </a:cubicBezTo>
                  <a:cubicBezTo>
                    <a:pt x="165" y="5"/>
                    <a:pt x="70" y="4"/>
                    <a:pt x="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8" name="Google Shape;2258;p96"/>
            <p:cNvSpPr/>
            <p:nvPr/>
          </p:nvSpPr>
          <p:spPr>
            <a:xfrm>
              <a:off x="5657500" y="877450"/>
              <a:ext cx="172775" cy="124000"/>
            </a:xfrm>
            <a:custGeom>
              <a:rect b="b" l="l" r="r" t="t"/>
              <a:pathLst>
                <a:path extrusionOk="0" h="4960" w="6911">
                  <a:moveTo>
                    <a:pt x="5272" y="0"/>
                  </a:moveTo>
                  <a:cubicBezTo>
                    <a:pt x="5076" y="0"/>
                    <a:pt x="4850" y="100"/>
                    <a:pt x="4488" y="330"/>
                  </a:cubicBezTo>
                  <a:cubicBezTo>
                    <a:pt x="4284" y="456"/>
                    <a:pt x="4037" y="487"/>
                    <a:pt x="3776" y="487"/>
                  </a:cubicBezTo>
                  <a:cubicBezTo>
                    <a:pt x="3506" y="487"/>
                    <a:pt x="3222" y="453"/>
                    <a:pt x="2955" y="453"/>
                  </a:cubicBezTo>
                  <a:cubicBezTo>
                    <a:pt x="2705" y="453"/>
                    <a:pt x="2471" y="483"/>
                    <a:pt x="2280" y="599"/>
                  </a:cubicBezTo>
                  <a:cubicBezTo>
                    <a:pt x="2155" y="671"/>
                    <a:pt x="2406" y="1371"/>
                    <a:pt x="2280" y="1443"/>
                  </a:cubicBezTo>
                  <a:cubicBezTo>
                    <a:pt x="2194" y="1489"/>
                    <a:pt x="2050" y="1504"/>
                    <a:pt x="1889" y="1504"/>
                  </a:cubicBezTo>
                  <a:cubicBezTo>
                    <a:pt x="1614" y="1504"/>
                    <a:pt x="1290" y="1461"/>
                    <a:pt x="1132" y="1461"/>
                  </a:cubicBezTo>
                  <a:cubicBezTo>
                    <a:pt x="1" y="1479"/>
                    <a:pt x="396" y="2053"/>
                    <a:pt x="396" y="3094"/>
                  </a:cubicBezTo>
                  <a:cubicBezTo>
                    <a:pt x="396" y="3471"/>
                    <a:pt x="1688" y="4171"/>
                    <a:pt x="1957" y="4386"/>
                  </a:cubicBezTo>
                  <a:cubicBezTo>
                    <a:pt x="2459" y="4753"/>
                    <a:pt x="2665" y="4959"/>
                    <a:pt x="2891" y="4959"/>
                  </a:cubicBezTo>
                  <a:cubicBezTo>
                    <a:pt x="3085" y="4959"/>
                    <a:pt x="3293" y="4807"/>
                    <a:pt x="3716" y="4476"/>
                  </a:cubicBezTo>
                  <a:cubicBezTo>
                    <a:pt x="3555" y="3040"/>
                    <a:pt x="3788" y="3255"/>
                    <a:pt x="5170" y="2914"/>
                  </a:cubicBezTo>
                  <a:cubicBezTo>
                    <a:pt x="5008" y="2484"/>
                    <a:pt x="4739" y="2089"/>
                    <a:pt x="4416" y="1748"/>
                  </a:cubicBezTo>
                  <a:cubicBezTo>
                    <a:pt x="4490" y="1729"/>
                    <a:pt x="4557" y="1721"/>
                    <a:pt x="4620" y="1721"/>
                  </a:cubicBezTo>
                  <a:cubicBezTo>
                    <a:pt x="5119" y="1721"/>
                    <a:pt x="5296" y="2257"/>
                    <a:pt x="5750" y="2257"/>
                  </a:cubicBezTo>
                  <a:cubicBezTo>
                    <a:pt x="5833" y="2257"/>
                    <a:pt x="5926" y="2239"/>
                    <a:pt x="6031" y="2196"/>
                  </a:cubicBezTo>
                  <a:cubicBezTo>
                    <a:pt x="6588" y="1981"/>
                    <a:pt x="6911" y="1012"/>
                    <a:pt x="6372" y="635"/>
                  </a:cubicBezTo>
                  <a:cubicBezTo>
                    <a:pt x="5812" y="250"/>
                    <a:pt x="5581" y="0"/>
                    <a:pt x="527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59" name="Google Shape;2259;p96"/>
            <p:cNvSpPr/>
            <p:nvPr/>
          </p:nvSpPr>
          <p:spPr>
            <a:xfrm>
              <a:off x="5825775" y="866225"/>
              <a:ext cx="102775" cy="57625"/>
            </a:xfrm>
            <a:custGeom>
              <a:rect b="b" l="l" r="r" t="t"/>
              <a:pathLst>
                <a:path extrusionOk="0" h="2305" w="4111">
                  <a:moveTo>
                    <a:pt x="2862" y="1"/>
                  </a:moveTo>
                  <a:cubicBezTo>
                    <a:pt x="2481" y="1"/>
                    <a:pt x="478" y="786"/>
                    <a:pt x="0" y="922"/>
                  </a:cubicBezTo>
                  <a:cubicBezTo>
                    <a:pt x="125" y="1154"/>
                    <a:pt x="568" y="2305"/>
                    <a:pt x="803" y="2305"/>
                  </a:cubicBezTo>
                  <a:cubicBezTo>
                    <a:pt x="804" y="2305"/>
                    <a:pt x="806" y="2305"/>
                    <a:pt x="808" y="2304"/>
                  </a:cubicBezTo>
                  <a:lnTo>
                    <a:pt x="3069" y="2053"/>
                  </a:lnTo>
                  <a:cubicBezTo>
                    <a:pt x="3734" y="1192"/>
                    <a:pt x="4110" y="510"/>
                    <a:pt x="2908" y="7"/>
                  </a:cubicBezTo>
                  <a:cubicBezTo>
                    <a:pt x="2897" y="3"/>
                    <a:pt x="2882" y="1"/>
                    <a:pt x="286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0" name="Google Shape;2260;p96"/>
            <p:cNvSpPr/>
            <p:nvPr/>
          </p:nvSpPr>
          <p:spPr>
            <a:xfrm>
              <a:off x="5774175" y="980350"/>
              <a:ext cx="79450" cy="50300"/>
            </a:xfrm>
            <a:custGeom>
              <a:rect b="b" l="l" r="r" t="t"/>
              <a:pathLst>
                <a:path extrusionOk="0" h="2012" w="3178">
                  <a:moveTo>
                    <a:pt x="1113" y="1"/>
                  </a:moveTo>
                  <a:cubicBezTo>
                    <a:pt x="467" y="701"/>
                    <a:pt x="288" y="1096"/>
                    <a:pt x="0" y="2011"/>
                  </a:cubicBezTo>
                  <a:cubicBezTo>
                    <a:pt x="1293" y="1903"/>
                    <a:pt x="2028" y="1724"/>
                    <a:pt x="3177" y="1150"/>
                  </a:cubicBezTo>
                  <a:cubicBezTo>
                    <a:pt x="2441" y="414"/>
                    <a:pt x="2118" y="270"/>
                    <a:pt x="111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1" name="Google Shape;2261;p96"/>
            <p:cNvSpPr/>
            <p:nvPr/>
          </p:nvSpPr>
          <p:spPr>
            <a:xfrm>
              <a:off x="6444525" y="833100"/>
              <a:ext cx="96525" cy="60225"/>
            </a:xfrm>
            <a:custGeom>
              <a:rect b="b" l="l" r="r" t="t"/>
              <a:pathLst>
                <a:path extrusionOk="0" h="2409" w="3861">
                  <a:moveTo>
                    <a:pt x="1669" y="0"/>
                  </a:moveTo>
                  <a:cubicBezTo>
                    <a:pt x="1277" y="0"/>
                    <a:pt x="901" y="139"/>
                    <a:pt x="665" y="489"/>
                  </a:cubicBezTo>
                  <a:cubicBezTo>
                    <a:pt x="1" y="1476"/>
                    <a:pt x="162" y="1422"/>
                    <a:pt x="862" y="2373"/>
                  </a:cubicBezTo>
                  <a:cubicBezTo>
                    <a:pt x="880" y="2397"/>
                    <a:pt x="915" y="2408"/>
                    <a:pt x="964" y="2408"/>
                  </a:cubicBezTo>
                  <a:cubicBezTo>
                    <a:pt x="1346" y="2408"/>
                    <a:pt x="2564" y="1729"/>
                    <a:pt x="2818" y="1601"/>
                  </a:cubicBezTo>
                  <a:cubicBezTo>
                    <a:pt x="3861" y="976"/>
                    <a:pt x="2709" y="0"/>
                    <a:pt x="166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2" name="Google Shape;2262;p96"/>
            <p:cNvSpPr/>
            <p:nvPr/>
          </p:nvSpPr>
          <p:spPr>
            <a:xfrm>
              <a:off x="5316175" y="3140500"/>
              <a:ext cx="69900" cy="93725"/>
            </a:xfrm>
            <a:custGeom>
              <a:rect b="b" l="l" r="r" t="t"/>
              <a:pathLst>
                <a:path extrusionOk="0" h="3749" w="2796">
                  <a:moveTo>
                    <a:pt x="595" y="1"/>
                  </a:moveTo>
                  <a:cubicBezTo>
                    <a:pt x="417" y="1"/>
                    <a:pt x="308" y="126"/>
                    <a:pt x="336" y="463"/>
                  </a:cubicBezTo>
                  <a:cubicBezTo>
                    <a:pt x="372" y="822"/>
                    <a:pt x="516" y="1324"/>
                    <a:pt x="462" y="1683"/>
                  </a:cubicBezTo>
                  <a:cubicBezTo>
                    <a:pt x="457" y="1734"/>
                    <a:pt x="423" y="1749"/>
                    <a:pt x="375" y="1749"/>
                  </a:cubicBezTo>
                  <a:cubicBezTo>
                    <a:pt x="305" y="1749"/>
                    <a:pt x="204" y="1716"/>
                    <a:pt x="127" y="1716"/>
                  </a:cubicBezTo>
                  <a:cubicBezTo>
                    <a:pt x="53" y="1716"/>
                    <a:pt x="0" y="1746"/>
                    <a:pt x="13" y="1863"/>
                  </a:cubicBezTo>
                  <a:cubicBezTo>
                    <a:pt x="67" y="2168"/>
                    <a:pt x="121" y="2473"/>
                    <a:pt x="175" y="2778"/>
                  </a:cubicBezTo>
                  <a:cubicBezTo>
                    <a:pt x="286" y="3484"/>
                    <a:pt x="584" y="3748"/>
                    <a:pt x="987" y="3748"/>
                  </a:cubicBezTo>
                  <a:cubicBezTo>
                    <a:pt x="1300" y="3748"/>
                    <a:pt x="1677" y="3588"/>
                    <a:pt x="2077" y="3352"/>
                  </a:cubicBezTo>
                  <a:cubicBezTo>
                    <a:pt x="2795" y="2958"/>
                    <a:pt x="1970" y="1809"/>
                    <a:pt x="2203" y="1037"/>
                  </a:cubicBezTo>
                  <a:cubicBezTo>
                    <a:pt x="2085" y="932"/>
                    <a:pt x="1083" y="1"/>
                    <a:pt x="5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3" name="Google Shape;2263;p96"/>
            <p:cNvSpPr/>
            <p:nvPr/>
          </p:nvSpPr>
          <p:spPr>
            <a:xfrm>
              <a:off x="1828200" y="2818275"/>
              <a:ext cx="228075" cy="104450"/>
            </a:xfrm>
            <a:custGeom>
              <a:rect b="b" l="l" r="r" t="t"/>
              <a:pathLst>
                <a:path extrusionOk="0" h="4178" w="9123">
                  <a:moveTo>
                    <a:pt x="3027" y="1"/>
                  </a:moveTo>
                  <a:cubicBezTo>
                    <a:pt x="2179" y="1"/>
                    <a:pt x="737" y="194"/>
                    <a:pt x="400" y="716"/>
                  </a:cubicBezTo>
                  <a:cubicBezTo>
                    <a:pt x="1" y="1305"/>
                    <a:pt x="586" y="1517"/>
                    <a:pt x="1304" y="1517"/>
                  </a:cubicBezTo>
                  <a:cubicBezTo>
                    <a:pt x="1942" y="1517"/>
                    <a:pt x="2685" y="1349"/>
                    <a:pt x="2930" y="1129"/>
                  </a:cubicBezTo>
                  <a:cubicBezTo>
                    <a:pt x="3558" y="1937"/>
                    <a:pt x="5371" y="1524"/>
                    <a:pt x="5892" y="2834"/>
                  </a:cubicBezTo>
                  <a:cubicBezTo>
                    <a:pt x="5784" y="3121"/>
                    <a:pt x="5712" y="3427"/>
                    <a:pt x="5694" y="3732"/>
                  </a:cubicBezTo>
                  <a:cubicBezTo>
                    <a:pt x="5730" y="4073"/>
                    <a:pt x="6107" y="4019"/>
                    <a:pt x="6394" y="4109"/>
                  </a:cubicBezTo>
                  <a:cubicBezTo>
                    <a:pt x="6599" y="4156"/>
                    <a:pt x="6773" y="4178"/>
                    <a:pt x="6932" y="4178"/>
                  </a:cubicBezTo>
                  <a:cubicBezTo>
                    <a:pt x="7429" y="4178"/>
                    <a:pt x="7770" y="3968"/>
                    <a:pt x="8368" y="3696"/>
                  </a:cubicBezTo>
                  <a:lnTo>
                    <a:pt x="9122" y="2942"/>
                  </a:lnTo>
                  <a:cubicBezTo>
                    <a:pt x="7310" y="2009"/>
                    <a:pt x="5407" y="250"/>
                    <a:pt x="3397" y="17"/>
                  </a:cubicBezTo>
                  <a:cubicBezTo>
                    <a:pt x="3296" y="6"/>
                    <a:pt x="3170" y="1"/>
                    <a:pt x="3027"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4" name="Google Shape;2264;p96"/>
            <p:cNvSpPr/>
            <p:nvPr/>
          </p:nvSpPr>
          <p:spPr>
            <a:xfrm>
              <a:off x="1971900" y="2770675"/>
              <a:ext cx="50275" cy="72700"/>
            </a:xfrm>
            <a:custGeom>
              <a:rect b="b" l="l" r="r" t="t"/>
              <a:pathLst>
                <a:path extrusionOk="0" h="2908" w="2011">
                  <a:moveTo>
                    <a:pt x="36" y="0"/>
                  </a:moveTo>
                  <a:cubicBezTo>
                    <a:pt x="36" y="377"/>
                    <a:pt x="18" y="736"/>
                    <a:pt x="0" y="1095"/>
                  </a:cubicBezTo>
                  <a:cubicBezTo>
                    <a:pt x="610" y="1579"/>
                    <a:pt x="880" y="2244"/>
                    <a:pt x="1346" y="2908"/>
                  </a:cubicBezTo>
                  <a:cubicBezTo>
                    <a:pt x="2010" y="2333"/>
                    <a:pt x="1759" y="1974"/>
                    <a:pt x="1490" y="1256"/>
                  </a:cubicBezTo>
                  <a:lnTo>
                    <a:pt x="1490" y="1256"/>
                  </a:lnTo>
                  <a:cubicBezTo>
                    <a:pt x="1338" y="1362"/>
                    <a:pt x="1110" y="1417"/>
                    <a:pt x="946" y="1540"/>
                  </a:cubicBezTo>
                  <a:lnTo>
                    <a:pt x="946" y="1540"/>
                  </a:lnTo>
                  <a:cubicBezTo>
                    <a:pt x="1571" y="914"/>
                    <a:pt x="812" y="35"/>
                    <a:pt x="36"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5" name="Google Shape;2265;p96"/>
            <p:cNvSpPr/>
            <p:nvPr/>
          </p:nvSpPr>
          <p:spPr>
            <a:xfrm>
              <a:off x="2028875" y="2816050"/>
              <a:ext cx="40450" cy="38100"/>
            </a:xfrm>
            <a:custGeom>
              <a:rect b="b" l="l" r="r" t="t"/>
              <a:pathLst>
                <a:path extrusionOk="0" h="1524" w="1618">
                  <a:moveTo>
                    <a:pt x="235" y="1"/>
                  </a:moveTo>
                  <a:cubicBezTo>
                    <a:pt x="160" y="1"/>
                    <a:pt x="82" y="6"/>
                    <a:pt x="0" y="16"/>
                  </a:cubicBezTo>
                  <a:cubicBezTo>
                    <a:pt x="0" y="644"/>
                    <a:pt x="359" y="1039"/>
                    <a:pt x="700" y="1523"/>
                  </a:cubicBezTo>
                  <a:cubicBezTo>
                    <a:pt x="1618" y="840"/>
                    <a:pt x="1218" y="1"/>
                    <a:pt x="23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6" name="Google Shape;2266;p96"/>
            <p:cNvSpPr/>
            <p:nvPr/>
          </p:nvSpPr>
          <p:spPr>
            <a:xfrm>
              <a:off x="1984450" y="2723825"/>
              <a:ext cx="66425" cy="89500"/>
            </a:xfrm>
            <a:custGeom>
              <a:rect b="b" l="l" r="r" t="t"/>
              <a:pathLst>
                <a:path extrusionOk="0" h="3580" w="2657">
                  <a:moveTo>
                    <a:pt x="831" y="0"/>
                  </a:moveTo>
                  <a:cubicBezTo>
                    <a:pt x="503" y="0"/>
                    <a:pt x="225" y="234"/>
                    <a:pt x="1" y="600"/>
                  </a:cubicBezTo>
                  <a:cubicBezTo>
                    <a:pt x="980" y="652"/>
                    <a:pt x="477" y="1625"/>
                    <a:pt x="1413" y="1625"/>
                  </a:cubicBezTo>
                  <a:cubicBezTo>
                    <a:pt x="1438" y="1625"/>
                    <a:pt x="1464" y="1624"/>
                    <a:pt x="1490" y="1623"/>
                  </a:cubicBezTo>
                  <a:lnTo>
                    <a:pt x="1490" y="1623"/>
                  </a:lnTo>
                  <a:cubicBezTo>
                    <a:pt x="754" y="1802"/>
                    <a:pt x="1095" y="2305"/>
                    <a:pt x="1203" y="2897"/>
                  </a:cubicBezTo>
                  <a:cubicBezTo>
                    <a:pt x="1275" y="3238"/>
                    <a:pt x="2244" y="3453"/>
                    <a:pt x="2549" y="3579"/>
                  </a:cubicBezTo>
                  <a:cubicBezTo>
                    <a:pt x="2657" y="2915"/>
                    <a:pt x="2029" y="1856"/>
                    <a:pt x="1598" y="1569"/>
                  </a:cubicBezTo>
                  <a:cubicBezTo>
                    <a:pt x="1831" y="959"/>
                    <a:pt x="2280" y="438"/>
                    <a:pt x="1383" y="205"/>
                  </a:cubicBezTo>
                  <a:cubicBezTo>
                    <a:pt x="1186" y="64"/>
                    <a:pt x="1002" y="0"/>
                    <a:pt x="83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7" name="Google Shape;2267;p96"/>
            <p:cNvSpPr/>
            <p:nvPr/>
          </p:nvSpPr>
          <p:spPr>
            <a:xfrm>
              <a:off x="1944650" y="2932700"/>
              <a:ext cx="60475" cy="33075"/>
            </a:xfrm>
            <a:custGeom>
              <a:rect b="b" l="l" r="r" t="t"/>
              <a:pathLst>
                <a:path extrusionOk="0" h="1323" w="2419">
                  <a:moveTo>
                    <a:pt x="734" y="0"/>
                  </a:moveTo>
                  <a:cubicBezTo>
                    <a:pt x="302" y="0"/>
                    <a:pt x="1" y="199"/>
                    <a:pt x="139" y="806"/>
                  </a:cubicBezTo>
                  <a:cubicBezTo>
                    <a:pt x="651" y="1127"/>
                    <a:pt x="1017" y="1323"/>
                    <a:pt x="1347" y="1323"/>
                  </a:cubicBezTo>
                  <a:cubicBezTo>
                    <a:pt x="1699" y="1323"/>
                    <a:pt x="2011" y="1101"/>
                    <a:pt x="2418" y="573"/>
                  </a:cubicBezTo>
                  <a:cubicBezTo>
                    <a:pt x="2120" y="357"/>
                    <a:pt x="1311" y="0"/>
                    <a:pt x="73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8" name="Google Shape;2268;p96"/>
            <p:cNvSpPr/>
            <p:nvPr/>
          </p:nvSpPr>
          <p:spPr>
            <a:xfrm>
              <a:off x="1624400" y="3371025"/>
              <a:ext cx="52725" cy="55550"/>
            </a:xfrm>
            <a:custGeom>
              <a:rect b="b" l="l" r="r" t="t"/>
              <a:pathLst>
                <a:path extrusionOk="0" h="2222" w="2109">
                  <a:moveTo>
                    <a:pt x="870" y="0"/>
                  </a:moveTo>
                  <a:lnTo>
                    <a:pt x="870" y="0"/>
                  </a:lnTo>
                  <a:cubicBezTo>
                    <a:pt x="803" y="235"/>
                    <a:pt x="1" y="2222"/>
                    <a:pt x="595" y="2222"/>
                  </a:cubicBezTo>
                  <a:cubicBezTo>
                    <a:pt x="638" y="2222"/>
                    <a:pt x="687" y="2211"/>
                    <a:pt x="744" y="2190"/>
                  </a:cubicBezTo>
                  <a:cubicBezTo>
                    <a:pt x="1947" y="1705"/>
                    <a:pt x="2108" y="664"/>
                    <a:pt x="870"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69" name="Google Shape;2269;p96"/>
            <p:cNvSpPr/>
            <p:nvPr/>
          </p:nvSpPr>
          <p:spPr>
            <a:xfrm>
              <a:off x="1649725" y="1080950"/>
              <a:ext cx="218550" cy="157875"/>
            </a:xfrm>
            <a:custGeom>
              <a:rect b="b" l="l" r="r" t="t"/>
              <a:pathLst>
                <a:path extrusionOk="0" h="6315" w="8742">
                  <a:moveTo>
                    <a:pt x="3829" y="0"/>
                  </a:moveTo>
                  <a:cubicBezTo>
                    <a:pt x="3654" y="0"/>
                    <a:pt x="3437" y="22"/>
                    <a:pt x="3141" y="51"/>
                  </a:cubicBezTo>
                  <a:cubicBezTo>
                    <a:pt x="2172" y="141"/>
                    <a:pt x="2423" y="338"/>
                    <a:pt x="2477" y="1307"/>
                  </a:cubicBezTo>
                  <a:cubicBezTo>
                    <a:pt x="2513" y="1756"/>
                    <a:pt x="1436" y="2546"/>
                    <a:pt x="1131" y="2851"/>
                  </a:cubicBezTo>
                  <a:cubicBezTo>
                    <a:pt x="952" y="3030"/>
                    <a:pt x="0" y="3784"/>
                    <a:pt x="72" y="4053"/>
                  </a:cubicBezTo>
                  <a:cubicBezTo>
                    <a:pt x="306" y="4807"/>
                    <a:pt x="521" y="5561"/>
                    <a:pt x="754" y="6315"/>
                  </a:cubicBezTo>
                  <a:cubicBezTo>
                    <a:pt x="1311" y="6153"/>
                    <a:pt x="2298" y="6100"/>
                    <a:pt x="2764" y="5759"/>
                  </a:cubicBezTo>
                  <a:cubicBezTo>
                    <a:pt x="3321" y="5382"/>
                    <a:pt x="3357" y="4412"/>
                    <a:pt x="4039" y="4179"/>
                  </a:cubicBezTo>
                  <a:cubicBezTo>
                    <a:pt x="5546" y="3587"/>
                    <a:pt x="7126" y="3264"/>
                    <a:pt x="8741" y="3192"/>
                  </a:cubicBezTo>
                  <a:lnTo>
                    <a:pt x="7467" y="1792"/>
                  </a:lnTo>
                  <a:cubicBezTo>
                    <a:pt x="7046" y="1340"/>
                    <a:pt x="6901" y="1094"/>
                    <a:pt x="6689" y="1094"/>
                  </a:cubicBezTo>
                  <a:cubicBezTo>
                    <a:pt x="6531" y="1094"/>
                    <a:pt x="6335" y="1231"/>
                    <a:pt x="5959" y="1523"/>
                  </a:cubicBezTo>
                  <a:cubicBezTo>
                    <a:pt x="5868" y="1593"/>
                    <a:pt x="5788" y="1622"/>
                    <a:pt x="5716" y="1622"/>
                  </a:cubicBezTo>
                  <a:cubicBezTo>
                    <a:pt x="5363" y="1622"/>
                    <a:pt x="5217" y="906"/>
                    <a:pt x="5008" y="697"/>
                  </a:cubicBezTo>
                  <a:cubicBezTo>
                    <a:pt x="4461" y="150"/>
                    <a:pt x="4292" y="0"/>
                    <a:pt x="382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0" name="Google Shape;2270;p96"/>
            <p:cNvSpPr/>
            <p:nvPr/>
          </p:nvSpPr>
          <p:spPr>
            <a:xfrm>
              <a:off x="1773125" y="974450"/>
              <a:ext cx="165125" cy="76075"/>
            </a:xfrm>
            <a:custGeom>
              <a:rect b="b" l="l" r="r" t="t"/>
              <a:pathLst>
                <a:path extrusionOk="0" h="3043" w="6605">
                  <a:moveTo>
                    <a:pt x="3995" y="1"/>
                  </a:moveTo>
                  <a:cubicBezTo>
                    <a:pt x="3859" y="1"/>
                    <a:pt x="3718" y="163"/>
                    <a:pt x="3267" y="614"/>
                  </a:cubicBezTo>
                  <a:cubicBezTo>
                    <a:pt x="3112" y="777"/>
                    <a:pt x="2738" y="821"/>
                    <a:pt x="2329" y="821"/>
                  </a:cubicBezTo>
                  <a:cubicBezTo>
                    <a:pt x="1838" y="821"/>
                    <a:pt x="1297" y="757"/>
                    <a:pt x="1023" y="757"/>
                  </a:cubicBezTo>
                  <a:cubicBezTo>
                    <a:pt x="449" y="775"/>
                    <a:pt x="269" y="1565"/>
                    <a:pt x="0" y="2032"/>
                  </a:cubicBezTo>
                  <a:lnTo>
                    <a:pt x="2549" y="2983"/>
                  </a:lnTo>
                  <a:cubicBezTo>
                    <a:pt x="2665" y="3024"/>
                    <a:pt x="2766" y="3042"/>
                    <a:pt x="2855" y="3042"/>
                  </a:cubicBezTo>
                  <a:cubicBezTo>
                    <a:pt x="3355" y="3042"/>
                    <a:pt x="3475" y="2457"/>
                    <a:pt x="3841" y="1924"/>
                  </a:cubicBezTo>
                  <a:cubicBezTo>
                    <a:pt x="3891" y="2540"/>
                    <a:pt x="4097" y="2769"/>
                    <a:pt x="4378" y="2769"/>
                  </a:cubicBezTo>
                  <a:cubicBezTo>
                    <a:pt x="5102" y="2769"/>
                    <a:pt x="6320" y="1237"/>
                    <a:pt x="6605" y="901"/>
                  </a:cubicBezTo>
                  <a:cubicBezTo>
                    <a:pt x="6013" y="739"/>
                    <a:pt x="5349" y="632"/>
                    <a:pt x="4792" y="398"/>
                  </a:cubicBezTo>
                  <a:cubicBezTo>
                    <a:pt x="4282" y="185"/>
                    <a:pt x="4141" y="1"/>
                    <a:pt x="39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1" name="Google Shape;2271;p96"/>
            <p:cNvSpPr/>
            <p:nvPr/>
          </p:nvSpPr>
          <p:spPr>
            <a:xfrm>
              <a:off x="1849400" y="1040625"/>
              <a:ext cx="199250" cy="125525"/>
            </a:xfrm>
            <a:custGeom>
              <a:rect b="b" l="l" r="r" t="t"/>
              <a:pathLst>
                <a:path extrusionOk="0" h="5021" w="7970">
                  <a:moveTo>
                    <a:pt x="2409" y="0"/>
                  </a:moveTo>
                  <a:cubicBezTo>
                    <a:pt x="1927" y="0"/>
                    <a:pt x="520" y="818"/>
                    <a:pt x="180" y="964"/>
                  </a:cubicBezTo>
                  <a:cubicBezTo>
                    <a:pt x="0" y="2418"/>
                    <a:pt x="1490" y="2436"/>
                    <a:pt x="2657" y="2885"/>
                  </a:cubicBezTo>
                  <a:cubicBezTo>
                    <a:pt x="1831" y="3351"/>
                    <a:pt x="2387" y="3979"/>
                    <a:pt x="2692" y="4625"/>
                  </a:cubicBezTo>
                  <a:cubicBezTo>
                    <a:pt x="3249" y="4374"/>
                    <a:pt x="4039" y="3818"/>
                    <a:pt x="4631" y="3818"/>
                  </a:cubicBezTo>
                  <a:cubicBezTo>
                    <a:pt x="5887" y="3818"/>
                    <a:pt x="5851" y="3961"/>
                    <a:pt x="6515" y="5020"/>
                  </a:cubicBezTo>
                  <a:cubicBezTo>
                    <a:pt x="7700" y="3818"/>
                    <a:pt x="7969" y="3800"/>
                    <a:pt x="7574" y="2167"/>
                  </a:cubicBezTo>
                  <a:lnTo>
                    <a:pt x="7574" y="2167"/>
                  </a:lnTo>
                  <a:cubicBezTo>
                    <a:pt x="7287" y="2328"/>
                    <a:pt x="6946" y="2346"/>
                    <a:pt x="6677" y="2490"/>
                  </a:cubicBezTo>
                  <a:cubicBezTo>
                    <a:pt x="6569" y="1521"/>
                    <a:pt x="6695" y="1305"/>
                    <a:pt x="7197" y="462"/>
                  </a:cubicBezTo>
                  <a:cubicBezTo>
                    <a:pt x="7080" y="444"/>
                    <a:pt x="6969" y="436"/>
                    <a:pt x="6863" y="436"/>
                  </a:cubicBezTo>
                  <a:cubicBezTo>
                    <a:pt x="6191" y="436"/>
                    <a:pt x="5725" y="763"/>
                    <a:pt x="5151" y="1197"/>
                  </a:cubicBezTo>
                  <a:cubicBezTo>
                    <a:pt x="4828" y="1449"/>
                    <a:pt x="5438" y="1987"/>
                    <a:pt x="5241" y="2220"/>
                  </a:cubicBezTo>
                  <a:cubicBezTo>
                    <a:pt x="5128" y="2379"/>
                    <a:pt x="4800" y="2530"/>
                    <a:pt x="4560" y="2530"/>
                  </a:cubicBezTo>
                  <a:cubicBezTo>
                    <a:pt x="4420" y="2530"/>
                    <a:pt x="4310" y="2479"/>
                    <a:pt x="4290" y="2346"/>
                  </a:cubicBezTo>
                  <a:cubicBezTo>
                    <a:pt x="4092" y="1072"/>
                    <a:pt x="3536" y="838"/>
                    <a:pt x="2531" y="31"/>
                  </a:cubicBezTo>
                  <a:cubicBezTo>
                    <a:pt x="2503" y="10"/>
                    <a:pt x="2462" y="0"/>
                    <a:pt x="240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2" name="Google Shape;2272;p96"/>
            <p:cNvSpPr/>
            <p:nvPr/>
          </p:nvSpPr>
          <p:spPr>
            <a:xfrm>
              <a:off x="1966500" y="959450"/>
              <a:ext cx="91125" cy="67825"/>
            </a:xfrm>
            <a:custGeom>
              <a:rect b="b" l="l" r="r" t="t"/>
              <a:pathLst>
                <a:path extrusionOk="0" h="2713" w="3645">
                  <a:moveTo>
                    <a:pt x="1795" y="1"/>
                  </a:moveTo>
                  <a:cubicBezTo>
                    <a:pt x="1543" y="1"/>
                    <a:pt x="1275" y="50"/>
                    <a:pt x="1024" y="137"/>
                  </a:cubicBezTo>
                  <a:cubicBezTo>
                    <a:pt x="90" y="478"/>
                    <a:pt x="288" y="1178"/>
                    <a:pt x="1" y="2147"/>
                  </a:cubicBezTo>
                  <a:cubicBezTo>
                    <a:pt x="704" y="2494"/>
                    <a:pt x="1048" y="2713"/>
                    <a:pt x="1434" y="2713"/>
                  </a:cubicBezTo>
                  <a:cubicBezTo>
                    <a:pt x="1729" y="2713"/>
                    <a:pt x="2047" y="2586"/>
                    <a:pt x="2567" y="2291"/>
                  </a:cubicBezTo>
                  <a:cubicBezTo>
                    <a:pt x="3644" y="1663"/>
                    <a:pt x="1006" y="1250"/>
                    <a:pt x="844" y="1214"/>
                  </a:cubicBezTo>
                  <a:lnTo>
                    <a:pt x="2908" y="1088"/>
                  </a:lnTo>
                  <a:cubicBezTo>
                    <a:pt x="2960" y="307"/>
                    <a:pt x="2425" y="1"/>
                    <a:pt x="179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3" name="Google Shape;2273;p96"/>
            <p:cNvSpPr/>
            <p:nvPr/>
          </p:nvSpPr>
          <p:spPr>
            <a:xfrm>
              <a:off x="2097975" y="985550"/>
              <a:ext cx="92050" cy="78400"/>
            </a:xfrm>
            <a:custGeom>
              <a:rect b="b" l="l" r="r" t="t"/>
              <a:pathLst>
                <a:path extrusionOk="0" h="3136" w="3682">
                  <a:moveTo>
                    <a:pt x="1593" y="1"/>
                  </a:moveTo>
                  <a:cubicBezTo>
                    <a:pt x="1125" y="1"/>
                    <a:pt x="509" y="112"/>
                    <a:pt x="485" y="278"/>
                  </a:cubicBezTo>
                  <a:cubicBezTo>
                    <a:pt x="341" y="995"/>
                    <a:pt x="0" y="1390"/>
                    <a:pt x="90" y="2198"/>
                  </a:cubicBezTo>
                  <a:cubicBezTo>
                    <a:pt x="498" y="2123"/>
                    <a:pt x="799" y="2082"/>
                    <a:pt x="1044" y="2082"/>
                  </a:cubicBezTo>
                  <a:cubicBezTo>
                    <a:pt x="1685" y="2082"/>
                    <a:pt x="1952" y="2364"/>
                    <a:pt x="2782" y="3077"/>
                  </a:cubicBezTo>
                  <a:cubicBezTo>
                    <a:pt x="2909" y="3117"/>
                    <a:pt x="3014" y="3135"/>
                    <a:pt x="3101" y="3135"/>
                  </a:cubicBezTo>
                  <a:cubicBezTo>
                    <a:pt x="3682" y="3135"/>
                    <a:pt x="3464" y="2329"/>
                    <a:pt x="3464" y="1767"/>
                  </a:cubicBezTo>
                  <a:cubicBezTo>
                    <a:pt x="3464" y="1283"/>
                    <a:pt x="2405" y="475"/>
                    <a:pt x="2100" y="98"/>
                  </a:cubicBezTo>
                  <a:cubicBezTo>
                    <a:pt x="2039" y="31"/>
                    <a:pt x="1836" y="1"/>
                    <a:pt x="159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4" name="Google Shape;2274;p96"/>
            <p:cNvSpPr/>
            <p:nvPr/>
          </p:nvSpPr>
          <p:spPr>
            <a:xfrm>
              <a:off x="2190850" y="1020950"/>
              <a:ext cx="68225" cy="71600"/>
            </a:xfrm>
            <a:custGeom>
              <a:rect b="b" l="l" r="r" t="t"/>
              <a:pathLst>
                <a:path extrusionOk="0" h="2864" w="2729">
                  <a:moveTo>
                    <a:pt x="1068" y="0"/>
                  </a:moveTo>
                  <a:cubicBezTo>
                    <a:pt x="716" y="0"/>
                    <a:pt x="343" y="66"/>
                    <a:pt x="1" y="118"/>
                  </a:cubicBezTo>
                  <a:cubicBezTo>
                    <a:pt x="521" y="710"/>
                    <a:pt x="916" y="943"/>
                    <a:pt x="252" y="1661"/>
                  </a:cubicBezTo>
                  <a:cubicBezTo>
                    <a:pt x="396" y="2074"/>
                    <a:pt x="539" y="2469"/>
                    <a:pt x="683" y="2864"/>
                  </a:cubicBezTo>
                  <a:cubicBezTo>
                    <a:pt x="1472" y="2415"/>
                    <a:pt x="2729" y="2182"/>
                    <a:pt x="2460" y="1069"/>
                  </a:cubicBezTo>
                  <a:cubicBezTo>
                    <a:pt x="2253" y="208"/>
                    <a:pt x="1693" y="0"/>
                    <a:pt x="106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5" name="Google Shape;2275;p96"/>
            <p:cNvSpPr/>
            <p:nvPr/>
          </p:nvSpPr>
          <p:spPr>
            <a:xfrm>
              <a:off x="2244175" y="941500"/>
              <a:ext cx="151300" cy="150125"/>
            </a:xfrm>
            <a:custGeom>
              <a:rect b="b" l="l" r="r" t="t"/>
              <a:pathLst>
                <a:path extrusionOk="0" h="6005" w="6052">
                  <a:moveTo>
                    <a:pt x="2661" y="1"/>
                  </a:moveTo>
                  <a:cubicBezTo>
                    <a:pt x="2648" y="1"/>
                    <a:pt x="2635" y="4"/>
                    <a:pt x="2624" y="11"/>
                  </a:cubicBezTo>
                  <a:cubicBezTo>
                    <a:pt x="2050" y="388"/>
                    <a:pt x="1296" y="568"/>
                    <a:pt x="1547" y="1357"/>
                  </a:cubicBezTo>
                  <a:cubicBezTo>
                    <a:pt x="1297" y="1199"/>
                    <a:pt x="1062" y="1127"/>
                    <a:pt x="856" y="1127"/>
                  </a:cubicBezTo>
                  <a:cubicBezTo>
                    <a:pt x="339" y="1127"/>
                    <a:pt x="1" y="1585"/>
                    <a:pt x="39" y="2291"/>
                  </a:cubicBezTo>
                  <a:cubicBezTo>
                    <a:pt x="94" y="3081"/>
                    <a:pt x="370" y="3238"/>
                    <a:pt x="844" y="3238"/>
                  </a:cubicBezTo>
                  <a:cubicBezTo>
                    <a:pt x="1157" y="3238"/>
                    <a:pt x="1555" y="3170"/>
                    <a:pt x="2032" y="3170"/>
                  </a:cubicBezTo>
                  <a:cubicBezTo>
                    <a:pt x="3037" y="3888"/>
                    <a:pt x="991" y="3816"/>
                    <a:pt x="524" y="3888"/>
                  </a:cubicBezTo>
                  <a:cubicBezTo>
                    <a:pt x="1350" y="5001"/>
                    <a:pt x="1601" y="5737"/>
                    <a:pt x="2965" y="5970"/>
                  </a:cubicBezTo>
                  <a:cubicBezTo>
                    <a:pt x="3097" y="5994"/>
                    <a:pt x="3228" y="6004"/>
                    <a:pt x="3356" y="6004"/>
                  </a:cubicBezTo>
                  <a:cubicBezTo>
                    <a:pt x="4305" y="6004"/>
                    <a:pt x="5151" y="5414"/>
                    <a:pt x="6052" y="5019"/>
                  </a:cubicBezTo>
                  <a:cubicBezTo>
                    <a:pt x="5190" y="3709"/>
                    <a:pt x="4329" y="2398"/>
                    <a:pt x="3449" y="1088"/>
                  </a:cubicBezTo>
                  <a:cubicBezTo>
                    <a:pt x="3348" y="919"/>
                    <a:pt x="2880" y="1"/>
                    <a:pt x="266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6" name="Google Shape;2276;p96"/>
            <p:cNvSpPr/>
            <p:nvPr/>
          </p:nvSpPr>
          <p:spPr>
            <a:xfrm>
              <a:off x="1742600" y="1174725"/>
              <a:ext cx="271050" cy="244400"/>
            </a:xfrm>
            <a:custGeom>
              <a:rect b="b" l="l" r="r" t="t"/>
              <a:pathLst>
                <a:path extrusionOk="0" h="9776" w="10842">
                  <a:moveTo>
                    <a:pt x="4478" y="0"/>
                  </a:moveTo>
                  <a:cubicBezTo>
                    <a:pt x="3760" y="0"/>
                    <a:pt x="2357" y="476"/>
                    <a:pt x="1993" y="679"/>
                  </a:cubicBezTo>
                  <a:cubicBezTo>
                    <a:pt x="862" y="1290"/>
                    <a:pt x="378" y="1918"/>
                    <a:pt x="485" y="3084"/>
                  </a:cubicBezTo>
                  <a:cubicBezTo>
                    <a:pt x="593" y="4251"/>
                    <a:pt x="2101" y="4215"/>
                    <a:pt x="3142" y="4520"/>
                  </a:cubicBezTo>
                  <a:lnTo>
                    <a:pt x="2729" y="5454"/>
                  </a:lnTo>
                  <a:lnTo>
                    <a:pt x="790" y="4233"/>
                  </a:lnTo>
                  <a:cubicBezTo>
                    <a:pt x="665" y="4484"/>
                    <a:pt x="1" y="5364"/>
                    <a:pt x="72" y="5615"/>
                  </a:cubicBezTo>
                  <a:cubicBezTo>
                    <a:pt x="162" y="6028"/>
                    <a:pt x="1419" y="6153"/>
                    <a:pt x="1401" y="6638"/>
                  </a:cubicBezTo>
                  <a:cubicBezTo>
                    <a:pt x="1383" y="7123"/>
                    <a:pt x="1078" y="7930"/>
                    <a:pt x="1598" y="8074"/>
                  </a:cubicBezTo>
                  <a:lnTo>
                    <a:pt x="3465" y="8612"/>
                  </a:lnTo>
                  <a:cubicBezTo>
                    <a:pt x="3510" y="8610"/>
                    <a:pt x="3557" y="8610"/>
                    <a:pt x="3607" y="8610"/>
                  </a:cubicBezTo>
                  <a:cubicBezTo>
                    <a:pt x="3906" y="8610"/>
                    <a:pt x="4288" y="8639"/>
                    <a:pt x="4670" y="8639"/>
                  </a:cubicBezTo>
                  <a:cubicBezTo>
                    <a:pt x="5403" y="8639"/>
                    <a:pt x="6137" y="8530"/>
                    <a:pt x="6282" y="7894"/>
                  </a:cubicBezTo>
                  <a:cubicBezTo>
                    <a:pt x="6641" y="8289"/>
                    <a:pt x="7431" y="9617"/>
                    <a:pt x="7934" y="9725"/>
                  </a:cubicBezTo>
                  <a:cubicBezTo>
                    <a:pt x="8067" y="9760"/>
                    <a:pt x="8190" y="9775"/>
                    <a:pt x="8303" y="9775"/>
                  </a:cubicBezTo>
                  <a:cubicBezTo>
                    <a:pt x="9189" y="9775"/>
                    <a:pt x="9455" y="8792"/>
                    <a:pt x="9567" y="8092"/>
                  </a:cubicBezTo>
                  <a:lnTo>
                    <a:pt x="10464" y="8720"/>
                  </a:lnTo>
                  <a:cubicBezTo>
                    <a:pt x="10500" y="8343"/>
                    <a:pt x="10841" y="6997"/>
                    <a:pt x="10536" y="6800"/>
                  </a:cubicBezTo>
                  <a:cubicBezTo>
                    <a:pt x="9585" y="6207"/>
                    <a:pt x="9549" y="6279"/>
                    <a:pt x="9567" y="5202"/>
                  </a:cubicBezTo>
                  <a:cubicBezTo>
                    <a:pt x="9585" y="4251"/>
                    <a:pt x="9603" y="3282"/>
                    <a:pt x="9621" y="2331"/>
                  </a:cubicBezTo>
                  <a:cubicBezTo>
                    <a:pt x="9621" y="1649"/>
                    <a:pt x="8939" y="1397"/>
                    <a:pt x="8436" y="984"/>
                  </a:cubicBezTo>
                  <a:lnTo>
                    <a:pt x="7431" y="2331"/>
                  </a:lnTo>
                  <a:lnTo>
                    <a:pt x="4847" y="87"/>
                  </a:lnTo>
                  <a:cubicBezTo>
                    <a:pt x="4775" y="26"/>
                    <a:pt x="4645" y="0"/>
                    <a:pt x="447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7" name="Google Shape;2277;p96"/>
            <p:cNvSpPr/>
            <p:nvPr/>
          </p:nvSpPr>
          <p:spPr>
            <a:xfrm>
              <a:off x="2023500" y="1219975"/>
              <a:ext cx="108600" cy="121600"/>
            </a:xfrm>
            <a:custGeom>
              <a:rect b="b" l="l" r="r" t="t"/>
              <a:pathLst>
                <a:path extrusionOk="0" h="4864" w="4344">
                  <a:moveTo>
                    <a:pt x="2638" y="0"/>
                  </a:moveTo>
                  <a:cubicBezTo>
                    <a:pt x="1723" y="0"/>
                    <a:pt x="1831" y="251"/>
                    <a:pt x="1490" y="1095"/>
                  </a:cubicBezTo>
                  <a:cubicBezTo>
                    <a:pt x="1211" y="883"/>
                    <a:pt x="1009" y="794"/>
                    <a:pt x="843" y="794"/>
                  </a:cubicBezTo>
                  <a:cubicBezTo>
                    <a:pt x="516" y="794"/>
                    <a:pt x="333" y="1139"/>
                    <a:pt x="0" y="1580"/>
                  </a:cubicBezTo>
                  <a:cubicBezTo>
                    <a:pt x="808" y="2854"/>
                    <a:pt x="1005" y="3374"/>
                    <a:pt x="1077" y="4864"/>
                  </a:cubicBezTo>
                  <a:cubicBezTo>
                    <a:pt x="1633" y="4523"/>
                    <a:pt x="3195" y="3967"/>
                    <a:pt x="3482" y="3410"/>
                  </a:cubicBezTo>
                  <a:cubicBezTo>
                    <a:pt x="3679" y="3051"/>
                    <a:pt x="3482" y="2118"/>
                    <a:pt x="3482" y="1705"/>
                  </a:cubicBezTo>
                  <a:cubicBezTo>
                    <a:pt x="3482" y="1400"/>
                    <a:pt x="4110" y="969"/>
                    <a:pt x="4343" y="736"/>
                  </a:cubicBezTo>
                  <a:cubicBezTo>
                    <a:pt x="3679" y="251"/>
                    <a:pt x="3446" y="0"/>
                    <a:pt x="263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8" name="Google Shape;2278;p96"/>
            <p:cNvSpPr/>
            <p:nvPr/>
          </p:nvSpPr>
          <p:spPr>
            <a:xfrm>
              <a:off x="2125800" y="1233000"/>
              <a:ext cx="131475" cy="76575"/>
            </a:xfrm>
            <a:custGeom>
              <a:rect b="b" l="l" r="r" t="t"/>
              <a:pathLst>
                <a:path extrusionOk="0" h="3063" w="5259">
                  <a:moveTo>
                    <a:pt x="1954" y="1"/>
                  </a:moveTo>
                  <a:cubicBezTo>
                    <a:pt x="1884" y="1"/>
                    <a:pt x="1819" y="6"/>
                    <a:pt x="1759" y="18"/>
                  </a:cubicBezTo>
                  <a:cubicBezTo>
                    <a:pt x="1310" y="107"/>
                    <a:pt x="592" y="969"/>
                    <a:pt x="234" y="1274"/>
                  </a:cubicBezTo>
                  <a:cubicBezTo>
                    <a:pt x="0" y="1453"/>
                    <a:pt x="503" y="2746"/>
                    <a:pt x="575" y="3033"/>
                  </a:cubicBezTo>
                  <a:cubicBezTo>
                    <a:pt x="805" y="3033"/>
                    <a:pt x="1039" y="3062"/>
                    <a:pt x="1253" y="3062"/>
                  </a:cubicBezTo>
                  <a:cubicBezTo>
                    <a:pt x="1640" y="3062"/>
                    <a:pt x="1960" y="2966"/>
                    <a:pt x="2064" y="2423"/>
                  </a:cubicBezTo>
                  <a:cubicBezTo>
                    <a:pt x="2266" y="2766"/>
                    <a:pt x="2520" y="2901"/>
                    <a:pt x="2799" y="2901"/>
                  </a:cubicBezTo>
                  <a:cubicBezTo>
                    <a:pt x="3656" y="2901"/>
                    <a:pt x="4744" y="1618"/>
                    <a:pt x="5259" y="1184"/>
                  </a:cubicBezTo>
                  <a:cubicBezTo>
                    <a:pt x="4476" y="917"/>
                    <a:pt x="2856" y="1"/>
                    <a:pt x="195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79" name="Google Shape;2279;p96"/>
            <p:cNvSpPr/>
            <p:nvPr/>
          </p:nvSpPr>
          <p:spPr>
            <a:xfrm>
              <a:off x="2151825" y="1104050"/>
              <a:ext cx="279550" cy="177450"/>
            </a:xfrm>
            <a:custGeom>
              <a:rect b="b" l="l" r="r" t="t"/>
              <a:pathLst>
                <a:path extrusionOk="0" h="7098" w="11182">
                  <a:moveTo>
                    <a:pt x="1861" y="0"/>
                  </a:moveTo>
                  <a:cubicBezTo>
                    <a:pt x="1607" y="0"/>
                    <a:pt x="1399" y="76"/>
                    <a:pt x="1275" y="258"/>
                  </a:cubicBezTo>
                  <a:cubicBezTo>
                    <a:pt x="682" y="1101"/>
                    <a:pt x="1957" y="1927"/>
                    <a:pt x="2441" y="2250"/>
                  </a:cubicBezTo>
                  <a:cubicBezTo>
                    <a:pt x="3141" y="2717"/>
                    <a:pt x="2567" y="3094"/>
                    <a:pt x="2477" y="3668"/>
                  </a:cubicBezTo>
                  <a:lnTo>
                    <a:pt x="826" y="3022"/>
                  </a:lnTo>
                  <a:cubicBezTo>
                    <a:pt x="757" y="2994"/>
                    <a:pt x="696" y="2982"/>
                    <a:pt x="642" y="2982"/>
                  </a:cubicBezTo>
                  <a:cubicBezTo>
                    <a:pt x="271" y="2982"/>
                    <a:pt x="204" y="3566"/>
                    <a:pt x="0" y="3973"/>
                  </a:cubicBezTo>
                  <a:cubicBezTo>
                    <a:pt x="736" y="4241"/>
                    <a:pt x="1156" y="4503"/>
                    <a:pt x="1513" y="4503"/>
                  </a:cubicBezTo>
                  <a:cubicBezTo>
                    <a:pt x="1827" y="4503"/>
                    <a:pt x="2091" y="4301"/>
                    <a:pt x="2477" y="3722"/>
                  </a:cubicBezTo>
                  <a:cubicBezTo>
                    <a:pt x="2621" y="4745"/>
                    <a:pt x="2477" y="4906"/>
                    <a:pt x="3410" y="5211"/>
                  </a:cubicBezTo>
                  <a:lnTo>
                    <a:pt x="6910" y="6342"/>
                  </a:lnTo>
                  <a:cubicBezTo>
                    <a:pt x="7646" y="6575"/>
                    <a:pt x="8364" y="6809"/>
                    <a:pt x="9100" y="7060"/>
                  </a:cubicBezTo>
                  <a:cubicBezTo>
                    <a:pt x="9177" y="7086"/>
                    <a:pt x="9254" y="7098"/>
                    <a:pt x="9330" y="7098"/>
                  </a:cubicBezTo>
                  <a:cubicBezTo>
                    <a:pt x="10006" y="7098"/>
                    <a:pt x="10666" y="6183"/>
                    <a:pt x="11182" y="5732"/>
                  </a:cubicBezTo>
                  <a:lnTo>
                    <a:pt x="9279" y="4206"/>
                  </a:lnTo>
                  <a:cubicBezTo>
                    <a:pt x="9229" y="4165"/>
                    <a:pt x="9160" y="4148"/>
                    <a:pt x="9078" y="4148"/>
                  </a:cubicBezTo>
                  <a:cubicBezTo>
                    <a:pt x="8669" y="4148"/>
                    <a:pt x="7931" y="4567"/>
                    <a:pt x="7557" y="4567"/>
                  </a:cubicBezTo>
                  <a:cubicBezTo>
                    <a:pt x="7544" y="4567"/>
                    <a:pt x="7532" y="4566"/>
                    <a:pt x="7520" y="4565"/>
                  </a:cubicBezTo>
                  <a:cubicBezTo>
                    <a:pt x="5151" y="4350"/>
                    <a:pt x="4900" y="4045"/>
                    <a:pt x="4685" y="1694"/>
                  </a:cubicBezTo>
                  <a:cubicBezTo>
                    <a:pt x="4656" y="1233"/>
                    <a:pt x="2886" y="0"/>
                    <a:pt x="186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0" name="Google Shape;2280;p96"/>
            <p:cNvSpPr/>
            <p:nvPr/>
          </p:nvSpPr>
          <p:spPr>
            <a:xfrm>
              <a:off x="2074200" y="1114850"/>
              <a:ext cx="101125" cy="79775"/>
            </a:xfrm>
            <a:custGeom>
              <a:rect b="b" l="l" r="r" t="t"/>
              <a:pathLst>
                <a:path extrusionOk="0" h="3191" w="4045">
                  <a:moveTo>
                    <a:pt x="2288" y="0"/>
                  </a:moveTo>
                  <a:cubicBezTo>
                    <a:pt x="1524" y="0"/>
                    <a:pt x="759" y="656"/>
                    <a:pt x="0" y="1369"/>
                  </a:cubicBezTo>
                  <a:lnTo>
                    <a:pt x="1813" y="1441"/>
                  </a:lnTo>
                  <a:cubicBezTo>
                    <a:pt x="1687" y="1800"/>
                    <a:pt x="1562" y="2141"/>
                    <a:pt x="1418" y="2482"/>
                  </a:cubicBezTo>
                  <a:cubicBezTo>
                    <a:pt x="1586" y="2991"/>
                    <a:pt x="1840" y="3190"/>
                    <a:pt x="2118" y="3190"/>
                  </a:cubicBezTo>
                  <a:cubicBezTo>
                    <a:pt x="2967" y="3190"/>
                    <a:pt x="4045" y="1336"/>
                    <a:pt x="3626" y="795"/>
                  </a:cubicBezTo>
                  <a:cubicBezTo>
                    <a:pt x="3182" y="225"/>
                    <a:pt x="2735" y="0"/>
                    <a:pt x="2288"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1" name="Google Shape;2281;p96"/>
            <p:cNvSpPr/>
            <p:nvPr/>
          </p:nvSpPr>
          <p:spPr>
            <a:xfrm>
              <a:off x="2202525" y="1277200"/>
              <a:ext cx="419100" cy="510275"/>
            </a:xfrm>
            <a:custGeom>
              <a:rect b="b" l="l" r="r" t="t"/>
              <a:pathLst>
                <a:path extrusionOk="0" h="20411" w="16764">
                  <a:moveTo>
                    <a:pt x="3590" y="1"/>
                  </a:moveTo>
                  <a:cubicBezTo>
                    <a:pt x="2388" y="1"/>
                    <a:pt x="1383" y="296"/>
                    <a:pt x="539" y="1462"/>
                  </a:cubicBezTo>
                  <a:cubicBezTo>
                    <a:pt x="54" y="2126"/>
                    <a:pt x="0" y="5770"/>
                    <a:pt x="646" y="5806"/>
                  </a:cubicBezTo>
                  <a:cubicBezTo>
                    <a:pt x="2854" y="5913"/>
                    <a:pt x="3913" y="6165"/>
                    <a:pt x="5905" y="7152"/>
                  </a:cubicBezTo>
                  <a:cubicBezTo>
                    <a:pt x="6515" y="7439"/>
                    <a:pt x="6946" y="8193"/>
                    <a:pt x="7377" y="8695"/>
                  </a:cubicBezTo>
                  <a:cubicBezTo>
                    <a:pt x="7979" y="9379"/>
                    <a:pt x="8153" y="9511"/>
                    <a:pt x="8742" y="9511"/>
                  </a:cubicBezTo>
                  <a:cubicBezTo>
                    <a:pt x="8926" y="9511"/>
                    <a:pt x="9151" y="9498"/>
                    <a:pt x="9441" y="9485"/>
                  </a:cubicBezTo>
                  <a:lnTo>
                    <a:pt x="9441" y="9485"/>
                  </a:lnTo>
                  <a:cubicBezTo>
                    <a:pt x="9173" y="10879"/>
                    <a:pt x="7955" y="14130"/>
                    <a:pt x="6290" y="14130"/>
                  </a:cubicBezTo>
                  <a:cubicBezTo>
                    <a:pt x="5833" y="14130"/>
                    <a:pt x="5342" y="13885"/>
                    <a:pt x="4828" y="13290"/>
                  </a:cubicBezTo>
                  <a:cubicBezTo>
                    <a:pt x="3967" y="14439"/>
                    <a:pt x="3769" y="14510"/>
                    <a:pt x="4200" y="15874"/>
                  </a:cubicBezTo>
                  <a:cubicBezTo>
                    <a:pt x="4262" y="16075"/>
                    <a:pt x="4453" y="16151"/>
                    <a:pt x="4707" y="16151"/>
                  </a:cubicBezTo>
                  <a:cubicBezTo>
                    <a:pt x="5404" y="16151"/>
                    <a:pt x="6575" y="15575"/>
                    <a:pt x="6839" y="15444"/>
                  </a:cubicBezTo>
                  <a:cubicBezTo>
                    <a:pt x="7126" y="16215"/>
                    <a:pt x="7449" y="18064"/>
                    <a:pt x="8149" y="18513"/>
                  </a:cubicBezTo>
                  <a:cubicBezTo>
                    <a:pt x="8574" y="18791"/>
                    <a:pt x="10639" y="20410"/>
                    <a:pt x="11233" y="20410"/>
                  </a:cubicBezTo>
                  <a:cubicBezTo>
                    <a:pt x="11290" y="20410"/>
                    <a:pt x="11334" y="20395"/>
                    <a:pt x="11361" y="20361"/>
                  </a:cubicBezTo>
                  <a:cubicBezTo>
                    <a:pt x="11738" y="19877"/>
                    <a:pt x="13713" y="17938"/>
                    <a:pt x="13407" y="17436"/>
                  </a:cubicBezTo>
                  <a:lnTo>
                    <a:pt x="12169" y="15408"/>
                  </a:lnTo>
                  <a:cubicBezTo>
                    <a:pt x="11684" y="14618"/>
                    <a:pt x="11864" y="14672"/>
                    <a:pt x="12492" y="13954"/>
                  </a:cubicBezTo>
                  <a:lnTo>
                    <a:pt x="13892" y="16287"/>
                  </a:lnTo>
                  <a:lnTo>
                    <a:pt x="16710" y="13828"/>
                  </a:lnTo>
                  <a:cubicBezTo>
                    <a:pt x="16764" y="13774"/>
                    <a:pt x="16261" y="12518"/>
                    <a:pt x="16136" y="12464"/>
                  </a:cubicBezTo>
                  <a:cubicBezTo>
                    <a:pt x="16104" y="12448"/>
                    <a:pt x="16062" y="12441"/>
                    <a:pt x="16013" y="12441"/>
                  </a:cubicBezTo>
                  <a:cubicBezTo>
                    <a:pt x="15613" y="12441"/>
                    <a:pt x="14700" y="12905"/>
                    <a:pt x="14413" y="12985"/>
                  </a:cubicBezTo>
                  <a:cubicBezTo>
                    <a:pt x="14072" y="12051"/>
                    <a:pt x="13731" y="11118"/>
                    <a:pt x="13390" y="10167"/>
                  </a:cubicBezTo>
                  <a:cubicBezTo>
                    <a:pt x="13174" y="9593"/>
                    <a:pt x="14125" y="8570"/>
                    <a:pt x="14431" y="8067"/>
                  </a:cubicBezTo>
                  <a:cubicBezTo>
                    <a:pt x="14574" y="7852"/>
                    <a:pt x="12905" y="6326"/>
                    <a:pt x="12690" y="6111"/>
                  </a:cubicBezTo>
                  <a:cubicBezTo>
                    <a:pt x="12279" y="5668"/>
                    <a:pt x="12064" y="5480"/>
                    <a:pt x="11847" y="5480"/>
                  </a:cubicBezTo>
                  <a:cubicBezTo>
                    <a:pt x="11589" y="5480"/>
                    <a:pt x="11328" y="5745"/>
                    <a:pt x="10733" y="6165"/>
                  </a:cubicBezTo>
                  <a:lnTo>
                    <a:pt x="9782" y="4065"/>
                  </a:lnTo>
                  <a:cubicBezTo>
                    <a:pt x="9620" y="3716"/>
                    <a:pt x="9391" y="3613"/>
                    <a:pt x="9115" y="3613"/>
                  </a:cubicBezTo>
                  <a:cubicBezTo>
                    <a:pt x="8781" y="3613"/>
                    <a:pt x="8376" y="3764"/>
                    <a:pt x="7933" y="3813"/>
                  </a:cubicBezTo>
                  <a:cubicBezTo>
                    <a:pt x="7616" y="3858"/>
                    <a:pt x="7415" y="3902"/>
                    <a:pt x="7281" y="3902"/>
                  </a:cubicBezTo>
                  <a:cubicBezTo>
                    <a:pt x="7034" y="3902"/>
                    <a:pt x="7008" y="3754"/>
                    <a:pt x="6892" y="3185"/>
                  </a:cubicBezTo>
                  <a:cubicBezTo>
                    <a:pt x="6713" y="2324"/>
                    <a:pt x="6533" y="1480"/>
                    <a:pt x="6354" y="637"/>
                  </a:cubicBezTo>
                  <a:lnTo>
                    <a:pt x="3985" y="2270"/>
                  </a:lnTo>
                  <a:cubicBezTo>
                    <a:pt x="3427" y="2652"/>
                    <a:pt x="4213" y="4066"/>
                    <a:pt x="3406" y="4066"/>
                  </a:cubicBezTo>
                  <a:cubicBezTo>
                    <a:pt x="3303" y="4066"/>
                    <a:pt x="3175" y="4043"/>
                    <a:pt x="3016" y="3993"/>
                  </a:cubicBezTo>
                  <a:cubicBezTo>
                    <a:pt x="3141" y="2360"/>
                    <a:pt x="3967" y="1444"/>
                    <a:pt x="4882" y="80"/>
                  </a:cubicBezTo>
                  <a:cubicBezTo>
                    <a:pt x="4428" y="35"/>
                    <a:pt x="3997" y="1"/>
                    <a:pt x="359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2" name="Google Shape;2282;p96"/>
            <p:cNvSpPr/>
            <p:nvPr/>
          </p:nvSpPr>
          <p:spPr>
            <a:xfrm>
              <a:off x="2371225" y="1311150"/>
              <a:ext cx="87525" cy="50175"/>
            </a:xfrm>
            <a:custGeom>
              <a:rect b="b" l="l" r="r" t="t"/>
              <a:pathLst>
                <a:path extrusionOk="0" h="2007" w="3501">
                  <a:moveTo>
                    <a:pt x="1170" y="1"/>
                  </a:moveTo>
                  <a:cubicBezTo>
                    <a:pt x="821" y="1"/>
                    <a:pt x="440" y="180"/>
                    <a:pt x="1" y="625"/>
                  </a:cubicBezTo>
                  <a:cubicBezTo>
                    <a:pt x="862" y="2007"/>
                    <a:pt x="1903" y="1755"/>
                    <a:pt x="3501" y="1953"/>
                  </a:cubicBezTo>
                  <a:cubicBezTo>
                    <a:pt x="2674" y="1062"/>
                    <a:pt x="2018" y="1"/>
                    <a:pt x="117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3" name="Google Shape;2283;p96"/>
            <p:cNvSpPr/>
            <p:nvPr/>
          </p:nvSpPr>
          <p:spPr>
            <a:xfrm>
              <a:off x="2292250" y="939550"/>
              <a:ext cx="472975" cy="274300"/>
            </a:xfrm>
            <a:custGeom>
              <a:rect b="b" l="l" r="r" t="t"/>
              <a:pathLst>
                <a:path extrusionOk="0" h="10972" w="18919">
                  <a:moveTo>
                    <a:pt x="6175" y="1"/>
                  </a:moveTo>
                  <a:cubicBezTo>
                    <a:pt x="5574" y="1"/>
                    <a:pt x="5685" y="214"/>
                    <a:pt x="5547" y="1041"/>
                  </a:cubicBezTo>
                  <a:cubicBezTo>
                    <a:pt x="4908" y="459"/>
                    <a:pt x="4583" y="242"/>
                    <a:pt x="4182" y="242"/>
                  </a:cubicBezTo>
                  <a:cubicBezTo>
                    <a:pt x="3828" y="242"/>
                    <a:pt x="3415" y="410"/>
                    <a:pt x="2675" y="646"/>
                  </a:cubicBezTo>
                  <a:cubicBezTo>
                    <a:pt x="3178" y="2064"/>
                    <a:pt x="3770" y="1884"/>
                    <a:pt x="5206" y="2189"/>
                  </a:cubicBezTo>
                  <a:cubicBezTo>
                    <a:pt x="5041" y="3527"/>
                    <a:pt x="5695" y="3906"/>
                    <a:pt x="6585" y="3906"/>
                  </a:cubicBezTo>
                  <a:cubicBezTo>
                    <a:pt x="7438" y="3906"/>
                    <a:pt x="8507" y="3558"/>
                    <a:pt x="9280" y="3374"/>
                  </a:cubicBezTo>
                  <a:lnTo>
                    <a:pt x="9280" y="3374"/>
                  </a:lnTo>
                  <a:cubicBezTo>
                    <a:pt x="9502" y="4072"/>
                    <a:pt x="7900" y="5023"/>
                    <a:pt x="7253" y="5023"/>
                  </a:cubicBezTo>
                  <a:cubicBezTo>
                    <a:pt x="7169" y="5023"/>
                    <a:pt x="7100" y="5007"/>
                    <a:pt x="7054" y="4971"/>
                  </a:cubicBezTo>
                  <a:cubicBezTo>
                    <a:pt x="6122" y="4233"/>
                    <a:pt x="5750" y="4009"/>
                    <a:pt x="5001" y="4009"/>
                  </a:cubicBezTo>
                  <a:cubicBezTo>
                    <a:pt x="4712" y="4009"/>
                    <a:pt x="4368" y="4042"/>
                    <a:pt x="3914" y="4092"/>
                  </a:cubicBezTo>
                  <a:lnTo>
                    <a:pt x="5331" y="6084"/>
                  </a:lnTo>
                  <a:cubicBezTo>
                    <a:pt x="5211" y="6146"/>
                    <a:pt x="5114" y="6173"/>
                    <a:pt x="5030" y="6173"/>
                  </a:cubicBezTo>
                  <a:cubicBezTo>
                    <a:pt x="4776" y="6173"/>
                    <a:pt x="4641" y="5927"/>
                    <a:pt x="4344" y="5671"/>
                  </a:cubicBezTo>
                  <a:cubicBezTo>
                    <a:pt x="4170" y="5520"/>
                    <a:pt x="4033" y="5459"/>
                    <a:pt x="3908" y="5459"/>
                  </a:cubicBezTo>
                  <a:cubicBezTo>
                    <a:pt x="3648" y="5459"/>
                    <a:pt x="3440" y="5722"/>
                    <a:pt x="3052" y="5976"/>
                  </a:cubicBezTo>
                  <a:cubicBezTo>
                    <a:pt x="2819" y="6138"/>
                    <a:pt x="3483" y="7089"/>
                    <a:pt x="3608" y="7322"/>
                  </a:cubicBezTo>
                  <a:cubicBezTo>
                    <a:pt x="3759" y="7613"/>
                    <a:pt x="3955" y="7671"/>
                    <a:pt x="4204" y="7671"/>
                  </a:cubicBezTo>
                  <a:cubicBezTo>
                    <a:pt x="4370" y="7671"/>
                    <a:pt x="4560" y="7645"/>
                    <a:pt x="4775" y="7645"/>
                  </a:cubicBezTo>
                  <a:cubicBezTo>
                    <a:pt x="4810" y="8200"/>
                    <a:pt x="4689" y="8402"/>
                    <a:pt x="4489" y="8402"/>
                  </a:cubicBezTo>
                  <a:cubicBezTo>
                    <a:pt x="3964" y="8402"/>
                    <a:pt x="2896" y="7010"/>
                    <a:pt x="2675" y="6945"/>
                  </a:cubicBezTo>
                  <a:cubicBezTo>
                    <a:pt x="2555" y="6906"/>
                    <a:pt x="2438" y="6887"/>
                    <a:pt x="2328" y="6887"/>
                  </a:cubicBezTo>
                  <a:cubicBezTo>
                    <a:pt x="1894" y="6887"/>
                    <a:pt x="1562" y="7176"/>
                    <a:pt x="1562" y="7592"/>
                  </a:cubicBezTo>
                  <a:cubicBezTo>
                    <a:pt x="1562" y="7951"/>
                    <a:pt x="324" y="8040"/>
                    <a:pt x="1" y="8112"/>
                  </a:cubicBezTo>
                  <a:cubicBezTo>
                    <a:pt x="898" y="9584"/>
                    <a:pt x="2209" y="9799"/>
                    <a:pt x="3860" y="9979"/>
                  </a:cubicBezTo>
                  <a:cubicBezTo>
                    <a:pt x="4524" y="10033"/>
                    <a:pt x="5026" y="10571"/>
                    <a:pt x="5565" y="10948"/>
                  </a:cubicBezTo>
                  <a:cubicBezTo>
                    <a:pt x="5588" y="10964"/>
                    <a:pt x="5619" y="10972"/>
                    <a:pt x="5657" y="10972"/>
                  </a:cubicBezTo>
                  <a:cubicBezTo>
                    <a:pt x="6036" y="10972"/>
                    <a:pt x="7082" y="10233"/>
                    <a:pt x="7360" y="10086"/>
                  </a:cubicBezTo>
                  <a:lnTo>
                    <a:pt x="6570" y="9315"/>
                  </a:lnTo>
                  <a:lnTo>
                    <a:pt x="6570" y="9315"/>
                  </a:lnTo>
                  <a:cubicBezTo>
                    <a:pt x="6711" y="9357"/>
                    <a:pt x="6833" y="9376"/>
                    <a:pt x="6940" y="9376"/>
                  </a:cubicBezTo>
                  <a:cubicBezTo>
                    <a:pt x="7340" y="9376"/>
                    <a:pt x="7547" y="9112"/>
                    <a:pt x="7844" y="8758"/>
                  </a:cubicBezTo>
                  <a:cubicBezTo>
                    <a:pt x="8257" y="8256"/>
                    <a:pt x="8957" y="8310"/>
                    <a:pt x="9603" y="8220"/>
                  </a:cubicBezTo>
                  <a:cubicBezTo>
                    <a:pt x="10979" y="7999"/>
                    <a:pt x="8544" y="6427"/>
                    <a:pt x="9224" y="6427"/>
                  </a:cubicBezTo>
                  <a:cubicBezTo>
                    <a:pt x="9262" y="6427"/>
                    <a:pt x="9310" y="6432"/>
                    <a:pt x="9370" y="6443"/>
                  </a:cubicBezTo>
                  <a:cubicBezTo>
                    <a:pt x="10138" y="6567"/>
                    <a:pt x="10771" y="6741"/>
                    <a:pt x="11417" y="6741"/>
                  </a:cubicBezTo>
                  <a:cubicBezTo>
                    <a:pt x="11797" y="6741"/>
                    <a:pt x="12181" y="6681"/>
                    <a:pt x="12600" y="6515"/>
                  </a:cubicBezTo>
                  <a:lnTo>
                    <a:pt x="16603" y="4971"/>
                  </a:lnTo>
                  <a:lnTo>
                    <a:pt x="14754" y="4451"/>
                  </a:lnTo>
                  <a:cubicBezTo>
                    <a:pt x="14965" y="4257"/>
                    <a:pt x="15318" y="4206"/>
                    <a:pt x="15696" y="4206"/>
                  </a:cubicBezTo>
                  <a:cubicBezTo>
                    <a:pt x="16124" y="4206"/>
                    <a:pt x="16584" y="4271"/>
                    <a:pt x="16908" y="4271"/>
                  </a:cubicBezTo>
                  <a:cubicBezTo>
                    <a:pt x="18075" y="4271"/>
                    <a:pt x="18128" y="4253"/>
                    <a:pt x="18918" y="3374"/>
                  </a:cubicBezTo>
                  <a:cubicBezTo>
                    <a:pt x="16441" y="2494"/>
                    <a:pt x="13947" y="1597"/>
                    <a:pt x="11452" y="718"/>
                  </a:cubicBezTo>
                  <a:cubicBezTo>
                    <a:pt x="11030" y="561"/>
                    <a:pt x="10812" y="441"/>
                    <a:pt x="10596" y="441"/>
                  </a:cubicBezTo>
                  <a:cubicBezTo>
                    <a:pt x="10416" y="441"/>
                    <a:pt x="10237" y="524"/>
                    <a:pt x="9944" y="736"/>
                  </a:cubicBezTo>
                  <a:cubicBezTo>
                    <a:pt x="9448" y="1086"/>
                    <a:pt x="9213" y="1412"/>
                    <a:pt x="8899" y="1412"/>
                  </a:cubicBezTo>
                  <a:cubicBezTo>
                    <a:pt x="8746" y="1412"/>
                    <a:pt x="8575" y="1336"/>
                    <a:pt x="8347" y="1148"/>
                  </a:cubicBezTo>
                  <a:cubicBezTo>
                    <a:pt x="7772" y="682"/>
                    <a:pt x="7306" y="54"/>
                    <a:pt x="6552" y="18"/>
                  </a:cubicBezTo>
                  <a:cubicBezTo>
                    <a:pt x="6402" y="7"/>
                    <a:pt x="6278" y="1"/>
                    <a:pt x="6175"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4" name="Google Shape;2284;p96"/>
            <p:cNvSpPr/>
            <p:nvPr/>
          </p:nvSpPr>
          <p:spPr>
            <a:xfrm>
              <a:off x="2147775" y="1580275"/>
              <a:ext cx="122075" cy="105025"/>
            </a:xfrm>
            <a:custGeom>
              <a:rect b="b" l="l" r="r" t="t"/>
              <a:pathLst>
                <a:path extrusionOk="0" h="4201" w="4883">
                  <a:moveTo>
                    <a:pt x="1580" y="0"/>
                  </a:moveTo>
                  <a:lnTo>
                    <a:pt x="108" y="1867"/>
                  </a:lnTo>
                  <a:lnTo>
                    <a:pt x="1" y="4057"/>
                  </a:lnTo>
                  <a:cubicBezTo>
                    <a:pt x="597" y="3693"/>
                    <a:pt x="1334" y="3106"/>
                    <a:pt x="2099" y="3106"/>
                  </a:cubicBezTo>
                  <a:cubicBezTo>
                    <a:pt x="2278" y="3106"/>
                    <a:pt x="2458" y="3138"/>
                    <a:pt x="2639" y="3213"/>
                  </a:cubicBezTo>
                  <a:cubicBezTo>
                    <a:pt x="2962" y="3339"/>
                    <a:pt x="3303" y="4182"/>
                    <a:pt x="3662" y="4200"/>
                  </a:cubicBezTo>
                  <a:cubicBezTo>
                    <a:pt x="3665" y="4200"/>
                    <a:pt x="3668" y="4200"/>
                    <a:pt x="3671" y="4200"/>
                  </a:cubicBezTo>
                  <a:cubicBezTo>
                    <a:pt x="3929" y="4200"/>
                    <a:pt x="4652" y="3408"/>
                    <a:pt x="4883" y="3231"/>
                  </a:cubicBezTo>
                  <a:lnTo>
                    <a:pt x="1580" y="0"/>
                  </a:ln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5" name="Google Shape;2285;p96"/>
            <p:cNvSpPr/>
            <p:nvPr/>
          </p:nvSpPr>
          <p:spPr>
            <a:xfrm>
              <a:off x="2486100" y="2104800"/>
              <a:ext cx="148150" cy="144875"/>
            </a:xfrm>
            <a:custGeom>
              <a:rect b="b" l="l" r="r" t="t"/>
              <a:pathLst>
                <a:path extrusionOk="0" h="5795" w="5926">
                  <a:moveTo>
                    <a:pt x="3734" y="0"/>
                  </a:moveTo>
                  <a:lnTo>
                    <a:pt x="1975" y="1670"/>
                  </a:lnTo>
                  <a:cubicBezTo>
                    <a:pt x="1652" y="1975"/>
                    <a:pt x="288" y="2908"/>
                    <a:pt x="216" y="3357"/>
                  </a:cubicBezTo>
                  <a:cubicBezTo>
                    <a:pt x="0" y="4775"/>
                    <a:pt x="3770" y="5457"/>
                    <a:pt x="4649" y="5780"/>
                  </a:cubicBezTo>
                  <a:cubicBezTo>
                    <a:pt x="4677" y="5790"/>
                    <a:pt x="4705" y="5795"/>
                    <a:pt x="4733" y="5795"/>
                  </a:cubicBezTo>
                  <a:cubicBezTo>
                    <a:pt x="5414" y="5795"/>
                    <a:pt x="5926" y="2796"/>
                    <a:pt x="4848" y="2796"/>
                  </a:cubicBezTo>
                  <a:cubicBezTo>
                    <a:pt x="4824" y="2796"/>
                    <a:pt x="4800" y="2797"/>
                    <a:pt x="4775" y="2800"/>
                  </a:cubicBezTo>
                  <a:cubicBezTo>
                    <a:pt x="4675" y="2814"/>
                    <a:pt x="4494" y="2827"/>
                    <a:pt x="4291" y="2827"/>
                  </a:cubicBezTo>
                  <a:cubicBezTo>
                    <a:pt x="3692" y="2827"/>
                    <a:pt x="2906" y="2708"/>
                    <a:pt x="3482" y="2118"/>
                  </a:cubicBezTo>
                  <a:cubicBezTo>
                    <a:pt x="4470" y="1131"/>
                    <a:pt x="4452" y="1221"/>
                    <a:pt x="3734"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6" name="Google Shape;2286;p96"/>
            <p:cNvSpPr/>
            <p:nvPr/>
          </p:nvSpPr>
          <p:spPr>
            <a:xfrm>
              <a:off x="1157500" y="1788625"/>
              <a:ext cx="53875" cy="101725"/>
            </a:xfrm>
            <a:custGeom>
              <a:rect b="b" l="l" r="r" t="t"/>
              <a:pathLst>
                <a:path extrusionOk="0" h="4069" w="2155">
                  <a:moveTo>
                    <a:pt x="1156" y="1"/>
                  </a:moveTo>
                  <a:cubicBezTo>
                    <a:pt x="431" y="1"/>
                    <a:pt x="142" y="1600"/>
                    <a:pt x="880" y="2040"/>
                  </a:cubicBezTo>
                  <a:cubicBezTo>
                    <a:pt x="0" y="2238"/>
                    <a:pt x="575" y="3691"/>
                    <a:pt x="1185" y="4068"/>
                  </a:cubicBezTo>
                  <a:cubicBezTo>
                    <a:pt x="1957" y="3620"/>
                    <a:pt x="1616" y="3153"/>
                    <a:pt x="1364" y="2507"/>
                  </a:cubicBezTo>
                  <a:cubicBezTo>
                    <a:pt x="1149" y="1968"/>
                    <a:pt x="1867" y="1250"/>
                    <a:pt x="2154" y="874"/>
                  </a:cubicBezTo>
                  <a:cubicBezTo>
                    <a:pt x="1779" y="239"/>
                    <a:pt x="1435" y="1"/>
                    <a:pt x="1156"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7" name="Google Shape;2287;p96"/>
            <p:cNvSpPr/>
            <p:nvPr/>
          </p:nvSpPr>
          <p:spPr>
            <a:xfrm>
              <a:off x="2291800" y="4703200"/>
              <a:ext cx="146750" cy="94400"/>
            </a:xfrm>
            <a:custGeom>
              <a:rect b="b" l="l" r="r" t="t"/>
              <a:pathLst>
                <a:path extrusionOk="0" h="3776" w="5870">
                  <a:moveTo>
                    <a:pt x="1544" y="1"/>
                  </a:moveTo>
                  <a:lnTo>
                    <a:pt x="1" y="3411"/>
                  </a:lnTo>
                  <a:cubicBezTo>
                    <a:pt x="764" y="3494"/>
                    <a:pt x="1909" y="3776"/>
                    <a:pt x="2617" y="3776"/>
                  </a:cubicBezTo>
                  <a:cubicBezTo>
                    <a:pt x="2676" y="3776"/>
                    <a:pt x="2731" y="3774"/>
                    <a:pt x="2783" y="3770"/>
                  </a:cubicBezTo>
                  <a:cubicBezTo>
                    <a:pt x="4183" y="3644"/>
                    <a:pt x="4685" y="3357"/>
                    <a:pt x="5870" y="2585"/>
                  </a:cubicBezTo>
                  <a:cubicBezTo>
                    <a:pt x="4847" y="2388"/>
                    <a:pt x="3555" y="2388"/>
                    <a:pt x="2801" y="1580"/>
                  </a:cubicBezTo>
                  <a:cubicBezTo>
                    <a:pt x="2478" y="1024"/>
                    <a:pt x="1975" y="521"/>
                    <a:pt x="154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8" name="Google Shape;2288;p96"/>
            <p:cNvSpPr/>
            <p:nvPr/>
          </p:nvSpPr>
          <p:spPr>
            <a:xfrm>
              <a:off x="2132975" y="4410200"/>
              <a:ext cx="41750" cy="57900"/>
            </a:xfrm>
            <a:custGeom>
              <a:rect b="b" l="l" r="r" t="t"/>
              <a:pathLst>
                <a:path extrusionOk="0" h="2316" w="1670">
                  <a:moveTo>
                    <a:pt x="1023" y="1"/>
                  </a:moveTo>
                  <a:cubicBezTo>
                    <a:pt x="718" y="449"/>
                    <a:pt x="0" y="1598"/>
                    <a:pt x="682" y="2137"/>
                  </a:cubicBezTo>
                  <a:cubicBezTo>
                    <a:pt x="840" y="2262"/>
                    <a:pt x="972" y="2315"/>
                    <a:pt x="1081" y="2315"/>
                  </a:cubicBezTo>
                  <a:cubicBezTo>
                    <a:pt x="1630" y="2315"/>
                    <a:pt x="1625" y="967"/>
                    <a:pt x="1670" y="593"/>
                  </a:cubicBezTo>
                  <a:cubicBezTo>
                    <a:pt x="1472" y="378"/>
                    <a:pt x="1257" y="180"/>
                    <a:pt x="102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89" name="Google Shape;2289;p96"/>
            <p:cNvSpPr/>
            <p:nvPr/>
          </p:nvSpPr>
          <p:spPr>
            <a:xfrm>
              <a:off x="584500" y="1012250"/>
              <a:ext cx="2294675" cy="3756950"/>
            </a:xfrm>
            <a:custGeom>
              <a:rect b="b" l="l" r="r" t="t"/>
              <a:pathLst>
                <a:path extrusionOk="0" h="150278" w="91787">
                  <a:moveTo>
                    <a:pt x="27282" y="29488"/>
                  </a:moveTo>
                  <a:lnTo>
                    <a:pt x="27282" y="29488"/>
                  </a:lnTo>
                  <a:cubicBezTo>
                    <a:pt x="27228" y="29559"/>
                    <a:pt x="27156" y="29631"/>
                    <a:pt x="27084" y="29667"/>
                  </a:cubicBezTo>
                  <a:lnTo>
                    <a:pt x="27282" y="29488"/>
                  </a:lnTo>
                  <a:close/>
                  <a:moveTo>
                    <a:pt x="63842" y="49841"/>
                  </a:moveTo>
                  <a:lnTo>
                    <a:pt x="63842" y="49841"/>
                  </a:lnTo>
                  <a:cubicBezTo>
                    <a:pt x="63662" y="49984"/>
                    <a:pt x="63214" y="50271"/>
                    <a:pt x="62944" y="50451"/>
                  </a:cubicBezTo>
                  <a:lnTo>
                    <a:pt x="63842" y="49841"/>
                  </a:lnTo>
                  <a:close/>
                  <a:moveTo>
                    <a:pt x="22532" y="1"/>
                  </a:moveTo>
                  <a:cubicBezTo>
                    <a:pt x="22421" y="1"/>
                    <a:pt x="22305" y="12"/>
                    <a:pt x="22185" y="35"/>
                  </a:cubicBezTo>
                  <a:lnTo>
                    <a:pt x="15436" y="1327"/>
                  </a:lnTo>
                  <a:lnTo>
                    <a:pt x="13390" y="1740"/>
                  </a:lnTo>
                  <a:cubicBezTo>
                    <a:pt x="13103" y="1794"/>
                    <a:pt x="13031" y="3768"/>
                    <a:pt x="12995" y="4091"/>
                  </a:cubicBezTo>
                  <a:cubicBezTo>
                    <a:pt x="12852" y="5132"/>
                    <a:pt x="13121" y="5043"/>
                    <a:pt x="14054" y="5599"/>
                  </a:cubicBezTo>
                  <a:cubicBezTo>
                    <a:pt x="15149" y="6263"/>
                    <a:pt x="14754" y="6425"/>
                    <a:pt x="14287" y="7609"/>
                  </a:cubicBezTo>
                  <a:cubicBezTo>
                    <a:pt x="13869" y="7278"/>
                    <a:pt x="12266" y="5558"/>
                    <a:pt x="11730" y="5558"/>
                  </a:cubicBezTo>
                  <a:cubicBezTo>
                    <a:pt x="11714" y="5558"/>
                    <a:pt x="11699" y="5560"/>
                    <a:pt x="11685" y="5563"/>
                  </a:cubicBezTo>
                  <a:lnTo>
                    <a:pt x="9441" y="6102"/>
                  </a:lnTo>
                  <a:cubicBezTo>
                    <a:pt x="8742" y="6263"/>
                    <a:pt x="8939" y="6353"/>
                    <a:pt x="9065" y="7053"/>
                  </a:cubicBezTo>
                  <a:lnTo>
                    <a:pt x="9459" y="9171"/>
                  </a:lnTo>
                  <a:cubicBezTo>
                    <a:pt x="9549" y="9637"/>
                    <a:pt x="10285" y="9619"/>
                    <a:pt x="10698" y="9745"/>
                  </a:cubicBezTo>
                  <a:cubicBezTo>
                    <a:pt x="12241" y="10158"/>
                    <a:pt x="12905" y="10283"/>
                    <a:pt x="11093" y="10858"/>
                  </a:cubicBezTo>
                  <a:cubicBezTo>
                    <a:pt x="10249" y="11127"/>
                    <a:pt x="8634" y="11253"/>
                    <a:pt x="8149" y="12042"/>
                  </a:cubicBezTo>
                  <a:cubicBezTo>
                    <a:pt x="7557" y="12994"/>
                    <a:pt x="6085" y="14609"/>
                    <a:pt x="5942" y="15686"/>
                  </a:cubicBezTo>
                  <a:cubicBezTo>
                    <a:pt x="5780" y="16852"/>
                    <a:pt x="6534" y="18593"/>
                    <a:pt x="6749" y="19742"/>
                  </a:cubicBezTo>
                  <a:cubicBezTo>
                    <a:pt x="6857" y="20191"/>
                    <a:pt x="7683" y="20514"/>
                    <a:pt x="8042" y="20765"/>
                  </a:cubicBezTo>
                  <a:cubicBezTo>
                    <a:pt x="8152" y="20838"/>
                    <a:pt x="8252" y="20870"/>
                    <a:pt x="8345" y="20870"/>
                  </a:cubicBezTo>
                  <a:cubicBezTo>
                    <a:pt x="8710" y="20870"/>
                    <a:pt x="8973" y="20393"/>
                    <a:pt x="9316" y="20065"/>
                  </a:cubicBezTo>
                  <a:lnTo>
                    <a:pt x="9316" y="20065"/>
                  </a:lnTo>
                  <a:cubicBezTo>
                    <a:pt x="9639" y="21770"/>
                    <a:pt x="5224" y="23062"/>
                    <a:pt x="4165" y="23547"/>
                  </a:cubicBezTo>
                  <a:cubicBezTo>
                    <a:pt x="3321" y="23906"/>
                    <a:pt x="2460" y="24157"/>
                    <a:pt x="1562" y="24337"/>
                  </a:cubicBezTo>
                  <a:cubicBezTo>
                    <a:pt x="1" y="24713"/>
                    <a:pt x="126" y="24642"/>
                    <a:pt x="19" y="26275"/>
                  </a:cubicBezTo>
                  <a:cubicBezTo>
                    <a:pt x="2908" y="25431"/>
                    <a:pt x="5798" y="24570"/>
                    <a:pt x="8706" y="23762"/>
                  </a:cubicBezTo>
                  <a:cubicBezTo>
                    <a:pt x="10716" y="23206"/>
                    <a:pt x="11039" y="22703"/>
                    <a:pt x="12367" y="21070"/>
                  </a:cubicBezTo>
                  <a:cubicBezTo>
                    <a:pt x="13372" y="19850"/>
                    <a:pt x="14341" y="19186"/>
                    <a:pt x="15687" y="18288"/>
                  </a:cubicBezTo>
                  <a:lnTo>
                    <a:pt x="15687" y="18288"/>
                  </a:lnTo>
                  <a:lnTo>
                    <a:pt x="14413" y="20442"/>
                  </a:lnTo>
                  <a:cubicBezTo>
                    <a:pt x="14838" y="20484"/>
                    <a:pt x="15631" y="20739"/>
                    <a:pt x="16185" y="20739"/>
                  </a:cubicBezTo>
                  <a:cubicBezTo>
                    <a:pt x="16333" y="20739"/>
                    <a:pt x="16464" y="20721"/>
                    <a:pt x="16567" y="20675"/>
                  </a:cubicBezTo>
                  <a:lnTo>
                    <a:pt x="19259" y="19509"/>
                  </a:lnTo>
                  <a:cubicBezTo>
                    <a:pt x="19690" y="21196"/>
                    <a:pt x="19492" y="21429"/>
                    <a:pt x="21179" y="21824"/>
                  </a:cubicBezTo>
                  <a:cubicBezTo>
                    <a:pt x="22077" y="22021"/>
                    <a:pt x="23441" y="23062"/>
                    <a:pt x="23854" y="23906"/>
                  </a:cubicBezTo>
                  <a:cubicBezTo>
                    <a:pt x="24302" y="24821"/>
                    <a:pt x="23118" y="26634"/>
                    <a:pt x="24105" y="27388"/>
                  </a:cubicBezTo>
                  <a:cubicBezTo>
                    <a:pt x="24283" y="27522"/>
                    <a:pt x="24429" y="27581"/>
                    <a:pt x="24549" y="27581"/>
                  </a:cubicBezTo>
                  <a:cubicBezTo>
                    <a:pt x="25282" y="27581"/>
                    <a:pt x="25059" y="25409"/>
                    <a:pt x="25074" y="24839"/>
                  </a:cubicBezTo>
                  <a:lnTo>
                    <a:pt x="25272" y="24839"/>
                  </a:lnTo>
                  <a:cubicBezTo>
                    <a:pt x="25308" y="26490"/>
                    <a:pt x="25343" y="28321"/>
                    <a:pt x="25397" y="30044"/>
                  </a:cubicBezTo>
                  <a:cubicBezTo>
                    <a:pt x="25397" y="30475"/>
                    <a:pt x="25343" y="30870"/>
                    <a:pt x="25397" y="31247"/>
                  </a:cubicBezTo>
                  <a:cubicBezTo>
                    <a:pt x="25433" y="31552"/>
                    <a:pt x="25397" y="32036"/>
                    <a:pt x="25523" y="32305"/>
                  </a:cubicBezTo>
                  <a:cubicBezTo>
                    <a:pt x="25702" y="32664"/>
                    <a:pt x="26241" y="32808"/>
                    <a:pt x="26313" y="33239"/>
                  </a:cubicBezTo>
                  <a:cubicBezTo>
                    <a:pt x="26474" y="34423"/>
                    <a:pt x="25343" y="36110"/>
                    <a:pt x="26402" y="37062"/>
                  </a:cubicBezTo>
                  <a:cubicBezTo>
                    <a:pt x="27802" y="38336"/>
                    <a:pt x="28664" y="39018"/>
                    <a:pt x="28161" y="41010"/>
                  </a:cubicBezTo>
                  <a:cubicBezTo>
                    <a:pt x="27874" y="40867"/>
                    <a:pt x="27605" y="40687"/>
                    <a:pt x="27372" y="40472"/>
                  </a:cubicBezTo>
                  <a:lnTo>
                    <a:pt x="27372" y="40472"/>
                  </a:lnTo>
                  <a:cubicBezTo>
                    <a:pt x="27450" y="40481"/>
                    <a:pt x="27520" y="40485"/>
                    <a:pt x="27582" y="40485"/>
                  </a:cubicBezTo>
                  <a:cubicBezTo>
                    <a:pt x="28155" y="40485"/>
                    <a:pt x="28125" y="40126"/>
                    <a:pt x="28125" y="39592"/>
                  </a:cubicBezTo>
                  <a:cubicBezTo>
                    <a:pt x="28125" y="38731"/>
                    <a:pt x="28000" y="38767"/>
                    <a:pt x="27282" y="38318"/>
                  </a:cubicBezTo>
                  <a:cubicBezTo>
                    <a:pt x="26489" y="37822"/>
                    <a:pt x="26299" y="36913"/>
                    <a:pt x="25620" y="36913"/>
                  </a:cubicBezTo>
                  <a:cubicBezTo>
                    <a:pt x="25438" y="36913"/>
                    <a:pt x="25221" y="36978"/>
                    <a:pt x="24949" y="37133"/>
                  </a:cubicBezTo>
                  <a:cubicBezTo>
                    <a:pt x="25900" y="38246"/>
                    <a:pt x="26043" y="39359"/>
                    <a:pt x="27031" y="40418"/>
                  </a:cubicBezTo>
                  <a:cubicBezTo>
                    <a:pt x="27011" y="40414"/>
                    <a:pt x="26992" y="40412"/>
                    <a:pt x="26973" y="40412"/>
                  </a:cubicBezTo>
                  <a:cubicBezTo>
                    <a:pt x="26344" y="40412"/>
                    <a:pt x="25980" y="42377"/>
                    <a:pt x="25666" y="43074"/>
                  </a:cubicBezTo>
                  <a:lnTo>
                    <a:pt x="23118" y="48800"/>
                  </a:lnTo>
                  <a:cubicBezTo>
                    <a:pt x="21933" y="51474"/>
                    <a:pt x="23064" y="54597"/>
                    <a:pt x="23441" y="57433"/>
                  </a:cubicBezTo>
                  <a:cubicBezTo>
                    <a:pt x="23531" y="58025"/>
                    <a:pt x="24410" y="57845"/>
                    <a:pt x="24679" y="58276"/>
                  </a:cubicBezTo>
                  <a:cubicBezTo>
                    <a:pt x="24967" y="58725"/>
                    <a:pt x="24787" y="59856"/>
                    <a:pt x="24877" y="60322"/>
                  </a:cubicBezTo>
                  <a:cubicBezTo>
                    <a:pt x="25182" y="61866"/>
                    <a:pt x="25864" y="63409"/>
                    <a:pt x="26331" y="64899"/>
                  </a:cubicBezTo>
                  <a:cubicBezTo>
                    <a:pt x="26420" y="65150"/>
                    <a:pt x="26115" y="65186"/>
                    <a:pt x="25900" y="65312"/>
                  </a:cubicBezTo>
                  <a:cubicBezTo>
                    <a:pt x="25613" y="65473"/>
                    <a:pt x="25756" y="65832"/>
                    <a:pt x="25774" y="66137"/>
                  </a:cubicBezTo>
                  <a:cubicBezTo>
                    <a:pt x="25828" y="66891"/>
                    <a:pt x="27066" y="67053"/>
                    <a:pt x="27066" y="67627"/>
                  </a:cubicBezTo>
                  <a:cubicBezTo>
                    <a:pt x="27066" y="68183"/>
                    <a:pt x="26851" y="69135"/>
                    <a:pt x="27264" y="69529"/>
                  </a:cubicBezTo>
                  <a:lnTo>
                    <a:pt x="29184" y="71360"/>
                  </a:lnTo>
                  <a:cubicBezTo>
                    <a:pt x="28843" y="69135"/>
                    <a:pt x="28610" y="66909"/>
                    <a:pt x="27964" y="64755"/>
                  </a:cubicBezTo>
                  <a:cubicBezTo>
                    <a:pt x="27587" y="63517"/>
                    <a:pt x="27551" y="62889"/>
                    <a:pt x="27695" y="61579"/>
                  </a:cubicBezTo>
                  <a:cubicBezTo>
                    <a:pt x="27711" y="61462"/>
                    <a:pt x="27754" y="61416"/>
                    <a:pt x="27811" y="61416"/>
                  </a:cubicBezTo>
                  <a:cubicBezTo>
                    <a:pt x="27998" y="61416"/>
                    <a:pt x="28335" y="61917"/>
                    <a:pt x="28377" y="62027"/>
                  </a:cubicBezTo>
                  <a:cubicBezTo>
                    <a:pt x="28556" y="62530"/>
                    <a:pt x="28018" y="63284"/>
                    <a:pt x="28107" y="63804"/>
                  </a:cubicBezTo>
                  <a:cubicBezTo>
                    <a:pt x="28233" y="64576"/>
                    <a:pt x="29005" y="65545"/>
                    <a:pt x="29364" y="66245"/>
                  </a:cubicBezTo>
                  <a:lnTo>
                    <a:pt x="31607" y="70570"/>
                  </a:lnTo>
                  <a:cubicBezTo>
                    <a:pt x="32056" y="71432"/>
                    <a:pt x="32110" y="71737"/>
                    <a:pt x="32110" y="72724"/>
                  </a:cubicBezTo>
                  <a:cubicBezTo>
                    <a:pt x="32110" y="74214"/>
                    <a:pt x="32146" y="74357"/>
                    <a:pt x="33097" y="75470"/>
                  </a:cubicBezTo>
                  <a:cubicBezTo>
                    <a:pt x="33761" y="76296"/>
                    <a:pt x="34479" y="77498"/>
                    <a:pt x="35340" y="78144"/>
                  </a:cubicBezTo>
                  <a:cubicBezTo>
                    <a:pt x="36292" y="78844"/>
                    <a:pt x="37710" y="79221"/>
                    <a:pt x="38769" y="79724"/>
                  </a:cubicBezTo>
                  <a:cubicBezTo>
                    <a:pt x="38893" y="79781"/>
                    <a:pt x="39003" y="79805"/>
                    <a:pt x="39104" y="79805"/>
                  </a:cubicBezTo>
                  <a:cubicBezTo>
                    <a:pt x="39598" y="79805"/>
                    <a:pt x="39852" y="79226"/>
                    <a:pt x="40334" y="79226"/>
                  </a:cubicBezTo>
                  <a:cubicBezTo>
                    <a:pt x="40518" y="79226"/>
                    <a:pt x="40735" y="79311"/>
                    <a:pt x="41012" y="79544"/>
                  </a:cubicBezTo>
                  <a:cubicBezTo>
                    <a:pt x="41909" y="80280"/>
                    <a:pt x="42717" y="80926"/>
                    <a:pt x="43650" y="81608"/>
                  </a:cubicBezTo>
                  <a:cubicBezTo>
                    <a:pt x="45284" y="82811"/>
                    <a:pt x="47204" y="82883"/>
                    <a:pt x="47204" y="85288"/>
                  </a:cubicBezTo>
                  <a:cubicBezTo>
                    <a:pt x="47204" y="85916"/>
                    <a:pt x="48784" y="86903"/>
                    <a:pt x="49322" y="87280"/>
                  </a:cubicBezTo>
                  <a:cubicBezTo>
                    <a:pt x="49914" y="87711"/>
                    <a:pt x="50524" y="87836"/>
                    <a:pt x="51350" y="88016"/>
                  </a:cubicBezTo>
                  <a:cubicBezTo>
                    <a:pt x="51727" y="88106"/>
                    <a:pt x="52104" y="88159"/>
                    <a:pt x="52463" y="88231"/>
                  </a:cubicBezTo>
                  <a:cubicBezTo>
                    <a:pt x="52557" y="87612"/>
                    <a:pt x="52833" y="86661"/>
                    <a:pt x="53425" y="86661"/>
                  </a:cubicBezTo>
                  <a:cubicBezTo>
                    <a:pt x="53624" y="86661"/>
                    <a:pt x="53858" y="86768"/>
                    <a:pt x="54132" y="87029"/>
                  </a:cubicBezTo>
                  <a:cubicBezTo>
                    <a:pt x="54832" y="87675"/>
                    <a:pt x="54617" y="89380"/>
                    <a:pt x="54688" y="90223"/>
                  </a:cubicBezTo>
                  <a:cubicBezTo>
                    <a:pt x="54778" y="91067"/>
                    <a:pt x="53773" y="92575"/>
                    <a:pt x="53450" y="93346"/>
                  </a:cubicBezTo>
                  <a:cubicBezTo>
                    <a:pt x="53109" y="94208"/>
                    <a:pt x="51691" y="94244"/>
                    <a:pt x="51619" y="95123"/>
                  </a:cubicBezTo>
                  <a:cubicBezTo>
                    <a:pt x="51583" y="95715"/>
                    <a:pt x="51601" y="96074"/>
                    <a:pt x="51278" y="96541"/>
                  </a:cubicBezTo>
                  <a:cubicBezTo>
                    <a:pt x="51009" y="96954"/>
                    <a:pt x="52050" y="97169"/>
                    <a:pt x="52068" y="97528"/>
                  </a:cubicBezTo>
                  <a:cubicBezTo>
                    <a:pt x="52104" y="98192"/>
                    <a:pt x="50273" y="98497"/>
                    <a:pt x="50973" y="99772"/>
                  </a:cubicBezTo>
                  <a:lnTo>
                    <a:pt x="54688" y="106538"/>
                  </a:lnTo>
                  <a:lnTo>
                    <a:pt x="56106" y="109140"/>
                  </a:lnTo>
                  <a:cubicBezTo>
                    <a:pt x="56447" y="109787"/>
                    <a:pt x="57919" y="110361"/>
                    <a:pt x="58511" y="110738"/>
                  </a:cubicBezTo>
                  <a:cubicBezTo>
                    <a:pt x="60019" y="111707"/>
                    <a:pt x="61527" y="111994"/>
                    <a:pt x="61616" y="113771"/>
                  </a:cubicBezTo>
                  <a:lnTo>
                    <a:pt x="62388" y="131306"/>
                  </a:lnTo>
                  <a:cubicBezTo>
                    <a:pt x="62424" y="132168"/>
                    <a:pt x="62047" y="135201"/>
                    <a:pt x="62873" y="135667"/>
                  </a:cubicBezTo>
                  <a:cubicBezTo>
                    <a:pt x="64291" y="136475"/>
                    <a:pt x="64075" y="136547"/>
                    <a:pt x="64003" y="138198"/>
                  </a:cubicBezTo>
                  <a:lnTo>
                    <a:pt x="63914" y="140226"/>
                  </a:lnTo>
                  <a:cubicBezTo>
                    <a:pt x="63896" y="140765"/>
                    <a:pt x="63016" y="140388"/>
                    <a:pt x="62909" y="140854"/>
                  </a:cubicBezTo>
                  <a:cubicBezTo>
                    <a:pt x="62568" y="142488"/>
                    <a:pt x="64398" y="141931"/>
                    <a:pt x="64452" y="142829"/>
                  </a:cubicBezTo>
                  <a:cubicBezTo>
                    <a:pt x="64488" y="143349"/>
                    <a:pt x="64614" y="143726"/>
                    <a:pt x="64291" y="144139"/>
                  </a:cubicBezTo>
                  <a:cubicBezTo>
                    <a:pt x="63698" y="144911"/>
                    <a:pt x="63591" y="144857"/>
                    <a:pt x="64093" y="145700"/>
                  </a:cubicBezTo>
                  <a:cubicBezTo>
                    <a:pt x="64667" y="146723"/>
                    <a:pt x="65403" y="147675"/>
                    <a:pt x="66085" y="148644"/>
                  </a:cubicBezTo>
                  <a:cubicBezTo>
                    <a:pt x="66642" y="149451"/>
                    <a:pt x="67719" y="149810"/>
                    <a:pt x="68562" y="150277"/>
                  </a:cubicBezTo>
                  <a:cubicBezTo>
                    <a:pt x="68706" y="148787"/>
                    <a:pt x="69101" y="148375"/>
                    <a:pt x="70016" y="147316"/>
                  </a:cubicBezTo>
                  <a:cubicBezTo>
                    <a:pt x="69711" y="147280"/>
                    <a:pt x="69101" y="146257"/>
                    <a:pt x="69119" y="145898"/>
                  </a:cubicBezTo>
                  <a:cubicBezTo>
                    <a:pt x="69172" y="145270"/>
                    <a:pt x="70106" y="144444"/>
                    <a:pt x="70411" y="143870"/>
                  </a:cubicBezTo>
                  <a:cubicBezTo>
                    <a:pt x="70590" y="143511"/>
                    <a:pt x="71362" y="142129"/>
                    <a:pt x="71254" y="141770"/>
                  </a:cubicBezTo>
                  <a:cubicBezTo>
                    <a:pt x="71111" y="141267"/>
                    <a:pt x="69657" y="140998"/>
                    <a:pt x="69854" y="140406"/>
                  </a:cubicBezTo>
                  <a:cubicBezTo>
                    <a:pt x="70357" y="138772"/>
                    <a:pt x="71093" y="137426"/>
                    <a:pt x="70626" y="135775"/>
                  </a:cubicBezTo>
                  <a:cubicBezTo>
                    <a:pt x="70411" y="135021"/>
                    <a:pt x="71739" y="134932"/>
                    <a:pt x="72367" y="134698"/>
                  </a:cubicBezTo>
                  <a:cubicBezTo>
                    <a:pt x="72600" y="134609"/>
                    <a:pt x="72170" y="133011"/>
                    <a:pt x="72116" y="132724"/>
                  </a:cubicBezTo>
                  <a:cubicBezTo>
                    <a:pt x="73821" y="132724"/>
                    <a:pt x="74323" y="132311"/>
                    <a:pt x="75149" y="130893"/>
                  </a:cubicBezTo>
                  <a:cubicBezTo>
                    <a:pt x="75382" y="130498"/>
                    <a:pt x="76100" y="129763"/>
                    <a:pt x="75759" y="129350"/>
                  </a:cubicBezTo>
                  <a:lnTo>
                    <a:pt x="74323" y="127627"/>
                  </a:lnTo>
                  <a:lnTo>
                    <a:pt x="74323" y="127627"/>
                  </a:lnTo>
                  <a:cubicBezTo>
                    <a:pt x="74952" y="127811"/>
                    <a:pt x="75411" y="128068"/>
                    <a:pt x="75850" y="128068"/>
                  </a:cubicBezTo>
                  <a:cubicBezTo>
                    <a:pt x="76137" y="128068"/>
                    <a:pt x="76416" y="127957"/>
                    <a:pt x="76729" y="127645"/>
                  </a:cubicBezTo>
                  <a:cubicBezTo>
                    <a:pt x="77428" y="126945"/>
                    <a:pt x="78398" y="126227"/>
                    <a:pt x="78972" y="125401"/>
                  </a:cubicBezTo>
                  <a:cubicBezTo>
                    <a:pt x="80121" y="123714"/>
                    <a:pt x="80875" y="121812"/>
                    <a:pt x="80910" y="119748"/>
                  </a:cubicBezTo>
                  <a:cubicBezTo>
                    <a:pt x="80946" y="118330"/>
                    <a:pt x="81251" y="118402"/>
                    <a:pt x="82472" y="117594"/>
                  </a:cubicBezTo>
                  <a:cubicBezTo>
                    <a:pt x="83549" y="116876"/>
                    <a:pt x="84069" y="116356"/>
                    <a:pt x="85344" y="116356"/>
                  </a:cubicBezTo>
                  <a:cubicBezTo>
                    <a:pt x="87533" y="116356"/>
                    <a:pt x="88018" y="113484"/>
                    <a:pt x="88126" y="111653"/>
                  </a:cubicBezTo>
                  <a:cubicBezTo>
                    <a:pt x="88161" y="110846"/>
                    <a:pt x="88610" y="109140"/>
                    <a:pt x="88251" y="108387"/>
                  </a:cubicBezTo>
                  <a:cubicBezTo>
                    <a:pt x="87623" y="107041"/>
                    <a:pt x="87749" y="107202"/>
                    <a:pt x="88843" y="106197"/>
                  </a:cubicBezTo>
                  <a:cubicBezTo>
                    <a:pt x="89490" y="105605"/>
                    <a:pt x="91033" y="104689"/>
                    <a:pt x="91392" y="103864"/>
                  </a:cubicBezTo>
                  <a:cubicBezTo>
                    <a:pt x="91787" y="102984"/>
                    <a:pt x="91500" y="101261"/>
                    <a:pt x="91536" y="100274"/>
                  </a:cubicBezTo>
                  <a:cubicBezTo>
                    <a:pt x="91572" y="99161"/>
                    <a:pt x="87390" y="97833"/>
                    <a:pt x="86349" y="97331"/>
                  </a:cubicBezTo>
                  <a:cubicBezTo>
                    <a:pt x="84464" y="96415"/>
                    <a:pt x="82131" y="96003"/>
                    <a:pt x="80121" y="95392"/>
                  </a:cubicBezTo>
                  <a:lnTo>
                    <a:pt x="77500" y="95123"/>
                  </a:lnTo>
                  <a:cubicBezTo>
                    <a:pt x="78111" y="93849"/>
                    <a:pt x="78146" y="93382"/>
                    <a:pt x="78021" y="91964"/>
                  </a:cubicBezTo>
                  <a:cubicBezTo>
                    <a:pt x="77913" y="90708"/>
                    <a:pt x="77231" y="90852"/>
                    <a:pt x="76208" y="90205"/>
                  </a:cubicBezTo>
                  <a:cubicBezTo>
                    <a:pt x="75533" y="89785"/>
                    <a:pt x="75046" y="89240"/>
                    <a:pt x="74328" y="89240"/>
                  </a:cubicBezTo>
                  <a:cubicBezTo>
                    <a:pt x="74187" y="89240"/>
                    <a:pt x="74037" y="89261"/>
                    <a:pt x="73875" y="89308"/>
                  </a:cubicBezTo>
                  <a:cubicBezTo>
                    <a:pt x="73421" y="89434"/>
                    <a:pt x="73286" y="89754"/>
                    <a:pt x="73047" y="89754"/>
                  </a:cubicBezTo>
                  <a:cubicBezTo>
                    <a:pt x="72946" y="89754"/>
                    <a:pt x="72826" y="89697"/>
                    <a:pt x="72654" y="89541"/>
                  </a:cubicBezTo>
                  <a:cubicBezTo>
                    <a:pt x="72367" y="89272"/>
                    <a:pt x="72224" y="89236"/>
                    <a:pt x="71901" y="88949"/>
                  </a:cubicBezTo>
                  <a:cubicBezTo>
                    <a:pt x="71093" y="88231"/>
                    <a:pt x="70285" y="87441"/>
                    <a:pt x="69460" y="86921"/>
                  </a:cubicBezTo>
                  <a:cubicBezTo>
                    <a:pt x="68724" y="86472"/>
                    <a:pt x="67988" y="84911"/>
                    <a:pt x="67342" y="84713"/>
                  </a:cubicBezTo>
                  <a:cubicBezTo>
                    <a:pt x="67209" y="84675"/>
                    <a:pt x="67070" y="84659"/>
                    <a:pt x="66924" y="84659"/>
                  </a:cubicBezTo>
                  <a:cubicBezTo>
                    <a:pt x="66287" y="84659"/>
                    <a:pt x="65541" y="84962"/>
                    <a:pt x="64818" y="84962"/>
                  </a:cubicBezTo>
                  <a:cubicBezTo>
                    <a:pt x="64634" y="84962"/>
                    <a:pt x="64452" y="84942"/>
                    <a:pt x="64273" y="84893"/>
                  </a:cubicBezTo>
                  <a:cubicBezTo>
                    <a:pt x="62962" y="84534"/>
                    <a:pt x="62711" y="84247"/>
                    <a:pt x="61814" y="83188"/>
                  </a:cubicBezTo>
                  <a:cubicBezTo>
                    <a:pt x="60880" y="84139"/>
                    <a:pt x="60575" y="84444"/>
                    <a:pt x="60360" y="85754"/>
                  </a:cubicBezTo>
                  <a:cubicBezTo>
                    <a:pt x="58529" y="85700"/>
                    <a:pt x="60414" y="83421"/>
                    <a:pt x="60791" y="82901"/>
                  </a:cubicBezTo>
                  <a:cubicBezTo>
                    <a:pt x="60692" y="82890"/>
                    <a:pt x="60595" y="82885"/>
                    <a:pt x="60500" y="82885"/>
                  </a:cubicBezTo>
                  <a:cubicBezTo>
                    <a:pt x="58934" y="82885"/>
                    <a:pt x="57969" y="84236"/>
                    <a:pt x="56717" y="85252"/>
                  </a:cubicBezTo>
                  <a:cubicBezTo>
                    <a:pt x="56499" y="85436"/>
                    <a:pt x="55829" y="86198"/>
                    <a:pt x="55492" y="86198"/>
                  </a:cubicBezTo>
                  <a:cubicBezTo>
                    <a:pt x="55467" y="86198"/>
                    <a:pt x="55445" y="86194"/>
                    <a:pt x="55424" y="86185"/>
                  </a:cubicBezTo>
                  <a:cubicBezTo>
                    <a:pt x="55123" y="86051"/>
                    <a:pt x="53745" y="85293"/>
                    <a:pt x="53400" y="85293"/>
                  </a:cubicBezTo>
                  <a:cubicBezTo>
                    <a:pt x="53375" y="85293"/>
                    <a:pt x="53356" y="85297"/>
                    <a:pt x="53342" y="85306"/>
                  </a:cubicBezTo>
                  <a:cubicBezTo>
                    <a:pt x="52689" y="85752"/>
                    <a:pt x="51999" y="86162"/>
                    <a:pt x="51343" y="86162"/>
                  </a:cubicBezTo>
                  <a:cubicBezTo>
                    <a:pt x="50864" y="86162"/>
                    <a:pt x="50403" y="85943"/>
                    <a:pt x="49986" y="85359"/>
                  </a:cubicBezTo>
                  <a:cubicBezTo>
                    <a:pt x="49412" y="84552"/>
                    <a:pt x="49753" y="84085"/>
                    <a:pt x="50058" y="83224"/>
                  </a:cubicBezTo>
                  <a:cubicBezTo>
                    <a:pt x="50345" y="82362"/>
                    <a:pt x="50381" y="81824"/>
                    <a:pt x="50363" y="80908"/>
                  </a:cubicBezTo>
                  <a:lnTo>
                    <a:pt x="50363" y="80908"/>
                  </a:lnTo>
                  <a:lnTo>
                    <a:pt x="50596" y="80962"/>
                  </a:lnTo>
                  <a:cubicBezTo>
                    <a:pt x="50051" y="80294"/>
                    <a:pt x="49678" y="79436"/>
                    <a:pt x="48818" y="79436"/>
                  </a:cubicBezTo>
                  <a:cubicBezTo>
                    <a:pt x="48801" y="79436"/>
                    <a:pt x="48783" y="79436"/>
                    <a:pt x="48766" y="79437"/>
                  </a:cubicBezTo>
                  <a:cubicBezTo>
                    <a:pt x="48271" y="79454"/>
                    <a:pt x="47723" y="79552"/>
                    <a:pt x="47225" y="79552"/>
                  </a:cubicBezTo>
                  <a:cubicBezTo>
                    <a:pt x="46675" y="79552"/>
                    <a:pt x="46186" y="79432"/>
                    <a:pt x="45894" y="78952"/>
                  </a:cubicBezTo>
                  <a:cubicBezTo>
                    <a:pt x="46522" y="77857"/>
                    <a:pt x="47096" y="76834"/>
                    <a:pt x="47707" y="75757"/>
                  </a:cubicBezTo>
                  <a:cubicBezTo>
                    <a:pt x="48066" y="75111"/>
                    <a:pt x="48712" y="74591"/>
                    <a:pt x="48137" y="74052"/>
                  </a:cubicBezTo>
                  <a:cubicBezTo>
                    <a:pt x="47736" y="73680"/>
                    <a:pt x="47532" y="73554"/>
                    <a:pt x="47266" y="73554"/>
                  </a:cubicBezTo>
                  <a:cubicBezTo>
                    <a:pt x="47045" y="73554"/>
                    <a:pt x="46781" y="73641"/>
                    <a:pt x="46325" y="73747"/>
                  </a:cubicBezTo>
                  <a:cubicBezTo>
                    <a:pt x="46002" y="73819"/>
                    <a:pt x="44422" y="73981"/>
                    <a:pt x="44314" y="74286"/>
                  </a:cubicBezTo>
                  <a:cubicBezTo>
                    <a:pt x="44189" y="74645"/>
                    <a:pt x="43902" y="76134"/>
                    <a:pt x="43543" y="76206"/>
                  </a:cubicBezTo>
                  <a:cubicBezTo>
                    <a:pt x="43168" y="76271"/>
                    <a:pt x="42704" y="76331"/>
                    <a:pt x="42236" y="76331"/>
                  </a:cubicBezTo>
                  <a:cubicBezTo>
                    <a:pt x="41292" y="76331"/>
                    <a:pt x="40331" y="76089"/>
                    <a:pt x="40043" y="75165"/>
                  </a:cubicBezTo>
                  <a:cubicBezTo>
                    <a:pt x="39451" y="73316"/>
                    <a:pt x="39379" y="72634"/>
                    <a:pt x="39738" y="70732"/>
                  </a:cubicBezTo>
                  <a:cubicBezTo>
                    <a:pt x="39971" y="69494"/>
                    <a:pt x="40312" y="68183"/>
                    <a:pt x="41191" y="67178"/>
                  </a:cubicBezTo>
                  <a:cubicBezTo>
                    <a:pt x="41486" y="66832"/>
                    <a:pt x="43856" y="64945"/>
                    <a:pt x="44326" y="64945"/>
                  </a:cubicBezTo>
                  <a:cubicBezTo>
                    <a:pt x="44342" y="64945"/>
                    <a:pt x="44357" y="64948"/>
                    <a:pt x="44368" y="64953"/>
                  </a:cubicBezTo>
                  <a:cubicBezTo>
                    <a:pt x="45625" y="65599"/>
                    <a:pt x="46989" y="65976"/>
                    <a:pt x="48407" y="66048"/>
                  </a:cubicBezTo>
                  <a:cubicBezTo>
                    <a:pt x="48442" y="65378"/>
                    <a:pt x="48218" y="64916"/>
                    <a:pt x="48905" y="64916"/>
                  </a:cubicBezTo>
                  <a:cubicBezTo>
                    <a:pt x="48918" y="64916"/>
                    <a:pt x="48931" y="64916"/>
                    <a:pt x="48945" y="64917"/>
                  </a:cubicBezTo>
                  <a:lnTo>
                    <a:pt x="51906" y="64971"/>
                  </a:lnTo>
                  <a:cubicBezTo>
                    <a:pt x="53594" y="65007"/>
                    <a:pt x="52176" y="68165"/>
                    <a:pt x="52319" y="68650"/>
                  </a:cubicBezTo>
                  <a:cubicBezTo>
                    <a:pt x="52409" y="68955"/>
                    <a:pt x="52696" y="70624"/>
                    <a:pt x="52983" y="70624"/>
                  </a:cubicBezTo>
                  <a:cubicBezTo>
                    <a:pt x="53220" y="70624"/>
                    <a:pt x="53410" y="70630"/>
                    <a:pt x="53570" y="70630"/>
                  </a:cubicBezTo>
                  <a:cubicBezTo>
                    <a:pt x="54174" y="70630"/>
                    <a:pt x="54331" y="70551"/>
                    <a:pt x="54814" y="69799"/>
                  </a:cubicBezTo>
                  <a:cubicBezTo>
                    <a:pt x="55532" y="68686"/>
                    <a:pt x="55496" y="68883"/>
                    <a:pt x="55047" y="67735"/>
                  </a:cubicBezTo>
                  <a:cubicBezTo>
                    <a:pt x="54832" y="67160"/>
                    <a:pt x="54527" y="66281"/>
                    <a:pt x="54724" y="65689"/>
                  </a:cubicBezTo>
                  <a:cubicBezTo>
                    <a:pt x="55352" y="63804"/>
                    <a:pt x="56232" y="63212"/>
                    <a:pt x="57757" y="61902"/>
                  </a:cubicBezTo>
                  <a:cubicBezTo>
                    <a:pt x="58332" y="61399"/>
                    <a:pt x="58763" y="61309"/>
                    <a:pt x="59516" y="61094"/>
                  </a:cubicBezTo>
                  <a:cubicBezTo>
                    <a:pt x="60665" y="60753"/>
                    <a:pt x="60791" y="60950"/>
                    <a:pt x="60629" y="59766"/>
                  </a:cubicBezTo>
                  <a:cubicBezTo>
                    <a:pt x="60539" y="59156"/>
                    <a:pt x="60270" y="58617"/>
                    <a:pt x="60701" y="58150"/>
                  </a:cubicBezTo>
                  <a:cubicBezTo>
                    <a:pt x="61437" y="57361"/>
                    <a:pt x="62173" y="56553"/>
                    <a:pt x="62909" y="55763"/>
                  </a:cubicBezTo>
                  <a:cubicBezTo>
                    <a:pt x="63968" y="54633"/>
                    <a:pt x="65475" y="54740"/>
                    <a:pt x="66983" y="54507"/>
                  </a:cubicBezTo>
                  <a:cubicBezTo>
                    <a:pt x="66534" y="52802"/>
                    <a:pt x="66211" y="52766"/>
                    <a:pt x="67719" y="51905"/>
                  </a:cubicBezTo>
                  <a:cubicBezTo>
                    <a:pt x="68760" y="51312"/>
                    <a:pt x="69657" y="50774"/>
                    <a:pt x="70788" y="50415"/>
                  </a:cubicBezTo>
                  <a:lnTo>
                    <a:pt x="70788" y="50415"/>
                  </a:lnTo>
                  <a:cubicBezTo>
                    <a:pt x="70052" y="51133"/>
                    <a:pt x="69729" y="51187"/>
                    <a:pt x="70052" y="52156"/>
                  </a:cubicBezTo>
                  <a:cubicBezTo>
                    <a:pt x="70178" y="52541"/>
                    <a:pt x="70430" y="52689"/>
                    <a:pt x="70715" y="52689"/>
                  </a:cubicBezTo>
                  <a:cubicBezTo>
                    <a:pt x="71160" y="52689"/>
                    <a:pt x="71685" y="52330"/>
                    <a:pt x="71936" y="51958"/>
                  </a:cubicBezTo>
                  <a:cubicBezTo>
                    <a:pt x="72240" y="51511"/>
                    <a:pt x="72534" y="51419"/>
                    <a:pt x="72842" y="51419"/>
                  </a:cubicBezTo>
                  <a:cubicBezTo>
                    <a:pt x="73056" y="51419"/>
                    <a:pt x="73277" y="51463"/>
                    <a:pt x="73514" y="51463"/>
                  </a:cubicBezTo>
                  <a:cubicBezTo>
                    <a:pt x="73743" y="51463"/>
                    <a:pt x="73986" y="51422"/>
                    <a:pt x="74252" y="51258"/>
                  </a:cubicBezTo>
                  <a:cubicBezTo>
                    <a:pt x="74736" y="50971"/>
                    <a:pt x="75185" y="49535"/>
                    <a:pt x="75454" y="49015"/>
                  </a:cubicBezTo>
                  <a:cubicBezTo>
                    <a:pt x="75301" y="49015"/>
                    <a:pt x="75036" y="48974"/>
                    <a:pt x="74797" y="48974"/>
                  </a:cubicBezTo>
                  <a:cubicBezTo>
                    <a:pt x="74588" y="48974"/>
                    <a:pt x="74399" y="49005"/>
                    <a:pt x="74323" y="49123"/>
                  </a:cubicBezTo>
                  <a:cubicBezTo>
                    <a:pt x="73982" y="49643"/>
                    <a:pt x="73965" y="49733"/>
                    <a:pt x="73372" y="49876"/>
                  </a:cubicBezTo>
                  <a:cubicBezTo>
                    <a:pt x="73295" y="49896"/>
                    <a:pt x="73223" y="49905"/>
                    <a:pt x="73157" y="49905"/>
                  </a:cubicBezTo>
                  <a:cubicBezTo>
                    <a:pt x="72372" y="49905"/>
                    <a:pt x="72301" y="48626"/>
                    <a:pt x="72367" y="48064"/>
                  </a:cubicBezTo>
                  <a:cubicBezTo>
                    <a:pt x="72457" y="47364"/>
                    <a:pt x="73444" y="46125"/>
                    <a:pt x="72385" y="45677"/>
                  </a:cubicBezTo>
                  <a:cubicBezTo>
                    <a:pt x="72308" y="45641"/>
                    <a:pt x="72204" y="45625"/>
                    <a:pt x="72082" y="45625"/>
                  </a:cubicBezTo>
                  <a:cubicBezTo>
                    <a:pt x="71410" y="45625"/>
                    <a:pt x="70174" y="46096"/>
                    <a:pt x="69657" y="46233"/>
                  </a:cubicBezTo>
                  <a:cubicBezTo>
                    <a:pt x="70256" y="45757"/>
                    <a:pt x="71011" y="44832"/>
                    <a:pt x="71785" y="44832"/>
                  </a:cubicBezTo>
                  <a:cubicBezTo>
                    <a:pt x="71800" y="44832"/>
                    <a:pt x="71814" y="44832"/>
                    <a:pt x="71829" y="44833"/>
                  </a:cubicBezTo>
                  <a:cubicBezTo>
                    <a:pt x="72852" y="44905"/>
                    <a:pt x="73857" y="45066"/>
                    <a:pt x="74826" y="45336"/>
                  </a:cubicBezTo>
                  <a:cubicBezTo>
                    <a:pt x="75177" y="45411"/>
                    <a:pt x="75440" y="45450"/>
                    <a:pt x="75652" y="45450"/>
                  </a:cubicBezTo>
                  <a:cubicBezTo>
                    <a:pt x="76299" y="45450"/>
                    <a:pt x="76479" y="45087"/>
                    <a:pt x="77249" y="44277"/>
                  </a:cubicBezTo>
                  <a:cubicBezTo>
                    <a:pt x="77895" y="43577"/>
                    <a:pt x="79475" y="43523"/>
                    <a:pt x="80372" y="43308"/>
                  </a:cubicBezTo>
                  <a:cubicBezTo>
                    <a:pt x="80803" y="43182"/>
                    <a:pt x="80695" y="41531"/>
                    <a:pt x="80408" y="41190"/>
                  </a:cubicBezTo>
                  <a:lnTo>
                    <a:pt x="77913" y="38174"/>
                  </a:lnTo>
                  <a:cubicBezTo>
                    <a:pt x="77482" y="37654"/>
                    <a:pt x="77536" y="36433"/>
                    <a:pt x="77446" y="35805"/>
                  </a:cubicBezTo>
                  <a:cubicBezTo>
                    <a:pt x="77267" y="34657"/>
                    <a:pt x="77087" y="33508"/>
                    <a:pt x="76908" y="32359"/>
                  </a:cubicBezTo>
                  <a:lnTo>
                    <a:pt x="73982" y="34352"/>
                  </a:lnTo>
                  <a:cubicBezTo>
                    <a:pt x="73937" y="34381"/>
                    <a:pt x="73876" y="34393"/>
                    <a:pt x="73805" y="34393"/>
                  </a:cubicBezTo>
                  <a:cubicBezTo>
                    <a:pt x="73481" y="34393"/>
                    <a:pt x="72955" y="34127"/>
                    <a:pt x="72852" y="33921"/>
                  </a:cubicBezTo>
                  <a:cubicBezTo>
                    <a:pt x="72726" y="33616"/>
                    <a:pt x="73336" y="32377"/>
                    <a:pt x="73426" y="32054"/>
                  </a:cubicBezTo>
                  <a:cubicBezTo>
                    <a:pt x="73659" y="31336"/>
                    <a:pt x="72295" y="30062"/>
                    <a:pt x="71865" y="29488"/>
                  </a:cubicBezTo>
                  <a:cubicBezTo>
                    <a:pt x="71434" y="28895"/>
                    <a:pt x="69352" y="28554"/>
                    <a:pt x="68616" y="28303"/>
                  </a:cubicBezTo>
                  <a:cubicBezTo>
                    <a:pt x="68614" y="28302"/>
                    <a:pt x="68611" y="28302"/>
                    <a:pt x="68608" y="28302"/>
                  </a:cubicBezTo>
                  <a:cubicBezTo>
                    <a:pt x="68322" y="28302"/>
                    <a:pt x="66067" y="32995"/>
                    <a:pt x="66014" y="33777"/>
                  </a:cubicBezTo>
                  <a:cubicBezTo>
                    <a:pt x="65942" y="35177"/>
                    <a:pt x="65870" y="35913"/>
                    <a:pt x="65224" y="37151"/>
                  </a:cubicBezTo>
                  <a:cubicBezTo>
                    <a:pt x="65071" y="37451"/>
                    <a:pt x="64796" y="37520"/>
                    <a:pt x="64492" y="37520"/>
                  </a:cubicBezTo>
                  <a:cubicBezTo>
                    <a:pt x="64233" y="37520"/>
                    <a:pt x="63952" y="37469"/>
                    <a:pt x="63711" y="37469"/>
                  </a:cubicBezTo>
                  <a:cubicBezTo>
                    <a:pt x="63372" y="37469"/>
                    <a:pt x="63109" y="37569"/>
                    <a:pt x="63088" y="38049"/>
                  </a:cubicBezTo>
                  <a:cubicBezTo>
                    <a:pt x="63034" y="39162"/>
                    <a:pt x="63232" y="40346"/>
                    <a:pt x="62532" y="41261"/>
                  </a:cubicBezTo>
                  <a:cubicBezTo>
                    <a:pt x="62202" y="41696"/>
                    <a:pt x="61908" y="41892"/>
                    <a:pt x="61690" y="41892"/>
                  </a:cubicBezTo>
                  <a:cubicBezTo>
                    <a:pt x="61348" y="41892"/>
                    <a:pt x="61190" y="41414"/>
                    <a:pt x="61365" y="40615"/>
                  </a:cubicBezTo>
                  <a:cubicBezTo>
                    <a:pt x="61509" y="39987"/>
                    <a:pt x="62406" y="37708"/>
                    <a:pt x="62119" y="37169"/>
                  </a:cubicBezTo>
                  <a:cubicBezTo>
                    <a:pt x="61778" y="36559"/>
                    <a:pt x="59355" y="35967"/>
                    <a:pt x="58691" y="35662"/>
                  </a:cubicBezTo>
                  <a:cubicBezTo>
                    <a:pt x="57883" y="35321"/>
                    <a:pt x="57165" y="34226"/>
                    <a:pt x="56537" y="33598"/>
                  </a:cubicBezTo>
                  <a:cubicBezTo>
                    <a:pt x="56250" y="33311"/>
                    <a:pt x="56160" y="32880"/>
                    <a:pt x="56017" y="32485"/>
                  </a:cubicBezTo>
                  <a:cubicBezTo>
                    <a:pt x="55711" y="31731"/>
                    <a:pt x="55460" y="31749"/>
                    <a:pt x="54670" y="31444"/>
                  </a:cubicBezTo>
                  <a:cubicBezTo>
                    <a:pt x="53414" y="30959"/>
                    <a:pt x="57255" y="27119"/>
                    <a:pt x="58116" y="26472"/>
                  </a:cubicBezTo>
                  <a:cubicBezTo>
                    <a:pt x="59229" y="25593"/>
                    <a:pt x="59768" y="25378"/>
                    <a:pt x="61168" y="25055"/>
                  </a:cubicBezTo>
                  <a:cubicBezTo>
                    <a:pt x="62209" y="24821"/>
                    <a:pt x="62855" y="23690"/>
                    <a:pt x="62370" y="22685"/>
                  </a:cubicBezTo>
                  <a:cubicBezTo>
                    <a:pt x="63003" y="22548"/>
                    <a:pt x="63911" y="22167"/>
                    <a:pt x="64647" y="22167"/>
                  </a:cubicBezTo>
                  <a:cubicBezTo>
                    <a:pt x="64871" y="22167"/>
                    <a:pt x="65080" y="22203"/>
                    <a:pt x="65260" y="22291"/>
                  </a:cubicBezTo>
                  <a:cubicBezTo>
                    <a:pt x="65858" y="22579"/>
                    <a:pt x="66234" y="22708"/>
                    <a:pt x="66564" y="22708"/>
                  </a:cubicBezTo>
                  <a:cubicBezTo>
                    <a:pt x="67056" y="22708"/>
                    <a:pt x="67448" y="22422"/>
                    <a:pt x="68329" y="21950"/>
                  </a:cubicBezTo>
                  <a:cubicBezTo>
                    <a:pt x="68813" y="21680"/>
                    <a:pt x="68957" y="19347"/>
                    <a:pt x="69083" y="18791"/>
                  </a:cubicBezTo>
                  <a:cubicBezTo>
                    <a:pt x="69208" y="18180"/>
                    <a:pt x="67629" y="17014"/>
                    <a:pt x="67198" y="16547"/>
                  </a:cubicBezTo>
                  <a:cubicBezTo>
                    <a:pt x="66731" y="17301"/>
                    <a:pt x="66247" y="18037"/>
                    <a:pt x="65762" y="18773"/>
                  </a:cubicBezTo>
                  <a:cubicBezTo>
                    <a:pt x="65382" y="19355"/>
                    <a:pt x="65288" y="19634"/>
                    <a:pt x="64906" y="19634"/>
                  </a:cubicBezTo>
                  <a:cubicBezTo>
                    <a:pt x="64747" y="19634"/>
                    <a:pt x="64538" y="19586"/>
                    <a:pt x="64237" y="19491"/>
                  </a:cubicBezTo>
                  <a:cubicBezTo>
                    <a:pt x="64398" y="19186"/>
                    <a:pt x="65385" y="17804"/>
                    <a:pt x="65134" y="17660"/>
                  </a:cubicBezTo>
                  <a:cubicBezTo>
                    <a:pt x="64678" y="17380"/>
                    <a:pt x="64418" y="17249"/>
                    <a:pt x="64204" y="17249"/>
                  </a:cubicBezTo>
                  <a:cubicBezTo>
                    <a:pt x="63896" y="17249"/>
                    <a:pt x="63685" y="17521"/>
                    <a:pt x="63124" y="18019"/>
                  </a:cubicBezTo>
                  <a:cubicBezTo>
                    <a:pt x="63070" y="16547"/>
                    <a:pt x="63034" y="15093"/>
                    <a:pt x="62998" y="13622"/>
                  </a:cubicBezTo>
                  <a:cubicBezTo>
                    <a:pt x="62972" y="12768"/>
                    <a:pt x="62601" y="12493"/>
                    <a:pt x="62113" y="12493"/>
                  </a:cubicBezTo>
                  <a:cubicBezTo>
                    <a:pt x="61605" y="12493"/>
                    <a:pt x="60971" y="12791"/>
                    <a:pt x="60468" y="13047"/>
                  </a:cubicBezTo>
                  <a:cubicBezTo>
                    <a:pt x="58816" y="13873"/>
                    <a:pt x="60486" y="14788"/>
                    <a:pt x="60432" y="15829"/>
                  </a:cubicBezTo>
                  <a:cubicBezTo>
                    <a:pt x="60414" y="16404"/>
                    <a:pt x="60539" y="17014"/>
                    <a:pt x="60109" y="17391"/>
                  </a:cubicBezTo>
                  <a:cubicBezTo>
                    <a:pt x="59570" y="17875"/>
                    <a:pt x="58996" y="18288"/>
                    <a:pt x="58673" y="18952"/>
                  </a:cubicBezTo>
                  <a:cubicBezTo>
                    <a:pt x="58511" y="18198"/>
                    <a:pt x="59193" y="17463"/>
                    <a:pt x="59570" y="16834"/>
                  </a:cubicBezTo>
                  <a:cubicBezTo>
                    <a:pt x="59965" y="16116"/>
                    <a:pt x="59534" y="15578"/>
                    <a:pt x="59247" y="14806"/>
                  </a:cubicBezTo>
                  <a:cubicBezTo>
                    <a:pt x="57901" y="15650"/>
                    <a:pt x="57596" y="15632"/>
                    <a:pt x="57506" y="17211"/>
                  </a:cubicBezTo>
                  <a:cubicBezTo>
                    <a:pt x="57479" y="17820"/>
                    <a:pt x="57149" y="18022"/>
                    <a:pt x="56714" y="18022"/>
                  </a:cubicBezTo>
                  <a:cubicBezTo>
                    <a:pt x="56009" y="18022"/>
                    <a:pt x="55028" y="17490"/>
                    <a:pt x="54617" y="17301"/>
                  </a:cubicBezTo>
                  <a:cubicBezTo>
                    <a:pt x="53935" y="16978"/>
                    <a:pt x="53719" y="16906"/>
                    <a:pt x="53342" y="16332"/>
                  </a:cubicBezTo>
                  <a:cubicBezTo>
                    <a:pt x="53064" y="15906"/>
                    <a:pt x="52890" y="15255"/>
                    <a:pt x="52397" y="15255"/>
                  </a:cubicBezTo>
                  <a:cubicBezTo>
                    <a:pt x="52350" y="15255"/>
                    <a:pt x="52300" y="15260"/>
                    <a:pt x="52247" y="15273"/>
                  </a:cubicBezTo>
                  <a:cubicBezTo>
                    <a:pt x="50524" y="15722"/>
                    <a:pt x="50830" y="16081"/>
                    <a:pt x="50650" y="17857"/>
                  </a:cubicBezTo>
                  <a:cubicBezTo>
                    <a:pt x="49824" y="17857"/>
                    <a:pt x="50094" y="16996"/>
                    <a:pt x="50058" y="16350"/>
                  </a:cubicBezTo>
                  <a:cubicBezTo>
                    <a:pt x="50040" y="16063"/>
                    <a:pt x="48389" y="15901"/>
                    <a:pt x="48101" y="15847"/>
                  </a:cubicBezTo>
                  <a:cubicBezTo>
                    <a:pt x="46199" y="15470"/>
                    <a:pt x="46235" y="15506"/>
                    <a:pt x="47276" y="13837"/>
                  </a:cubicBezTo>
                  <a:cubicBezTo>
                    <a:pt x="46163" y="13155"/>
                    <a:pt x="45284" y="12652"/>
                    <a:pt x="44440" y="11683"/>
                  </a:cubicBezTo>
                  <a:cubicBezTo>
                    <a:pt x="43291" y="10319"/>
                    <a:pt x="43130" y="9565"/>
                    <a:pt x="41156" y="9440"/>
                  </a:cubicBezTo>
                  <a:lnTo>
                    <a:pt x="41156" y="10499"/>
                  </a:lnTo>
                  <a:cubicBezTo>
                    <a:pt x="41156" y="10606"/>
                    <a:pt x="41021" y="10651"/>
                    <a:pt x="40884" y="10651"/>
                  </a:cubicBezTo>
                  <a:cubicBezTo>
                    <a:pt x="40747" y="10651"/>
                    <a:pt x="40608" y="10606"/>
                    <a:pt x="40599" y="10535"/>
                  </a:cubicBezTo>
                  <a:cubicBezTo>
                    <a:pt x="40492" y="9691"/>
                    <a:pt x="40438" y="8830"/>
                    <a:pt x="40330" y="7968"/>
                  </a:cubicBezTo>
                  <a:cubicBezTo>
                    <a:pt x="39257" y="8410"/>
                    <a:pt x="38317" y="8781"/>
                    <a:pt x="37261" y="8781"/>
                  </a:cubicBezTo>
                  <a:cubicBezTo>
                    <a:pt x="36815" y="8781"/>
                    <a:pt x="36349" y="8715"/>
                    <a:pt x="35843" y="8560"/>
                  </a:cubicBezTo>
                  <a:cubicBezTo>
                    <a:pt x="35263" y="8382"/>
                    <a:pt x="35052" y="8213"/>
                    <a:pt x="34868" y="8213"/>
                  </a:cubicBezTo>
                  <a:cubicBezTo>
                    <a:pt x="34683" y="8213"/>
                    <a:pt x="34527" y="8387"/>
                    <a:pt x="34048" y="8901"/>
                  </a:cubicBezTo>
                  <a:cubicBezTo>
                    <a:pt x="33854" y="9116"/>
                    <a:pt x="33643" y="9206"/>
                    <a:pt x="33437" y="9206"/>
                  </a:cubicBezTo>
                  <a:cubicBezTo>
                    <a:pt x="32937" y="9206"/>
                    <a:pt x="32465" y="8681"/>
                    <a:pt x="32325" y="8148"/>
                  </a:cubicBezTo>
                  <a:cubicBezTo>
                    <a:pt x="32056" y="7035"/>
                    <a:pt x="31356" y="6514"/>
                    <a:pt x="30530" y="5868"/>
                  </a:cubicBezTo>
                  <a:lnTo>
                    <a:pt x="25002" y="1543"/>
                  </a:lnTo>
                  <a:cubicBezTo>
                    <a:pt x="24163" y="881"/>
                    <a:pt x="23526" y="1"/>
                    <a:pt x="22532"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0" name="Google Shape;2290;p96"/>
            <p:cNvSpPr/>
            <p:nvPr/>
          </p:nvSpPr>
          <p:spPr>
            <a:xfrm>
              <a:off x="4230225" y="2555600"/>
              <a:ext cx="76275" cy="42675"/>
            </a:xfrm>
            <a:custGeom>
              <a:rect b="b" l="l" r="r" t="t"/>
              <a:pathLst>
                <a:path extrusionOk="0" h="1707" w="3051">
                  <a:moveTo>
                    <a:pt x="2321" y="1"/>
                  </a:moveTo>
                  <a:cubicBezTo>
                    <a:pt x="1808" y="1"/>
                    <a:pt x="1254" y="389"/>
                    <a:pt x="627" y="437"/>
                  </a:cubicBezTo>
                  <a:cubicBezTo>
                    <a:pt x="0" y="471"/>
                    <a:pt x="606" y="1706"/>
                    <a:pt x="1493" y="1706"/>
                  </a:cubicBezTo>
                  <a:cubicBezTo>
                    <a:pt x="1544" y="1706"/>
                    <a:pt x="1597" y="1702"/>
                    <a:pt x="1651" y="1693"/>
                  </a:cubicBezTo>
                  <a:lnTo>
                    <a:pt x="3050" y="365"/>
                  </a:lnTo>
                  <a:cubicBezTo>
                    <a:pt x="2815" y="94"/>
                    <a:pt x="2573" y="1"/>
                    <a:pt x="232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1" name="Google Shape;2291;p96"/>
            <p:cNvSpPr/>
            <p:nvPr/>
          </p:nvSpPr>
          <p:spPr>
            <a:xfrm>
              <a:off x="3389825" y="1930225"/>
              <a:ext cx="287150" cy="271325"/>
            </a:xfrm>
            <a:custGeom>
              <a:rect b="b" l="l" r="r" t="t"/>
              <a:pathLst>
                <a:path extrusionOk="0" h="10853" w="11486">
                  <a:moveTo>
                    <a:pt x="6143" y="1"/>
                  </a:moveTo>
                  <a:cubicBezTo>
                    <a:pt x="5913" y="1"/>
                    <a:pt x="4772" y="903"/>
                    <a:pt x="4701" y="1114"/>
                  </a:cubicBezTo>
                  <a:lnTo>
                    <a:pt x="3947" y="3645"/>
                  </a:lnTo>
                  <a:cubicBezTo>
                    <a:pt x="4199" y="3645"/>
                    <a:pt x="4450" y="3627"/>
                    <a:pt x="4683" y="3573"/>
                  </a:cubicBezTo>
                  <a:lnTo>
                    <a:pt x="4683" y="3573"/>
                  </a:lnTo>
                  <a:cubicBezTo>
                    <a:pt x="4665" y="3932"/>
                    <a:pt x="4647" y="4291"/>
                    <a:pt x="4647" y="4650"/>
                  </a:cubicBezTo>
                  <a:cubicBezTo>
                    <a:pt x="4504" y="4303"/>
                    <a:pt x="4019" y="4171"/>
                    <a:pt x="3567" y="4171"/>
                  </a:cubicBezTo>
                  <a:cubicBezTo>
                    <a:pt x="3225" y="4171"/>
                    <a:pt x="2902" y="4247"/>
                    <a:pt x="2763" y="4363"/>
                  </a:cubicBezTo>
                  <a:cubicBezTo>
                    <a:pt x="2274" y="4747"/>
                    <a:pt x="2685" y="5352"/>
                    <a:pt x="1998" y="5352"/>
                  </a:cubicBezTo>
                  <a:cubicBezTo>
                    <a:pt x="1979" y="5352"/>
                    <a:pt x="1958" y="5351"/>
                    <a:pt x="1937" y="5350"/>
                  </a:cubicBezTo>
                  <a:cubicBezTo>
                    <a:pt x="1756" y="5338"/>
                    <a:pt x="1620" y="5328"/>
                    <a:pt x="1517" y="5328"/>
                  </a:cubicBezTo>
                  <a:cubicBezTo>
                    <a:pt x="1151" y="5328"/>
                    <a:pt x="1207" y="5456"/>
                    <a:pt x="1165" y="6086"/>
                  </a:cubicBezTo>
                  <a:cubicBezTo>
                    <a:pt x="1237" y="6427"/>
                    <a:pt x="1309" y="6750"/>
                    <a:pt x="1417" y="7073"/>
                  </a:cubicBezTo>
                  <a:cubicBezTo>
                    <a:pt x="1273" y="7414"/>
                    <a:pt x="358" y="7468"/>
                    <a:pt x="250" y="7827"/>
                  </a:cubicBezTo>
                  <a:cubicBezTo>
                    <a:pt x="1" y="8531"/>
                    <a:pt x="831" y="8972"/>
                    <a:pt x="1495" y="8972"/>
                  </a:cubicBezTo>
                  <a:cubicBezTo>
                    <a:pt x="1643" y="8972"/>
                    <a:pt x="1783" y="8950"/>
                    <a:pt x="1901" y="8904"/>
                  </a:cubicBezTo>
                  <a:cubicBezTo>
                    <a:pt x="2296" y="8760"/>
                    <a:pt x="4396" y="8240"/>
                    <a:pt x="4450" y="7863"/>
                  </a:cubicBezTo>
                  <a:cubicBezTo>
                    <a:pt x="4522" y="7306"/>
                    <a:pt x="4450" y="5548"/>
                    <a:pt x="5042" y="5171"/>
                  </a:cubicBezTo>
                  <a:cubicBezTo>
                    <a:pt x="5170" y="5094"/>
                    <a:pt x="5296" y="5060"/>
                    <a:pt x="5415" y="5060"/>
                  </a:cubicBezTo>
                  <a:cubicBezTo>
                    <a:pt x="6212" y="5060"/>
                    <a:pt x="6715" y="6569"/>
                    <a:pt x="5778" y="6678"/>
                  </a:cubicBezTo>
                  <a:cubicBezTo>
                    <a:pt x="5293" y="6732"/>
                    <a:pt x="4719" y="8455"/>
                    <a:pt x="4306" y="9065"/>
                  </a:cubicBezTo>
                  <a:lnTo>
                    <a:pt x="5652" y="9191"/>
                  </a:lnTo>
                  <a:lnTo>
                    <a:pt x="3445" y="10465"/>
                  </a:lnTo>
                  <a:cubicBezTo>
                    <a:pt x="3993" y="10739"/>
                    <a:pt x="4401" y="10853"/>
                    <a:pt x="4769" y="10853"/>
                  </a:cubicBezTo>
                  <a:cubicBezTo>
                    <a:pt x="5437" y="10853"/>
                    <a:pt x="5974" y="10479"/>
                    <a:pt x="6980" y="10017"/>
                  </a:cubicBezTo>
                  <a:cubicBezTo>
                    <a:pt x="7232" y="9903"/>
                    <a:pt x="7473" y="9869"/>
                    <a:pt x="7707" y="9869"/>
                  </a:cubicBezTo>
                  <a:cubicBezTo>
                    <a:pt x="8054" y="9869"/>
                    <a:pt x="8382" y="9944"/>
                    <a:pt x="8696" y="9944"/>
                  </a:cubicBezTo>
                  <a:cubicBezTo>
                    <a:pt x="9137" y="9944"/>
                    <a:pt x="9549" y="9796"/>
                    <a:pt x="9942" y="9083"/>
                  </a:cubicBezTo>
                  <a:lnTo>
                    <a:pt x="9475" y="8850"/>
                  </a:lnTo>
                  <a:cubicBezTo>
                    <a:pt x="11485" y="8096"/>
                    <a:pt x="8865" y="6696"/>
                    <a:pt x="8614" y="6122"/>
                  </a:cubicBezTo>
                  <a:cubicBezTo>
                    <a:pt x="8309" y="5404"/>
                    <a:pt x="7968" y="4740"/>
                    <a:pt x="7609" y="4040"/>
                  </a:cubicBezTo>
                  <a:cubicBezTo>
                    <a:pt x="7178" y="3214"/>
                    <a:pt x="7591" y="2802"/>
                    <a:pt x="7591" y="2030"/>
                  </a:cubicBezTo>
                  <a:cubicBezTo>
                    <a:pt x="7591" y="1670"/>
                    <a:pt x="7473" y="1572"/>
                    <a:pt x="7305" y="1572"/>
                  </a:cubicBezTo>
                  <a:cubicBezTo>
                    <a:pt x="7102" y="1572"/>
                    <a:pt x="6827" y="1713"/>
                    <a:pt x="6591" y="1713"/>
                  </a:cubicBezTo>
                  <a:cubicBezTo>
                    <a:pt x="6464" y="1713"/>
                    <a:pt x="6348" y="1672"/>
                    <a:pt x="6263" y="1545"/>
                  </a:cubicBezTo>
                  <a:cubicBezTo>
                    <a:pt x="6119" y="1348"/>
                    <a:pt x="7429" y="127"/>
                    <a:pt x="6155" y="2"/>
                  </a:cubicBezTo>
                  <a:cubicBezTo>
                    <a:pt x="6151" y="1"/>
                    <a:pt x="6147" y="1"/>
                    <a:pt x="6143"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2" name="Google Shape;2292;p96"/>
            <p:cNvSpPr/>
            <p:nvPr/>
          </p:nvSpPr>
          <p:spPr>
            <a:xfrm>
              <a:off x="3986600" y="1929600"/>
              <a:ext cx="36775" cy="25575"/>
            </a:xfrm>
            <a:custGeom>
              <a:rect b="b" l="l" r="r" t="t"/>
              <a:pathLst>
                <a:path extrusionOk="0" h="1023" w="1471">
                  <a:moveTo>
                    <a:pt x="610" y="1"/>
                  </a:moveTo>
                  <a:cubicBezTo>
                    <a:pt x="317" y="1"/>
                    <a:pt x="59" y="138"/>
                    <a:pt x="34" y="475"/>
                  </a:cubicBezTo>
                  <a:cubicBezTo>
                    <a:pt x="1" y="860"/>
                    <a:pt x="264" y="1023"/>
                    <a:pt x="577" y="1023"/>
                  </a:cubicBezTo>
                  <a:cubicBezTo>
                    <a:pt x="934" y="1023"/>
                    <a:pt x="1355" y="810"/>
                    <a:pt x="1470" y="475"/>
                  </a:cubicBezTo>
                  <a:cubicBezTo>
                    <a:pt x="1354" y="193"/>
                    <a:pt x="957" y="1"/>
                    <a:pt x="610"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3" name="Google Shape;2293;p96"/>
            <p:cNvSpPr/>
            <p:nvPr/>
          </p:nvSpPr>
          <p:spPr>
            <a:xfrm>
              <a:off x="3648250" y="2459325"/>
              <a:ext cx="42175" cy="27225"/>
            </a:xfrm>
            <a:custGeom>
              <a:rect b="b" l="l" r="r" t="t"/>
              <a:pathLst>
                <a:path extrusionOk="0" h="1089" w="1687">
                  <a:moveTo>
                    <a:pt x="539" y="0"/>
                  </a:moveTo>
                  <a:cubicBezTo>
                    <a:pt x="208" y="0"/>
                    <a:pt x="1" y="190"/>
                    <a:pt x="143" y="788"/>
                  </a:cubicBezTo>
                  <a:cubicBezTo>
                    <a:pt x="193" y="1004"/>
                    <a:pt x="341" y="1089"/>
                    <a:pt x="527" y="1089"/>
                  </a:cubicBezTo>
                  <a:cubicBezTo>
                    <a:pt x="943" y="1089"/>
                    <a:pt x="1550" y="667"/>
                    <a:pt x="1687" y="357"/>
                  </a:cubicBezTo>
                  <a:cubicBezTo>
                    <a:pt x="1335" y="195"/>
                    <a:pt x="874" y="0"/>
                    <a:pt x="539"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4" name="Google Shape;2294;p96"/>
            <p:cNvSpPr/>
            <p:nvPr/>
          </p:nvSpPr>
          <p:spPr>
            <a:xfrm>
              <a:off x="3760400" y="2428700"/>
              <a:ext cx="48500" cy="62475"/>
            </a:xfrm>
            <a:custGeom>
              <a:rect b="b" l="l" r="r" t="t"/>
              <a:pathLst>
                <a:path extrusionOk="0" h="2499" w="1940">
                  <a:moveTo>
                    <a:pt x="1341" y="0"/>
                  </a:moveTo>
                  <a:cubicBezTo>
                    <a:pt x="973" y="0"/>
                    <a:pt x="564" y="301"/>
                    <a:pt x="288" y="451"/>
                  </a:cubicBezTo>
                  <a:cubicBezTo>
                    <a:pt x="1" y="595"/>
                    <a:pt x="306" y="2013"/>
                    <a:pt x="342" y="2372"/>
                  </a:cubicBezTo>
                  <a:cubicBezTo>
                    <a:pt x="577" y="2456"/>
                    <a:pt x="755" y="2498"/>
                    <a:pt x="906" y="2498"/>
                  </a:cubicBezTo>
                  <a:cubicBezTo>
                    <a:pt x="1203" y="2498"/>
                    <a:pt x="1390" y="2335"/>
                    <a:pt x="1688" y="2013"/>
                  </a:cubicBezTo>
                  <a:cubicBezTo>
                    <a:pt x="1849" y="1833"/>
                    <a:pt x="1939" y="380"/>
                    <a:pt x="1778" y="200"/>
                  </a:cubicBezTo>
                  <a:cubicBezTo>
                    <a:pt x="1649" y="55"/>
                    <a:pt x="1499" y="0"/>
                    <a:pt x="134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5" name="Google Shape;2295;p96"/>
            <p:cNvSpPr/>
            <p:nvPr/>
          </p:nvSpPr>
          <p:spPr>
            <a:xfrm>
              <a:off x="3763550" y="2374475"/>
              <a:ext cx="39675" cy="53250"/>
            </a:xfrm>
            <a:custGeom>
              <a:rect b="b" l="l" r="r" t="t"/>
              <a:pathLst>
                <a:path extrusionOk="0" h="2130" w="1587">
                  <a:moveTo>
                    <a:pt x="1311" y="0"/>
                  </a:moveTo>
                  <a:cubicBezTo>
                    <a:pt x="970" y="359"/>
                    <a:pt x="0" y="1023"/>
                    <a:pt x="323" y="1669"/>
                  </a:cubicBezTo>
                  <a:cubicBezTo>
                    <a:pt x="485" y="1999"/>
                    <a:pt x="677" y="2129"/>
                    <a:pt x="859" y="2129"/>
                  </a:cubicBezTo>
                  <a:cubicBezTo>
                    <a:pt x="1244" y="2129"/>
                    <a:pt x="1587" y="1552"/>
                    <a:pt x="1526" y="1041"/>
                  </a:cubicBezTo>
                  <a:cubicBezTo>
                    <a:pt x="1454" y="700"/>
                    <a:pt x="1382" y="359"/>
                    <a:pt x="1311"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6" name="Google Shape;2296;p96"/>
            <p:cNvSpPr/>
            <p:nvPr/>
          </p:nvSpPr>
          <p:spPr>
            <a:xfrm>
              <a:off x="3926425" y="1945950"/>
              <a:ext cx="36375" cy="48950"/>
            </a:xfrm>
            <a:custGeom>
              <a:rect b="b" l="l" r="r" t="t"/>
              <a:pathLst>
                <a:path extrusionOk="0" h="1958" w="1455">
                  <a:moveTo>
                    <a:pt x="1041" y="1"/>
                  </a:moveTo>
                  <a:lnTo>
                    <a:pt x="1041" y="1"/>
                  </a:lnTo>
                  <a:cubicBezTo>
                    <a:pt x="1" y="826"/>
                    <a:pt x="18" y="755"/>
                    <a:pt x="557" y="1957"/>
                  </a:cubicBezTo>
                  <a:cubicBezTo>
                    <a:pt x="1436" y="1114"/>
                    <a:pt x="1454" y="1149"/>
                    <a:pt x="1041"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7" name="Google Shape;2297;p96"/>
            <p:cNvSpPr/>
            <p:nvPr/>
          </p:nvSpPr>
          <p:spPr>
            <a:xfrm>
              <a:off x="3838025" y="2494275"/>
              <a:ext cx="79900" cy="53000"/>
            </a:xfrm>
            <a:custGeom>
              <a:rect b="b" l="l" r="r" t="t"/>
              <a:pathLst>
                <a:path extrusionOk="0" h="2120" w="3196">
                  <a:moveTo>
                    <a:pt x="2244" y="54"/>
                  </a:moveTo>
                  <a:cubicBezTo>
                    <a:pt x="1580" y="162"/>
                    <a:pt x="1" y="0"/>
                    <a:pt x="557" y="1041"/>
                  </a:cubicBezTo>
                  <a:cubicBezTo>
                    <a:pt x="715" y="1357"/>
                    <a:pt x="2383" y="2119"/>
                    <a:pt x="2843" y="2119"/>
                  </a:cubicBezTo>
                  <a:cubicBezTo>
                    <a:pt x="2854" y="2119"/>
                    <a:pt x="2863" y="2119"/>
                    <a:pt x="2872" y="2118"/>
                  </a:cubicBezTo>
                  <a:cubicBezTo>
                    <a:pt x="2872" y="1382"/>
                    <a:pt x="3196" y="233"/>
                    <a:pt x="2244" y="54"/>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8" name="Google Shape;2298;p96"/>
            <p:cNvSpPr/>
            <p:nvPr/>
          </p:nvSpPr>
          <p:spPr>
            <a:xfrm>
              <a:off x="3884450" y="2556375"/>
              <a:ext cx="29200" cy="33425"/>
            </a:xfrm>
            <a:custGeom>
              <a:rect b="b" l="l" r="r" t="t"/>
              <a:pathLst>
                <a:path extrusionOk="0" h="1337" w="1168">
                  <a:moveTo>
                    <a:pt x="812" y="0"/>
                  </a:moveTo>
                  <a:cubicBezTo>
                    <a:pt x="497" y="0"/>
                    <a:pt x="1" y="538"/>
                    <a:pt x="136" y="1106"/>
                  </a:cubicBezTo>
                  <a:cubicBezTo>
                    <a:pt x="384" y="1268"/>
                    <a:pt x="575" y="1336"/>
                    <a:pt x="720" y="1336"/>
                  </a:cubicBezTo>
                  <a:cubicBezTo>
                    <a:pt x="1151" y="1336"/>
                    <a:pt x="1168" y="728"/>
                    <a:pt x="1033" y="190"/>
                  </a:cubicBezTo>
                  <a:cubicBezTo>
                    <a:pt x="998" y="58"/>
                    <a:pt x="915" y="0"/>
                    <a:pt x="812"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299" name="Google Shape;2299;p96"/>
            <p:cNvSpPr/>
            <p:nvPr/>
          </p:nvSpPr>
          <p:spPr>
            <a:xfrm>
              <a:off x="4076300" y="2559850"/>
              <a:ext cx="71350" cy="29250"/>
            </a:xfrm>
            <a:custGeom>
              <a:rect b="b" l="l" r="r" t="t"/>
              <a:pathLst>
                <a:path extrusionOk="0" h="1170" w="2854">
                  <a:moveTo>
                    <a:pt x="554" y="1"/>
                  </a:moveTo>
                  <a:cubicBezTo>
                    <a:pt x="328" y="1"/>
                    <a:pt x="132" y="135"/>
                    <a:pt x="0" y="572"/>
                  </a:cubicBezTo>
                  <a:cubicBezTo>
                    <a:pt x="781" y="1093"/>
                    <a:pt x="1053" y="1169"/>
                    <a:pt x="1863" y="1169"/>
                  </a:cubicBezTo>
                  <a:cubicBezTo>
                    <a:pt x="2002" y="1169"/>
                    <a:pt x="2157" y="1167"/>
                    <a:pt x="2333" y="1164"/>
                  </a:cubicBezTo>
                  <a:cubicBezTo>
                    <a:pt x="2782" y="841"/>
                    <a:pt x="2854" y="572"/>
                    <a:pt x="2531" y="213"/>
                  </a:cubicBezTo>
                  <a:cubicBezTo>
                    <a:pt x="2482" y="156"/>
                    <a:pt x="2426" y="134"/>
                    <a:pt x="2365" y="134"/>
                  </a:cubicBezTo>
                  <a:cubicBezTo>
                    <a:pt x="2177" y="134"/>
                    <a:pt x="1940" y="339"/>
                    <a:pt x="1723" y="339"/>
                  </a:cubicBezTo>
                  <a:cubicBezTo>
                    <a:pt x="1349" y="339"/>
                    <a:pt x="914" y="1"/>
                    <a:pt x="554" y="1"/>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sp>
          <p:nvSpPr>
            <p:cNvPr id="2300" name="Google Shape;2300;p96"/>
            <p:cNvSpPr/>
            <p:nvPr/>
          </p:nvSpPr>
          <p:spPr>
            <a:xfrm>
              <a:off x="3781950" y="2019150"/>
              <a:ext cx="53150" cy="34975"/>
            </a:xfrm>
            <a:custGeom>
              <a:rect b="b" l="l" r="r" t="t"/>
              <a:pathLst>
                <a:path extrusionOk="0" h="1399" w="2126">
                  <a:moveTo>
                    <a:pt x="1455" y="0"/>
                  </a:moveTo>
                  <a:cubicBezTo>
                    <a:pt x="1340" y="0"/>
                    <a:pt x="1207" y="58"/>
                    <a:pt x="1059" y="196"/>
                  </a:cubicBezTo>
                  <a:cubicBezTo>
                    <a:pt x="0" y="1165"/>
                    <a:pt x="1131" y="1362"/>
                    <a:pt x="2010" y="1398"/>
                  </a:cubicBezTo>
                  <a:cubicBezTo>
                    <a:pt x="2126" y="966"/>
                    <a:pt x="1928" y="0"/>
                    <a:pt x="1455" y="0"/>
                  </a:cubicBezTo>
                  <a:close/>
                </a:path>
              </a:pathLst>
            </a:custGeom>
            <a:solidFill>
              <a:srgbClr val="D9D9D9"/>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sz="1000">
                <a:latin typeface="Roboto"/>
                <a:ea typeface="Roboto"/>
                <a:cs typeface="Roboto"/>
                <a:sym typeface="Roboto"/>
              </a:endParaRPr>
            </a:p>
          </p:txBody>
        </p:sp>
      </p:grpSp>
      <p:sp>
        <p:nvSpPr>
          <p:cNvPr id="2301" name="Google Shape;2301;p96"/>
          <p:cNvSpPr/>
          <p:nvPr/>
        </p:nvSpPr>
        <p:spPr>
          <a:xfrm>
            <a:off x="2855753" y="1395486"/>
            <a:ext cx="93000" cy="84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2" name="Google Shape;2302;p96"/>
          <p:cNvSpPr/>
          <p:nvPr/>
        </p:nvSpPr>
        <p:spPr>
          <a:xfrm>
            <a:off x="2908006" y="1800517"/>
            <a:ext cx="84300" cy="84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3" name="Google Shape;2303;p96"/>
          <p:cNvSpPr/>
          <p:nvPr/>
        </p:nvSpPr>
        <p:spPr>
          <a:xfrm>
            <a:off x="4685849" y="1714414"/>
            <a:ext cx="84300" cy="84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4" name="Google Shape;2304;p96"/>
          <p:cNvSpPr/>
          <p:nvPr/>
        </p:nvSpPr>
        <p:spPr>
          <a:xfrm>
            <a:off x="2891632" y="1055045"/>
            <a:ext cx="21000" cy="3795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5" name="Google Shape;2305;p96"/>
          <p:cNvSpPr/>
          <p:nvPr/>
        </p:nvSpPr>
        <p:spPr>
          <a:xfrm>
            <a:off x="2939671" y="1845160"/>
            <a:ext cx="21000" cy="4038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6" name="Google Shape;2306;p96"/>
          <p:cNvSpPr/>
          <p:nvPr/>
        </p:nvSpPr>
        <p:spPr>
          <a:xfrm>
            <a:off x="4717500" y="1757120"/>
            <a:ext cx="21000" cy="4038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7" name="Google Shape;2307;p96"/>
          <p:cNvSpPr/>
          <p:nvPr/>
        </p:nvSpPr>
        <p:spPr>
          <a:xfrm>
            <a:off x="4352359" y="1666784"/>
            <a:ext cx="84300" cy="84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8" name="Google Shape;2308;p96"/>
          <p:cNvSpPr/>
          <p:nvPr/>
        </p:nvSpPr>
        <p:spPr>
          <a:xfrm>
            <a:off x="4384026" y="1023880"/>
            <a:ext cx="21000" cy="682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09" name="Google Shape;2309;p96"/>
          <p:cNvSpPr/>
          <p:nvPr/>
        </p:nvSpPr>
        <p:spPr>
          <a:xfrm>
            <a:off x="6314068" y="1662922"/>
            <a:ext cx="21000" cy="682200"/>
          </a:xfrm>
          <a:prstGeom prst="rect">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10" name="Google Shape;2310;p96"/>
          <p:cNvSpPr/>
          <p:nvPr/>
        </p:nvSpPr>
        <p:spPr>
          <a:xfrm>
            <a:off x="6282396" y="1618281"/>
            <a:ext cx="84300" cy="84000"/>
          </a:xfrm>
          <a:prstGeom prst="ellipse">
            <a:avLst/>
          </a:prstGeom>
          <a:solidFill>
            <a:srgbClr val="0B5394"/>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11" name="Google Shape;2311;p96"/>
          <p:cNvSpPr/>
          <p:nvPr/>
        </p:nvSpPr>
        <p:spPr>
          <a:xfrm>
            <a:off x="2164838" y="650962"/>
            <a:ext cx="1183800" cy="403800"/>
          </a:xfrm>
          <a:prstGeom prst="rect">
            <a:avLst/>
          </a:prstGeom>
          <a:solidFill>
            <a:srgbClr val="FFFFFF"/>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Canada</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4%</a:t>
            </a:r>
            <a:endParaRPr b="1" sz="1200">
              <a:solidFill>
                <a:srgbClr val="0B5394"/>
              </a:solidFill>
              <a:latin typeface="Roboto"/>
              <a:ea typeface="Roboto"/>
              <a:cs typeface="Roboto"/>
              <a:sym typeface="Roboto"/>
            </a:endParaRPr>
          </a:p>
        </p:txBody>
      </p:sp>
      <p:sp>
        <p:nvSpPr>
          <p:cNvPr id="2312" name="Google Shape;2312;p96"/>
          <p:cNvSpPr/>
          <p:nvPr/>
        </p:nvSpPr>
        <p:spPr>
          <a:xfrm>
            <a:off x="3893038" y="619663"/>
            <a:ext cx="1029000" cy="4038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UK</a:t>
            </a:r>
            <a:endParaRPr b="1" sz="12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4%</a:t>
            </a:r>
            <a:endParaRPr b="1" sz="1200">
              <a:solidFill>
                <a:srgbClr val="0B5394"/>
              </a:solidFill>
              <a:latin typeface="Roboto"/>
              <a:ea typeface="Roboto"/>
              <a:cs typeface="Roboto"/>
              <a:sym typeface="Roboto"/>
            </a:endParaRPr>
          </a:p>
        </p:txBody>
      </p:sp>
      <p:sp>
        <p:nvSpPr>
          <p:cNvPr id="2313" name="Google Shape;2313;p96"/>
          <p:cNvSpPr/>
          <p:nvPr/>
        </p:nvSpPr>
        <p:spPr>
          <a:xfrm>
            <a:off x="4296188" y="2167388"/>
            <a:ext cx="950100" cy="3582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EU</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4%</a:t>
            </a:r>
            <a:endParaRPr b="1" sz="1200">
              <a:solidFill>
                <a:srgbClr val="0B5394"/>
              </a:solidFill>
              <a:latin typeface="Roboto"/>
              <a:ea typeface="Roboto"/>
              <a:cs typeface="Roboto"/>
              <a:sym typeface="Roboto"/>
            </a:endParaRPr>
          </a:p>
        </p:txBody>
      </p:sp>
      <p:sp>
        <p:nvSpPr>
          <p:cNvPr id="2314" name="Google Shape;2314;p96"/>
          <p:cNvSpPr/>
          <p:nvPr/>
        </p:nvSpPr>
        <p:spPr>
          <a:xfrm>
            <a:off x="2212888" y="2248688"/>
            <a:ext cx="1015500" cy="3795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US</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78%</a:t>
            </a:r>
            <a:endParaRPr b="1" sz="1200">
              <a:solidFill>
                <a:srgbClr val="0B5394"/>
              </a:solidFill>
              <a:latin typeface="Roboto"/>
              <a:ea typeface="Roboto"/>
              <a:cs typeface="Roboto"/>
              <a:sym typeface="Roboto"/>
            </a:endParaRPr>
          </a:p>
        </p:txBody>
      </p:sp>
      <p:sp>
        <p:nvSpPr>
          <p:cNvPr id="2315" name="Google Shape;2315;p96"/>
          <p:cNvSpPr/>
          <p:nvPr/>
        </p:nvSpPr>
        <p:spPr>
          <a:xfrm>
            <a:off x="5816788" y="2347925"/>
            <a:ext cx="1015500" cy="379500"/>
          </a:xfrm>
          <a:prstGeom prst="rect">
            <a:avLst/>
          </a:prstGeom>
          <a:solidFill>
            <a:schemeClr val="lt1"/>
          </a:solidFill>
          <a:ln cap="flat" cmpd="sng" w="19050">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China</a:t>
            </a:r>
            <a:endParaRPr b="1" sz="1200">
              <a:solidFill>
                <a:srgbClr val="0B5394"/>
              </a:solidFill>
              <a:latin typeface="Roboto"/>
              <a:ea typeface="Roboto"/>
              <a:cs typeface="Roboto"/>
              <a:sym typeface="Roboto"/>
            </a:endParaRPr>
          </a:p>
          <a:p>
            <a:pPr indent="0" lvl="0" marL="0" rtl="0" algn="ctr">
              <a:spcBef>
                <a:spcPts val="0"/>
              </a:spcBef>
              <a:spcAft>
                <a:spcPts val="0"/>
              </a:spcAft>
              <a:buNone/>
            </a:pPr>
            <a:r>
              <a:rPr b="1" lang="en-GB" sz="1200">
                <a:solidFill>
                  <a:srgbClr val="0B5394"/>
                </a:solidFill>
                <a:latin typeface="Roboto"/>
                <a:ea typeface="Roboto"/>
                <a:cs typeface="Roboto"/>
                <a:sym typeface="Roboto"/>
              </a:rPr>
              <a:t>10%</a:t>
            </a:r>
            <a:endParaRPr b="1" sz="1200">
              <a:solidFill>
                <a:srgbClr val="0B5394"/>
              </a:solidFill>
              <a:latin typeface="Roboto"/>
              <a:ea typeface="Roboto"/>
              <a:cs typeface="Roboto"/>
              <a:sym typeface="Roboto"/>
            </a:endParaRPr>
          </a:p>
        </p:txBody>
      </p:sp>
      <p:sp>
        <p:nvSpPr>
          <p:cNvPr id="2316" name="Google Shape;2316;p96"/>
          <p:cNvSpPr txBox="1"/>
          <p:nvPr/>
        </p:nvSpPr>
        <p:spPr>
          <a:xfrm>
            <a:off x="2167075" y="4856250"/>
            <a:ext cx="2887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888888"/>
                </a:solidFill>
                <a:latin typeface="Roboto"/>
                <a:ea typeface="Roboto"/>
                <a:cs typeface="Roboto"/>
                <a:sym typeface="Roboto"/>
              </a:rPr>
              <a:t>Sources:</a:t>
            </a:r>
            <a:r>
              <a:rPr i="1" lang="en-GB" sz="900">
                <a:solidFill>
                  <a:srgbClr val="888888"/>
                </a:solidFill>
                <a:latin typeface="Roboto"/>
                <a:ea typeface="Roboto"/>
                <a:cs typeface="Roboto"/>
                <a:sym typeface="Roboto"/>
              </a:rPr>
              <a:t> </a:t>
            </a:r>
            <a:r>
              <a:rPr i="1" lang="en-GB" sz="900" u="sng">
                <a:solidFill>
                  <a:srgbClr val="888888"/>
                </a:solidFill>
                <a:latin typeface="Roboto"/>
                <a:ea typeface="Roboto"/>
                <a:cs typeface="Roboto"/>
                <a:sym typeface="Roboto"/>
                <a:hlinkClick r:id="rId3">
                  <a:extLst>
                    <a:ext uri="{A12FA001-AC4F-418D-AE19-62706E023703}">
                      <ahyp:hlinkClr val="tx"/>
                    </a:ext>
                  </a:extLst>
                </a:hlinkClick>
              </a:rPr>
              <a:t>Investment Digest AI in Pharma</a:t>
            </a:r>
            <a:endParaRPr i="1" sz="900">
              <a:solidFill>
                <a:srgbClr val="888888"/>
              </a:solidFill>
              <a:latin typeface="Roboto"/>
              <a:ea typeface="Roboto"/>
              <a:cs typeface="Roboto"/>
              <a:sym typeface="Roboto"/>
            </a:endParaRPr>
          </a:p>
        </p:txBody>
      </p:sp>
      <p:sp>
        <p:nvSpPr>
          <p:cNvPr id="2317" name="Google Shape;2317;p96"/>
          <p:cNvSpPr/>
          <p:nvPr/>
        </p:nvSpPr>
        <p:spPr>
          <a:xfrm flipH="1" rot="-5400000">
            <a:off x="-161850" y="4448098"/>
            <a:ext cx="8046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p96"/>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p97"/>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Top-50 Investors in AI Companies</a:t>
            </a:r>
            <a:endParaRPr sz="1620">
              <a:solidFill>
                <a:srgbClr val="0B5394"/>
              </a:solidFill>
              <a:latin typeface="Roboto"/>
              <a:ea typeface="Roboto"/>
              <a:cs typeface="Roboto"/>
              <a:sym typeface="Roboto"/>
            </a:endParaRPr>
          </a:p>
        </p:txBody>
      </p:sp>
      <p:sp>
        <p:nvSpPr>
          <p:cNvPr id="2324" name="Google Shape;2324;p97"/>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25" name="Google Shape;2325;p97"/>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26" name="Google Shape;2326;p97"/>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327" name="Google Shape;2327;p97"/>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328" name="Google Shape;2328;p97"/>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aphicFrame>
        <p:nvGraphicFramePr>
          <p:cNvPr id="2329" name="Google Shape;2329;p97"/>
          <p:cNvGraphicFramePr/>
          <p:nvPr/>
        </p:nvGraphicFramePr>
        <p:xfrm>
          <a:off x="232550" y="573263"/>
          <a:ext cx="3000000" cy="3000000"/>
        </p:xfrm>
        <a:graphic>
          <a:graphicData uri="http://schemas.openxmlformats.org/drawingml/2006/table">
            <a:tbl>
              <a:tblPr>
                <a:noFill/>
                <a:tableStyleId>{E9E07A43-6A57-4F5F-9E6B-C43A75D59D51}</a:tableStyleId>
              </a:tblPr>
              <a:tblGrid>
                <a:gridCol w="1919250"/>
                <a:gridCol w="1168425"/>
                <a:gridCol w="1295400"/>
                <a:gridCol w="4295825"/>
              </a:tblGrid>
              <a:tr h="404250">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INVESTORS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INVESTMENTS OVERALL</a:t>
                      </a:r>
                      <a:endParaRPr b="1" sz="900">
                        <a:solidFill>
                          <a:srgbClr val="0B5394"/>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AI FOR DRUG DISCOVERY </a:t>
                      </a:r>
                      <a:endParaRPr b="1" sz="9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COMPANIES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rtl="0" algn="ctr">
                        <a:spcBef>
                          <a:spcPts val="0"/>
                        </a:spcBef>
                        <a:spcAft>
                          <a:spcPts val="0"/>
                        </a:spcAft>
                        <a:buNone/>
                      </a:pPr>
                      <a:r>
                        <a:rPr b="1" lang="en-GB" sz="800">
                          <a:solidFill>
                            <a:srgbClr val="0B5394"/>
                          </a:solidFill>
                          <a:latin typeface="Roboto"/>
                          <a:ea typeface="Roboto"/>
                          <a:cs typeface="Roboto"/>
                          <a:sym typeface="Roboto"/>
                        </a:rPr>
                        <a:t>                </a:t>
                      </a:r>
                      <a:r>
                        <a:rPr b="1" lang="en-GB" sz="900">
                          <a:solidFill>
                            <a:srgbClr val="0B5394"/>
                          </a:solidFill>
                          <a:latin typeface="Roboto"/>
                          <a:ea typeface="Roboto"/>
                          <a:cs typeface="Roboto"/>
                          <a:sym typeface="Roboto"/>
                        </a:rPr>
                        <a:t>INVESTED IN</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335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Casdin Capital</a:t>
                      </a:r>
                      <a:endParaRPr b="1" sz="1000">
                        <a:solidFill>
                          <a:srgbClr val="FF0000"/>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220</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28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Absci, Alector, Arzed</a:t>
                      </a:r>
                      <a:r>
                        <a:rPr lang="en-GB" sz="700">
                          <a:solidFill>
                            <a:schemeClr val="dk1"/>
                          </a:solidFill>
                          <a:latin typeface="Roboto"/>
                          <a:ea typeface="Roboto"/>
                          <a:cs typeface="Roboto"/>
                          <a:sym typeface="Roboto"/>
                        </a:rPr>
                        <a:t>a, </a:t>
                      </a:r>
                      <a:r>
                        <a:rPr lang="en-GB" sz="700">
                          <a:solidFill>
                            <a:schemeClr val="dk1"/>
                          </a:solidFill>
                          <a:uFill>
                            <a:noFill/>
                          </a:uFill>
                          <a:latin typeface="Roboto"/>
                          <a:ea typeface="Roboto"/>
                          <a:cs typeface="Roboto"/>
                          <a:sym typeface="Roboto"/>
                          <a:hlinkClick r:id="rId3">
                            <a:extLst>
                              <a:ext uri="{A12FA001-AC4F-418D-AE19-62706E023703}">
                                <ahyp:hlinkClr val="tx"/>
                              </a:ext>
                            </a:extLst>
                          </a:hlinkClick>
                        </a:rPr>
                        <a:t>Asimov</a:t>
                      </a:r>
                      <a:r>
                        <a:rPr lang="en-GB" sz="700">
                          <a:solidFill>
                            <a:schemeClr val="dk1"/>
                          </a:solidFill>
                          <a:latin typeface="Roboto"/>
                          <a:ea typeface="Roboto"/>
                          <a:cs typeface="Roboto"/>
                          <a:sym typeface="Roboto"/>
                        </a:rPr>
                        <a:t>, Bea</a:t>
                      </a:r>
                      <a:r>
                        <a:rPr lang="en-GB" sz="700">
                          <a:solidFill>
                            <a:schemeClr val="dk1"/>
                          </a:solidFill>
                          <a:latin typeface="Roboto"/>
                          <a:ea typeface="Roboto"/>
                          <a:cs typeface="Roboto"/>
                          <a:sym typeface="Roboto"/>
                        </a:rPr>
                        <a:t>con Biosignals, Celsius Therapeutics, Exscientia, Gritstone Oncology, Fabric Genomics, Flatiron Health, Foundation Medicine, Lunit, Insitro, Paige, Recursion Pharmaceuticals, Relay Therapeutics, Sema4, ShouTi, SomaLogic, Treeline Biosciences, Character Biosciences, SomaLogic, Structure Therapeutics, Treeline Biosciences, Imagen Technologies, Exai Bio, Dyno Therapeutics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Y Combinator</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5,969</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20</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Arpeggio Bio, Athelas, Atomwise, CloudMedx, Coral Genomics, HistoWiz, iLabService, Menten AI, Notable Labs, Ochre Bio, PostEra, Reverie Labs, Segmed, Stratos, Verge Genomics, Nabla Bio, Darmiyan, Synkrino Biotherapeutics, Known Medicine, Gen1E Lifesciences</a:t>
                      </a:r>
                      <a:endParaRPr sz="700">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GV</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1,009</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19</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Alector, Arrakis Therapeutics, Celsius Therapeutics, DNAnexus, Gritstone Oncology, IDEAYA Biosciences, Insitro,  Flatiron Health, Foundation Medicine, Owkin, Relay Therapeutics, Schrödinger, Strateos, Treeline Biosciences, Ultromics, ZappRx, Imagen Technologies, LifeMine Therapeutics, Dyno Therapeutics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382499" marR="0" rtl="0" algn="l">
                        <a:spcBef>
                          <a:spcPts val="0"/>
                        </a:spcBef>
                        <a:spcAft>
                          <a:spcPts val="0"/>
                        </a:spcAft>
                        <a:buNone/>
                      </a:pPr>
                      <a:r>
                        <a:rPr b="1" lang="en-GB" sz="1000">
                          <a:solidFill>
                            <a:schemeClr val="dk1"/>
                          </a:solidFill>
                          <a:latin typeface="Roboto"/>
                          <a:ea typeface="Roboto"/>
                          <a:cs typeface="Roboto"/>
                          <a:sym typeface="Roboto"/>
                        </a:rPr>
                        <a:t>Creative Destruction Lab</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764</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OrganoTherapeutics, Epistemic AI, Altis Labs, NetraMark, biotx.ai, DeepCure, DeepLife, Entropica Labs, Kuano, Kyndi, Menten AI, ProteinQure, Winterlight Labs, Valence Discovery, Nostos Genomics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382499" rtl="0" algn="l">
                        <a:spcBef>
                          <a:spcPts val="0"/>
                        </a:spcBef>
                        <a:spcAft>
                          <a:spcPts val="0"/>
                        </a:spcAft>
                        <a:buNone/>
                      </a:pPr>
                      <a:r>
                        <a:rPr b="1" lang="en-GB" sz="1000">
                          <a:solidFill>
                            <a:schemeClr val="dk1"/>
                          </a:solidFill>
                          <a:latin typeface="Roboto"/>
                          <a:ea typeface="Roboto"/>
                          <a:cs typeface="Roboto"/>
                          <a:sym typeface="Roboto"/>
                        </a:rPr>
                        <a:t>Perceptive Advisors </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242</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Absci, Alector, Black Diamond Therapeutics, Champions Oncology, DNAnexus, Icosavax, IDEAYA Biosciences, Neuron23, Saama, Sema4, Soma Logic, Relay Therapeutics, Biodesix, Landos Biopharma, Achilles Therapeutics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82499" rtl="0" algn="l">
                        <a:spcBef>
                          <a:spcPts val="0"/>
                        </a:spcBef>
                        <a:spcAft>
                          <a:spcPts val="0"/>
                        </a:spcAft>
                        <a:buNone/>
                      </a:pPr>
                      <a:r>
                        <a:rPr b="1" lang="en-GB" sz="1000">
                          <a:solidFill>
                            <a:schemeClr val="dk1"/>
                          </a:solidFill>
                          <a:latin typeface="Roboto"/>
                          <a:ea typeface="Roboto"/>
                          <a:cs typeface="Roboto"/>
                          <a:sym typeface="Roboto"/>
                        </a:rPr>
                        <a:t>Alexandria Venture Investments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235</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Arrakis Therapeutics, Celsius Therapeutics, Deep Genomics, GNS Healthcare, Gritstone Oncology, IDEAYA Biosciences, Immunai, Insitro, Fountain Therapeutics, LEXEO Therapeutics, Neuromora Therapeutics, Veralox Therapeutics, Matchpoint Therapeutics, Ozette Technologies, Terray Therapeutics</a:t>
                      </a:r>
                      <a:endParaRPr sz="700">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82499" rtl="0" algn="l">
                        <a:spcBef>
                          <a:spcPts val="0"/>
                        </a:spcBef>
                        <a:spcAft>
                          <a:spcPts val="0"/>
                        </a:spcAft>
                        <a:buNone/>
                      </a:pPr>
                      <a:r>
                        <a:rPr b="1" lang="en-GB" sz="1000">
                          <a:solidFill>
                            <a:schemeClr val="dk1"/>
                          </a:solidFill>
                          <a:latin typeface="Roboto"/>
                          <a:ea typeface="Roboto"/>
                          <a:cs typeface="Roboto"/>
                          <a:sym typeface="Roboto"/>
                        </a:rPr>
                        <a:t>EASME</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3,680</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14</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Cytox, Optellum, Quibim, OmicX, Genialis, Acellera, Genome Biologics, Iris.ai, CellPly, MedAware, Castor, Mind the Byte, InterAx Biotech Ltd</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5775">
                <a:tc>
                  <a:txBody>
                    <a:bodyPr/>
                    <a:lstStyle/>
                    <a:p>
                      <a:pPr indent="0" lvl="0" marL="382499" rtl="0" algn="l">
                        <a:spcBef>
                          <a:spcPts val="0"/>
                        </a:spcBef>
                        <a:spcAft>
                          <a:spcPts val="0"/>
                        </a:spcAft>
                        <a:buNone/>
                      </a:pPr>
                      <a:r>
                        <a:rPr b="1" lang="en-GB" sz="1000">
                          <a:solidFill>
                            <a:schemeClr val="dk1"/>
                          </a:solidFill>
                          <a:latin typeface="Roboto"/>
                          <a:ea typeface="Roboto"/>
                          <a:cs typeface="Roboto"/>
                          <a:sym typeface="Roboto"/>
                        </a:rPr>
                        <a:t>National Science Foundation</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4,425</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13</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bioSyntagma, ADM Diagnostics, Strados Labs, Bioz, Cloud Pharmaceuticals, Data2Discovery Inc, TeselaGen, Nabla Bio, VeriSIM Life, Dascena, SpIntellx, VeriSIM Life, Canomiks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82499" rtl="0" algn="l">
                        <a:spcBef>
                          <a:spcPts val="0"/>
                        </a:spcBef>
                        <a:spcAft>
                          <a:spcPts val="0"/>
                        </a:spcAft>
                        <a:buNone/>
                      </a:pPr>
                      <a:r>
                        <a:rPr b="1" lang="en-GB" sz="1000">
                          <a:solidFill>
                            <a:schemeClr val="dk1"/>
                          </a:solidFill>
                          <a:latin typeface="Roboto"/>
                          <a:ea typeface="Roboto"/>
                          <a:cs typeface="Roboto"/>
                          <a:sym typeface="Roboto"/>
                        </a:rPr>
                        <a:t>MassChallenge</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3,156</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12</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OrganoTherapeutics, Agamon, Simply Speak, Scailyte, Strados Labs, ChemAlive sA, Vyasa Analytics, Neuroelectrics, Kintsugi, Clemedi, Canomiks, Thermy</a:t>
                      </a:r>
                      <a:endParaRPr sz="700">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459750">
                <a:tc>
                  <a:txBody>
                    <a:bodyPr/>
                    <a:lstStyle/>
                    <a:p>
                      <a:pPr indent="0" lvl="0" marL="382499" rtl="0" algn="l">
                        <a:spcBef>
                          <a:spcPts val="0"/>
                        </a:spcBef>
                        <a:spcAft>
                          <a:spcPts val="0"/>
                        </a:spcAft>
                        <a:buNone/>
                      </a:pPr>
                      <a:r>
                        <a:rPr b="1" lang="en-GB" sz="1000">
                          <a:solidFill>
                            <a:schemeClr val="dk1"/>
                          </a:solidFill>
                          <a:latin typeface="Roboto"/>
                          <a:ea typeface="Roboto"/>
                          <a:cs typeface="Roboto"/>
                          <a:sym typeface="Roboto"/>
                        </a:rPr>
                        <a:t>Khosla Ventures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100">
                          <a:solidFill>
                            <a:srgbClr val="1C4587"/>
                          </a:solidFill>
                          <a:latin typeface="Roboto"/>
                          <a:ea typeface="Roboto"/>
                          <a:cs typeface="Roboto"/>
                          <a:sym typeface="Roboto"/>
                        </a:rPr>
                        <a:t>1,145</a:t>
                      </a:r>
                      <a:endParaRPr b="1" sz="11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296AA5"/>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11</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004488"/>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Arpeggio Bio, Atomwise, BIOAGE LABS, Fountain Therapeutics, Deep Genomics, Menten AI, Ochre Bio, Scipher Medicine, ThoughtSpot, Known Medicine, Gen1E Lifesciences</a:t>
                      </a:r>
                      <a:endParaRPr sz="700">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B5394"/>
                      </a:solidFill>
                      <a:prstDash val="solid"/>
                      <a:round/>
                      <a:headEnd len="sm" w="sm" type="none"/>
                      <a:tailEnd len="sm" w="sm" type="none"/>
                    </a:lnB>
                    <a:solidFill>
                      <a:schemeClr val="lt1"/>
                    </a:solidFill>
                  </a:tcPr>
                </a:tc>
              </a:tr>
            </a:tbl>
          </a:graphicData>
        </a:graphic>
      </p:graphicFrame>
      <p:pic>
        <p:nvPicPr>
          <p:cNvPr id="2330" name="Google Shape;2330;p97"/>
          <p:cNvPicPr preferRelativeResize="0"/>
          <p:nvPr/>
        </p:nvPicPr>
        <p:blipFill>
          <a:blip r:embed="rId4">
            <a:alphaModFix/>
          </a:blip>
          <a:stretch>
            <a:fillRect/>
          </a:stretch>
        </p:blipFill>
        <p:spPr>
          <a:xfrm>
            <a:off x="306295" y="1037431"/>
            <a:ext cx="244800" cy="244800"/>
          </a:xfrm>
          <a:prstGeom prst="rect">
            <a:avLst/>
          </a:prstGeom>
          <a:noFill/>
          <a:ln>
            <a:noFill/>
          </a:ln>
        </p:spPr>
      </p:pic>
      <p:pic>
        <p:nvPicPr>
          <p:cNvPr descr="Y Combinator Logo" id="2331" name="Google Shape;2331;p97"/>
          <p:cNvPicPr preferRelativeResize="0"/>
          <p:nvPr/>
        </p:nvPicPr>
        <p:blipFill>
          <a:blip r:embed="rId5">
            <a:alphaModFix/>
          </a:blip>
          <a:stretch>
            <a:fillRect/>
          </a:stretch>
        </p:blipFill>
        <p:spPr>
          <a:xfrm>
            <a:off x="274301" y="1449973"/>
            <a:ext cx="276800" cy="276800"/>
          </a:xfrm>
          <a:prstGeom prst="rect">
            <a:avLst/>
          </a:prstGeom>
          <a:noFill/>
          <a:ln>
            <a:noFill/>
          </a:ln>
        </p:spPr>
      </p:pic>
      <p:pic>
        <p:nvPicPr>
          <p:cNvPr id="2332" name="Google Shape;2332;p97"/>
          <p:cNvPicPr preferRelativeResize="0"/>
          <p:nvPr/>
        </p:nvPicPr>
        <p:blipFill>
          <a:blip r:embed="rId6">
            <a:alphaModFix/>
          </a:blip>
          <a:stretch>
            <a:fillRect/>
          </a:stretch>
        </p:blipFill>
        <p:spPr>
          <a:xfrm>
            <a:off x="274301" y="1819475"/>
            <a:ext cx="276800" cy="276800"/>
          </a:xfrm>
          <a:prstGeom prst="rect">
            <a:avLst/>
          </a:prstGeom>
          <a:noFill/>
          <a:ln>
            <a:noFill/>
          </a:ln>
        </p:spPr>
      </p:pic>
      <p:pic>
        <p:nvPicPr>
          <p:cNvPr id="2333" name="Google Shape;2333;p97"/>
          <p:cNvPicPr preferRelativeResize="0"/>
          <p:nvPr/>
        </p:nvPicPr>
        <p:blipFill>
          <a:blip r:embed="rId7">
            <a:alphaModFix/>
          </a:blip>
          <a:stretch>
            <a:fillRect/>
          </a:stretch>
        </p:blipFill>
        <p:spPr>
          <a:xfrm>
            <a:off x="195476" y="2209962"/>
            <a:ext cx="411353" cy="244800"/>
          </a:xfrm>
          <a:prstGeom prst="rect">
            <a:avLst/>
          </a:prstGeom>
          <a:noFill/>
          <a:ln>
            <a:noFill/>
          </a:ln>
        </p:spPr>
      </p:pic>
      <p:pic>
        <p:nvPicPr>
          <p:cNvPr descr="Perceptive Advisors Logo" id="2334" name="Google Shape;2334;p97"/>
          <p:cNvPicPr preferRelativeResize="0"/>
          <p:nvPr/>
        </p:nvPicPr>
        <p:blipFill>
          <a:blip r:embed="rId8">
            <a:alphaModFix/>
          </a:blip>
          <a:stretch>
            <a:fillRect/>
          </a:stretch>
        </p:blipFill>
        <p:spPr>
          <a:xfrm>
            <a:off x="274301" y="2568449"/>
            <a:ext cx="276800" cy="276800"/>
          </a:xfrm>
          <a:prstGeom prst="rect">
            <a:avLst/>
          </a:prstGeom>
          <a:noFill/>
          <a:ln>
            <a:noFill/>
          </a:ln>
        </p:spPr>
      </p:pic>
      <p:pic>
        <p:nvPicPr>
          <p:cNvPr descr="Alexandria Venture Logo" id="2335" name="Google Shape;2335;p97"/>
          <p:cNvPicPr preferRelativeResize="0"/>
          <p:nvPr/>
        </p:nvPicPr>
        <p:blipFill>
          <a:blip r:embed="rId9">
            <a:alphaModFix/>
          </a:blip>
          <a:stretch>
            <a:fillRect/>
          </a:stretch>
        </p:blipFill>
        <p:spPr>
          <a:xfrm>
            <a:off x="262739" y="2936565"/>
            <a:ext cx="299925" cy="299925"/>
          </a:xfrm>
          <a:prstGeom prst="rect">
            <a:avLst/>
          </a:prstGeom>
          <a:noFill/>
          <a:ln>
            <a:noFill/>
          </a:ln>
        </p:spPr>
      </p:pic>
      <p:pic>
        <p:nvPicPr>
          <p:cNvPr descr="EASME - EU Executive Agency for SMEs Logo" id="2336" name="Google Shape;2336;p97"/>
          <p:cNvPicPr preferRelativeResize="0"/>
          <p:nvPr/>
        </p:nvPicPr>
        <p:blipFill>
          <a:blip r:embed="rId10">
            <a:alphaModFix/>
          </a:blip>
          <a:stretch>
            <a:fillRect/>
          </a:stretch>
        </p:blipFill>
        <p:spPr>
          <a:xfrm>
            <a:off x="262749" y="3338413"/>
            <a:ext cx="276800" cy="276800"/>
          </a:xfrm>
          <a:prstGeom prst="rect">
            <a:avLst/>
          </a:prstGeom>
          <a:noFill/>
          <a:ln>
            <a:noFill/>
          </a:ln>
        </p:spPr>
      </p:pic>
      <p:pic>
        <p:nvPicPr>
          <p:cNvPr id="2337" name="Google Shape;2337;p97"/>
          <p:cNvPicPr preferRelativeResize="0"/>
          <p:nvPr/>
        </p:nvPicPr>
        <p:blipFill>
          <a:blip r:embed="rId11">
            <a:alphaModFix/>
          </a:blip>
          <a:stretch>
            <a:fillRect/>
          </a:stretch>
        </p:blipFill>
        <p:spPr>
          <a:xfrm>
            <a:off x="274300" y="3721448"/>
            <a:ext cx="276799" cy="278250"/>
          </a:xfrm>
          <a:prstGeom prst="rect">
            <a:avLst/>
          </a:prstGeom>
          <a:noFill/>
          <a:ln>
            <a:noFill/>
          </a:ln>
        </p:spPr>
      </p:pic>
      <p:pic>
        <p:nvPicPr>
          <p:cNvPr id="2338" name="Google Shape;2338;p97"/>
          <p:cNvPicPr preferRelativeResize="0"/>
          <p:nvPr/>
        </p:nvPicPr>
        <p:blipFill>
          <a:blip r:embed="rId12">
            <a:alphaModFix/>
          </a:blip>
          <a:stretch>
            <a:fillRect/>
          </a:stretch>
        </p:blipFill>
        <p:spPr>
          <a:xfrm>
            <a:off x="274299" y="4076775"/>
            <a:ext cx="276800" cy="276800"/>
          </a:xfrm>
          <a:prstGeom prst="rect">
            <a:avLst/>
          </a:prstGeom>
          <a:noFill/>
          <a:ln>
            <a:noFill/>
          </a:ln>
        </p:spPr>
      </p:pic>
      <p:pic>
        <p:nvPicPr>
          <p:cNvPr descr="Khosla Ventures Logo" id="2339" name="Google Shape;2339;p97"/>
          <p:cNvPicPr preferRelativeResize="0"/>
          <p:nvPr/>
        </p:nvPicPr>
        <p:blipFill>
          <a:blip r:embed="rId13">
            <a:alphaModFix/>
          </a:blip>
          <a:stretch>
            <a:fillRect/>
          </a:stretch>
        </p:blipFill>
        <p:spPr>
          <a:xfrm>
            <a:off x="274300" y="4484650"/>
            <a:ext cx="322100" cy="322100"/>
          </a:xfrm>
          <a:prstGeom prst="rect">
            <a:avLst/>
          </a:prstGeom>
          <a:noFill/>
          <a:ln>
            <a:noFill/>
          </a:ln>
        </p:spPr>
      </p:pic>
      <p:sp>
        <p:nvSpPr>
          <p:cNvPr id="2340" name="Google Shape;2340;p97"/>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4" name="Shape 2344"/>
        <p:cNvGrpSpPr/>
        <p:nvPr/>
      </p:nvGrpSpPr>
      <p:grpSpPr>
        <a:xfrm>
          <a:off x="0" y="0"/>
          <a:ext cx="0" cy="0"/>
          <a:chOff x="0" y="0"/>
          <a:chExt cx="0" cy="0"/>
        </a:xfrm>
      </p:grpSpPr>
      <p:sp>
        <p:nvSpPr>
          <p:cNvPr id="2345" name="Google Shape;2345;p98"/>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Top-50 Investors in AI Companies</a:t>
            </a:r>
            <a:endParaRPr sz="1620">
              <a:solidFill>
                <a:srgbClr val="0B5394"/>
              </a:solidFill>
              <a:latin typeface="Roboto"/>
              <a:ea typeface="Roboto"/>
              <a:cs typeface="Roboto"/>
              <a:sym typeface="Roboto"/>
            </a:endParaRPr>
          </a:p>
        </p:txBody>
      </p:sp>
      <p:sp>
        <p:nvSpPr>
          <p:cNvPr id="2346" name="Google Shape;2346;p9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47" name="Google Shape;2347;p9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48" name="Google Shape;2348;p9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349" name="Google Shape;2349;p98"/>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350" name="Google Shape;2350;p98"/>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aphicFrame>
        <p:nvGraphicFramePr>
          <p:cNvPr id="2351" name="Google Shape;2351;p98"/>
          <p:cNvGraphicFramePr/>
          <p:nvPr/>
        </p:nvGraphicFramePr>
        <p:xfrm>
          <a:off x="232550" y="573263"/>
          <a:ext cx="3000000" cy="3000000"/>
        </p:xfrm>
        <a:graphic>
          <a:graphicData uri="http://schemas.openxmlformats.org/drawingml/2006/table">
            <a:tbl>
              <a:tblPr>
                <a:noFill/>
                <a:tableStyleId>{E9E07A43-6A57-4F5F-9E6B-C43A75D59D51}</a:tableStyleId>
              </a:tblPr>
              <a:tblGrid>
                <a:gridCol w="1919250"/>
                <a:gridCol w="1168425"/>
                <a:gridCol w="1295400"/>
                <a:gridCol w="4295825"/>
              </a:tblGrid>
              <a:tr h="404250">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INVESTORS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INVESTMENTS OVERALL</a:t>
                      </a:r>
                      <a:endParaRPr b="1" sz="900">
                        <a:solidFill>
                          <a:srgbClr val="0B5394"/>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AI FOR DRUG DISCOVERY </a:t>
                      </a:r>
                      <a:endParaRPr b="1" sz="9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COMPANIES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rtl="0" algn="ctr">
                        <a:spcBef>
                          <a:spcPts val="0"/>
                        </a:spcBef>
                        <a:spcAft>
                          <a:spcPts val="0"/>
                        </a:spcAft>
                        <a:buNone/>
                      </a:pPr>
                      <a:r>
                        <a:rPr b="1" lang="en-GB" sz="800">
                          <a:solidFill>
                            <a:srgbClr val="0B5394"/>
                          </a:solidFill>
                          <a:latin typeface="Roboto"/>
                          <a:ea typeface="Roboto"/>
                          <a:cs typeface="Roboto"/>
                          <a:sym typeface="Roboto"/>
                        </a:rPr>
                        <a:t>                </a:t>
                      </a:r>
                      <a:r>
                        <a:rPr b="1" lang="en-GB" sz="900">
                          <a:solidFill>
                            <a:srgbClr val="0B5394"/>
                          </a:solidFill>
                          <a:latin typeface="Roboto"/>
                          <a:ea typeface="Roboto"/>
                          <a:cs typeface="Roboto"/>
                          <a:sym typeface="Roboto"/>
                        </a:rPr>
                        <a:t>INVESTED IN</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41437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Invus</a:t>
                      </a:r>
                      <a:endParaRPr b="1" sz="1000">
                        <a:solidFill>
                          <a:srgbClr val="FF0000"/>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206</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11</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Engine Biosciences, Recursion Pharmaceuticals, Erasc</a:t>
                      </a:r>
                      <a:r>
                        <a:rPr lang="en-GB" sz="700">
                          <a:solidFill>
                            <a:schemeClr val="dk1"/>
                          </a:solidFill>
                          <a:latin typeface="Roboto"/>
                          <a:ea typeface="Roboto"/>
                          <a:cs typeface="Roboto"/>
                          <a:sym typeface="Roboto"/>
                        </a:rPr>
                        <a:t>a, Engine Biosciences,</a:t>
                      </a:r>
                      <a:r>
                        <a:rPr lang="en-GB" sz="700">
                          <a:solidFill>
                            <a:schemeClr val="dk1"/>
                          </a:solidFill>
                          <a:latin typeface="Roboto"/>
                          <a:ea typeface="Roboto"/>
                          <a:cs typeface="Roboto"/>
                          <a:sym typeface="Roboto"/>
                        </a:rPr>
                        <a:t> Schrödinger, Valo Health, Black Diamond Therapeutics, ITeos Therapeutics, Neumora Therapeutics, LifeMine Therapeutics, Achilles Therapeutics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SoftBank Vision Fund</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430</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10</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Biofourmis, Datavant, Deep Genomics, Exscientia, Insitro, PatSnap, Relay Therapeutics, Roivant Sciences, XtalPi, Neuron23</a:t>
                      </a:r>
                      <a:endParaRPr sz="700">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Andreessen Horowitz</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1,468</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10</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Aria Pharmaceuticals, Asimow, BigHat Biosciences, BIOAGE LABS, Erasca, Flatiron HealthGenesis Therapeutics, Insitro, Freenome, Dyno Therapeutics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393749" marR="0" rtl="0" algn="l">
                        <a:spcBef>
                          <a:spcPts val="0"/>
                        </a:spcBef>
                        <a:spcAft>
                          <a:spcPts val="0"/>
                        </a:spcAft>
                        <a:buNone/>
                      </a:pPr>
                      <a:r>
                        <a:rPr b="1" lang="en-GB" sz="1000">
                          <a:solidFill>
                            <a:schemeClr val="dk1"/>
                          </a:solidFill>
                          <a:latin typeface="Roboto"/>
                          <a:ea typeface="Roboto"/>
                          <a:cs typeface="Roboto"/>
                          <a:sym typeface="Roboto"/>
                        </a:rPr>
                        <a:t>ARCH Venture Partners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465</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10</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Arbor Biotechnologies, Generate Biomedicines, Glympse Bio, Erasca, Hangzhou Just Biotherapeutics (Just China), Insitro, Treeline Biosciences, Neumora Therapeutics, Vilya, LifeMine Therapeutics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393749" rtl="0" algn="l">
                        <a:spcBef>
                          <a:spcPts val="0"/>
                        </a:spcBef>
                        <a:spcAft>
                          <a:spcPts val="0"/>
                        </a:spcAft>
                        <a:buNone/>
                      </a:pPr>
                      <a:r>
                        <a:rPr b="1" lang="en-GB" sz="1000">
                          <a:solidFill>
                            <a:schemeClr val="dk1"/>
                          </a:solidFill>
                          <a:latin typeface="Roboto"/>
                          <a:ea typeface="Roboto"/>
                          <a:cs typeface="Roboto"/>
                          <a:sym typeface="Roboto"/>
                        </a:rPr>
                        <a:t>ZhenFund </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774</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9</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AccutarBio, Deep Intelligent Pharma, HistoWiz, Spring Discovery, uBiome, Xbiome, XtalPi, Yitu Technology, Meliora Therapeutics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93749" rtl="0" algn="l">
                        <a:spcBef>
                          <a:spcPts val="0"/>
                        </a:spcBef>
                        <a:spcAft>
                          <a:spcPts val="0"/>
                        </a:spcAft>
                        <a:buClr>
                          <a:schemeClr val="dk1"/>
                        </a:buClr>
                        <a:buSzPts val="1100"/>
                        <a:buFont typeface="Arial"/>
                        <a:buNone/>
                      </a:pPr>
                      <a:r>
                        <a:rPr b="1" lang="en-GB" sz="1000">
                          <a:solidFill>
                            <a:schemeClr val="dk1"/>
                          </a:solidFill>
                          <a:latin typeface="Roboto"/>
                          <a:ea typeface="Roboto"/>
                          <a:cs typeface="Roboto"/>
                          <a:sym typeface="Roboto"/>
                        </a:rPr>
                        <a:t>F-Prime Capital</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432</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9</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Adagene, BenchSci, Insilico Medicine, Notable, Neuromora Therapeutics, Owkin, Elucidata, Peptone, Castor</a:t>
                      </a:r>
                      <a:endParaRPr sz="700">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93749" rtl="0" algn="l">
                        <a:spcBef>
                          <a:spcPts val="0"/>
                        </a:spcBef>
                        <a:spcAft>
                          <a:spcPts val="0"/>
                        </a:spcAft>
                        <a:buClr>
                          <a:schemeClr val="dk1"/>
                        </a:buClr>
                        <a:buSzPts val="1100"/>
                        <a:buFont typeface="Arial"/>
                        <a:buNone/>
                      </a:pPr>
                      <a:r>
                        <a:rPr b="1" lang="en-GB" sz="1000">
                          <a:solidFill>
                            <a:schemeClr val="dk1"/>
                          </a:solidFill>
                          <a:latin typeface="Roboto"/>
                          <a:ea typeface="Roboto"/>
                          <a:cs typeface="Roboto"/>
                          <a:sym typeface="Roboto"/>
                        </a:rPr>
                        <a:t>General Catalyst</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1,228</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9</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Athelas, Beacon Biosignals, PathAI, Spring Discovery, Swoop, ThoughtSpot, Odyssey Therapeutics, OM1, LatchBio</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5775">
                <a:tc>
                  <a:txBody>
                    <a:bodyPr/>
                    <a:lstStyle/>
                    <a:p>
                      <a:pPr indent="0" lvl="0" marL="393749" rtl="0" algn="l">
                        <a:spcBef>
                          <a:spcPts val="0"/>
                        </a:spcBef>
                        <a:spcAft>
                          <a:spcPts val="0"/>
                        </a:spcAft>
                        <a:buNone/>
                      </a:pPr>
                      <a:r>
                        <a:rPr b="1" lang="en-GB" sz="1000">
                          <a:solidFill>
                            <a:schemeClr val="dk1"/>
                          </a:solidFill>
                          <a:latin typeface="Roboto"/>
                          <a:ea typeface="Roboto"/>
                          <a:cs typeface="Roboto"/>
                          <a:sym typeface="Roboto"/>
                        </a:rPr>
                        <a:t>Merck Global Health Innovation Fund</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90</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PathAI, Strata Oncology, PreciseDx, Antidote.me, Absci, OpGen, Turbine, Verge Genomics</a:t>
                      </a:r>
                      <a:endParaRPr sz="700">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93749" rtl="0" algn="l">
                        <a:spcBef>
                          <a:spcPts val="0"/>
                        </a:spcBef>
                        <a:spcAft>
                          <a:spcPts val="0"/>
                        </a:spcAft>
                        <a:buNone/>
                      </a:pPr>
                      <a:r>
                        <a:rPr b="1" lang="en-GB" sz="1000">
                          <a:solidFill>
                            <a:schemeClr val="dk1"/>
                          </a:solidFill>
                          <a:latin typeface="Roboto"/>
                          <a:ea typeface="Roboto"/>
                          <a:cs typeface="Roboto"/>
                          <a:sym typeface="Roboto"/>
                        </a:rPr>
                        <a:t>RA Capital Management</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358</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Everest Medicines, Freenome, Frontier Medicines, Bristol Myers Squibb, Icosavax, Nimbus Therapeutics, Wave Life Sciences, Achilles Therapeutics</a:t>
                      </a:r>
                      <a:endParaRPr sz="700">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459750">
                <a:tc>
                  <a:txBody>
                    <a:bodyPr/>
                    <a:lstStyle/>
                    <a:p>
                      <a:pPr indent="0" lvl="0" marL="393749" rtl="0" algn="l">
                        <a:spcBef>
                          <a:spcPts val="0"/>
                        </a:spcBef>
                        <a:spcAft>
                          <a:spcPts val="0"/>
                        </a:spcAft>
                        <a:buNone/>
                      </a:pPr>
                      <a:r>
                        <a:rPr b="1" lang="en-GB" sz="1000">
                          <a:solidFill>
                            <a:schemeClr val="dk1"/>
                          </a:solidFill>
                          <a:latin typeface="Roboto"/>
                          <a:ea typeface="Roboto"/>
                          <a:cs typeface="Roboto"/>
                          <a:sym typeface="Roboto"/>
                        </a:rPr>
                        <a:t>Bill &amp; Melinda Gates Foundation</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100">
                          <a:solidFill>
                            <a:srgbClr val="1C4587"/>
                          </a:solidFill>
                          <a:latin typeface="Roboto"/>
                          <a:ea typeface="Roboto"/>
                          <a:cs typeface="Roboto"/>
                          <a:sym typeface="Roboto"/>
                        </a:rPr>
                        <a:t>274</a:t>
                      </a:r>
                      <a:endParaRPr b="1" sz="11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296AA5"/>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004488"/>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Atomwise, Evotec, Exscientia, Foundation Medicine, Novartis, Schrödinger, Takeda, Cyclica</a:t>
                      </a:r>
                      <a:endParaRPr sz="700">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B5394"/>
                      </a:solidFill>
                      <a:prstDash val="solid"/>
                      <a:round/>
                      <a:headEnd len="sm" w="sm" type="none"/>
                      <a:tailEnd len="sm" w="sm" type="none"/>
                    </a:lnB>
                    <a:solidFill>
                      <a:schemeClr val="lt1"/>
                    </a:solidFill>
                  </a:tcPr>
                </a:tc>
              </a:tr>
            </a:tbl>
          </a:graphicData>
        </a:graphic>
      </p:graphicFrame>
      <p:pic>
        <p:nvPicPr>
          <p:cNvPr id="2352" name="Google Shape;2352;p98"/>
          <p:cNvPicPr preferRelativeResize="0"/>
          <p:nvPr/>
        </p:nvPicPr>
        <p:blipFill>
          <a:blip r:embed="rId3">
            <a:alphaModFix/>
          </a:blip>
          <a:stretch>
            <a:fillRect/>
          </a:stretch>
        </p:blipFill>
        <p:spPr>
          <a:xfrm>
            <a:off x="255875" y="1025825"/>
            <a:ext cx="322100" cy="290267"/>
          </a:xfrm>
          <a:prstGeom prst="rect">
            <a:avLst/>
          </a:prstGeom>
          <a:noFill/>
          <a:ln>
            <a:noFill/>
          </a:ln>
        </p:spPr>
      </p:pic>
      <p:pic>
        <p:nvPicPr>
          <p:cNvPr descr="SoftBank Vision Fund Logo" id="2353" name="Google Shape;2353;p98"/>
          <p:cNvPicPr preferRelativeResize="0"/>
          <p:nvPr/>
        </p:nvPicPr>
        <p:blipFill>
          <a:blip r:embed="rId4">
            <a:alphaModFix/>
          </a:blip>
          <a:stretch>
            <a:fillRect/>
          </a:stretch>
        </p:blipFill>
        <p:spPr>
          <a:xfrm>
            <a:off x="274300" y="1429375"/>
            <a:ext cx="276800" cy="276800"/>
          </a:xfrm>
          <a:prstGeom prst="rect">
            <a:avLst/>
          </a:prstGeom>
          <a:noFill/>
          <a:ln>
            <a:noFill/>
          </a:ln>
        </p:spPr>
      </p:pic>
      <p:pic>
        <p:nvPicPr>
          <p:cNvPr descr="Andreessen Horowitz Logo" id="2354" name="Google Shape;2354;p98"/>
          <p:cNvPicPr preferRelativeResize="0"/>
          <p:nvPr/>
        </p:nvPicPr>
        <p:blipFill>
          <a:blip r:embed="rId5">
            <a:alphaModFix/>
          </a:blip>
          <a:stretch>
            <a:fillRect/>
          </a:stretch>
        </p:blipFill>
        <p:spPr>
          <a:xfrm>
            <a:off x="278525" y="1813226"/>
            <a:ext cx="276800" cy="276800"/>
          </a:xfrm>
          <a:prstGeom prst="rect">
            <a:avLst/>
          </a:prstGeom>
          <a:noFill/>
          <a:ln>
            <a:noFill/>
          </a:ln>
        </p:spPr>
      </p:pic>
      <p:pic>
        <p:nvPicPr>
          <p:cNvPr descr="ARCH Venture Partners Logo" id="2355" name="Google Shape;2355;p98"/>
          <p:cNvPicPr preferRelativeResize="0"/>
          <p:nvPr/>
        </p:nvPicPr>
        <p:blipFill>
          <a:blip r:embed="rId6">
            <a:alphaModFix/>
          </a:blip>
          <a:stretch>
            <a:fillRect/>
          </a:stretch>
        </p:blipFill>
        <p:spPr>
          <a:xfrm>
            <a:off x="274301" y="2197075"/>
            <a:ext cx="276800" cy="276800"/>
          </a:xfrm>
          <a:prstGeom prst="rect">
            <a:avLst/>
          </a:prstGeom>
          <a:noFill/>
          <a:ln>
            <a:noFill/>
          </a:ln>
        </p:spPr>
      </p:pic>
      <p:pic>
        <p:nvPicPr>
          <p:cNvPr descr="ZhenFund Logo" id="2356" name="Google Shape;2356;p98"/>
          <p:cNvPicPr preferRelativeResize="0"/>
          <p:nvPr/>
        </p:nvPicPr>
        <p:blipFill>
          <a:blip r:embed="rId7">
            <a:alphaModFix/>
          </a:blip>
          <a:stretch>
            <a:fillRect/>
          </a:stretch>
        </p:blipFill>
        <p:spPr>
          <a:xfrm>
            <a:off x="274300" y="2568975"/>
            <a:ext cx="276800" cy="276800"/>
          </a:xfrm>
          <a:prstGeom prst="rect">
            <a:avLst/>
          </a:prstGeom>
          <a:noFill/>
          <a:ln>
            <a:noFill/>
          </a:ln>
        </p:spPr>
      </p:pic>
      <p:pic>
        <p:nvPicPr>
          <p:cNvPr descr="F-Prime Capital Logo" id="2357" name="Google Shape;2357;p98"/>
          <p:cNvPicPr preferRelativeResize="0"/>
          <p:nvPr/>
        </p:nvPicPr>
        <p:blipFill>
          <a:blip r:embed="rId8">
            <a:alphaModFix/>
          </a:blip>
          <a:stretch>
            <a:fillRect/>
          </a:stretch>
        </p:blipFill>
        <p:spPr>
          <a:xfrm>
            <a:off x="274300" y="2938589"/>
            <a:ext cx="276800" cy="276800"/>
          </a:xfrm>
          <a:prstGeom prst="rect">
            <a:avLst/>
          </a:prstGeom>
          <a:noFill/>
          <a:ln>
            <a:noFill/>
          </a:ln>
        </p:spPr>
      </p:pic>
      <p:pic>
        <p:nvPicPr>
          <p:cNvPr descr="General Catalyst Logo" id="2358" name="Google Shape;2358;p98"/>
          <p:cNvPicPr preferRelativeResize="0"/>
          <p:nvPr/>
        </p:nvPicPr>
        <p:blipFill>
          <a:blip r:embed="rId9">
            <a:alphaModFix/>
          </a:blip>
          <a:stretch>
            <a:fillRect/>
          </a:stretch>
        </p:blipFill>
        <p:spPr>
          <a:xfrm>
            <a:off x="274300" y="3338825"/>
            <a:ext cx="276800" cy="276800"/>
          </a:xfrm>
          <a:prstGeom prst="rect">
            <a:avLst/>
          </a:prstGeom>
          <a:noFill/>
          <a:ln>
            <a:noFill/>
          </a:ln>
        </p:spPr>
      </p:pic>
      <p:pic>
        <p:nvPicPr>
          <p:cNvPr id="2359" name="Google Shape;2359;p98"/>
          <p:cNvPicPr preferRelativeResize="0"/>
          <p:nvPr/>
        </p:nvPicPr>
        <p:blipFill>
          <a:blip r:embed="rId10">
            <a:alphaModFix/>
          </a:blip>
          <a:stretch>
            <a:fillRect/>
          </a:stretch>
        </p:blipFill>
        <p:spPr>
          <a:xfrm>
            <a:off x="278525" y="3708563"/>
            <a:ext cx="276800" cy="276772"/>
          </a:xfrm>
          <a:prstGeom prst="rect">
            <a:avLst/>
          </a:prstGeom>
          <a:noFill/>
          <a:ln>
            <a:noFill/>
          </a:ln>
        </p:spPr>
      </p:pic>
      <p:pic>
        <p:nvPicPr>
          <p:cNvPr id="2360" name="Google Shape;2360;p98"/>
          <p:cNvPicPr preferRelativeResize="0"/>
          <p:nvPr/>
        </p:nvPicPr>
        <p:blipFill>
          <a:blip r:embed="rId11">
            <a:alphaModFix/>
          </a:blip>
          <a:stretch>
            <a:fillRect/>
          </a:stretch>
        </p:blipFill>
        <p:spPr>
          <a:xfrm>
            <a:off x="274300" y="4079188"/>
            <a:ext cx="276800" cy="276800"/>
          </a:xfrm>
          <a:prstGeom prst="rect">
            <a:avLst/>
          </a:prstGeom>
          <a:noFill/>
          <a:ln>
            <a:noFill/>
          </a:ln>
        </p:spPr>
      </p:pic>
      <p:pic>
        <p:nvPicPr>
          <p:cNvPr id="2361" name="Google Shape;2361;p98"/>
          <p:cNvPicPr preferRelativeResize="0"/>
          <p:nvPr/>
        </p:nvPicPr>
        <p:blipFill>
          <a:blip r:embed="rId12">
            <a:alphaModFix/>
          </a:blip>
          <a:stretch>
            <a:fillRect/>
          </a:stretch>
        </p:blipFill>
        <p:spPr>
          <a:xfrm>
            <a:off x="255878" y="4496840"/>
            <a:ext cx="322101" cy="322101"/>
          </a:xfrm>
          <a:prstGeom prst="rect">
            <a:avLst/>
          </a:prstGeom>
          <a:noFill/>
          <a:ln>
            <a:noFill/>
          </a:ln>
        </p:spPr>
      </p:pic>
      <p:sp>
        <p:nvSpPr>
          <p:cNvPr id="2362" name="Google Shape;2362;p98"/>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63"/>
          <p:cNvSpPr txBox="1"/>
          <p:nvPr/>
        </p:nvSpPr>
        <p:spPr>
          <a:xfrm>
            <a:off x="-1999225" y="-706225"/>
            <a:ext cx="8781900" cy="600000"/>
          </a:xfrm>
          <a:prstGeom prst="rect">
            <a:avLst/>
          </a:prstGeom>
          <a:noFill/>
          <a:ln>
            <a:noFill/>
          </a:ln>
        </p:spPr>
        <p:txBody>
          <a:bodyPr anchorCtr="0" anchor="ctr" bIns="72850" lIns="72850" spcFirstLastPara="1" rIns="72850" wrap="square" tIns="72850">
            <a:noAutofit/>
          </a:bodyPr>
          <a:lstStyle/>
          <a:p>
            <a:pPr indent="0" lvl="0" marL="0" marR="0" rtl="0" algn="l">
              <a:lnSpc>
                <a:spcPct val="100000"/>
              </a:lnSpc>
              <a:spcBef>
                <a:spcPts val="0"/>
              </a:spcBef>
              <a:spcAft>
                <a:spcPts val="0"/>
              </a:spcAft>
              <a:buNone/>
            </a:pPr>
            <a:r>
              <a:t/>
            </a:r>
            <a:endParaRPr b="1" sz="1600">
              <a:solidFill>
                <a:srgbClr val="0B5394"/>
              </a:solidFill>
              <a:latin typeface="Lato"/>
              <a:ea typeface="Lato"/>
              <a:cs typeface="Lato"/>
              <a:sym typeface="Lato"/>
            </a:endParaRPr>
          </a:p>
        </p:txBody>
      </p:sp>
      <p:sp>
        <p:nvSpPr>
          <p:cNvPr id="281" name="Google Shape;281;p63"/>
          <p:cNvSpPr txBox="1"/>
          <p:nvPr/>
        </p:nvSpPr>
        <p:spPr>
          <a:xfrm>
            <a:off x="229500" y="810000"/>
            <a:ext cx="4483500" cy="3978300"/>
          </a:xfrm>
          <a:prstGeom prst="rect">
            <a:avLst/>
          </a:prstGeom>
          <a:noFill/>
          <a:ln>
            <a:noFill/>
          </a:ln>
        </p:spPr>
        <p:txBody>
          <a:bodyPr anchorCtr="0" anchor="t" bIns="91425" lIns="91425" spcFirstLastPara="1" rIns="91425" wrap="square" tIns="91425">
            <a:noAutofit/>
          </a:bodyPr>
          <a:lstStyle/>
          <a:p>
            <a:pPr indent="0" lvl="0" marL="0" marR="0" rtl="0" algn="just">
              <a:lnSpc>
                <a:spcPct val="110000"/>
              </a:lnSpc>
              <a:spcBef>
                <a:spcPts val="0"/>
              </a:spcBef>
              <a:spcAft>
                <a:spcPts val="0"/>
              </a:spcAft>
              <a:buClr>
                <a:schemeClr val="dk1"/>
              </a:buClr>
              <a:buSzPts val="1100"/>
              <a:buFont typeface="Arial"/>
              <a:buNone/>
            </a:pPr>
            <a:r>
              <a:rPr lang="en-GB" sz="1100">
                <a:solidFill>
                  <a:srgbClr val="434343"/>
                </a:solidFill>
                <a:latin typeface="Roboto"/>
                <a:ea typeface="Roboto"/>
                <a:cs typeface="Roboto"/>
                <a:sym typeface="Roboto"/>
              </a:rPr>
              <a:t>It takes on average over 10 years to bring a new drug to market. As of 2014, according to Tufts Center for the Study of Drug Development (CSDD), the cost of developing a new prescription drug that gains market approval is approximately $2.6 billion. This is 145% increase, correcting for inflation, comparing to the same report made in 2003.</a:t>
            </a:r>
            <a:endParaRPr sz="1100">
              <a:solidFill>
                <a:srgbClr val="434343"/>
              </a:solidFill>
              <a:latin typeface="Roboto"/>
              <a:ea typeface="Roboto"/>
              <a:cs typeface="Roboto"/>
              <a:sym typeface="Roboto"/>
            </a:endParaRPr>
          </a:p>
          <a:p>
            <a:pPr indent="0" lvl="0" marL="0" marR="0" rtl="0" algn="just">
              <a:lnSpc>
                <a:spcPct val="110000"/>
              </a:lnSpc>
              <a:spcBef>
                <a:spcPts val="0"/>
              </a:spcBef>
              <a:spcAft>
                <a:spcPts val="0"/>
              </a:spcAft>
              <a:buClr>
                <a:schemeClr val="dk1"/>
              </a:buClr>
              <a:buSzPts val="1100"/>
              <a:buFont typeface="Arial"/>
              <a:buNone/>
            </a:pPr>
            <a:r>
              <a:t/>
            </a:r>
            <a:endParaRPr sz="400">
              <a:solidFill>
                <a:srgbClr val="434343"/>
              </a:solidFill>
              <a:latin typeface="Roboto"/>
              <a:ea typeface="Roboto"/>
              <a:cs typeface="Roboto"/>
              <a:sym typeface="Roboto"/>
            </a:endParaRPr>
          </a:p>
          <a:p>
            <a:pPr indent="0" lvl="0" marL="0" marR="0" rtl="0" algn="just">
              <a:lnSpc>
                <a:spcPct val="110000"/>
              </a:lnSpc>
              <a:spcBef>
                <a:spcPts val="0"/>
              </a:spcBef>
              <a:spcAft>
                <a:spcPts val="0"/>
              </a:spcAft>
              <a:buClr>
                <a:schemeClr val="dk1"/>
              </a:buClr>
              <a:buSzPts val="1100"/>
              <a:buFont typeface="Arial"/>
              <a:buNone/>
            </a:pPr>
            <a:r>
              <a:rPr b="1" lang="en-GB" sz="1100">
                <a:solidFill>
                  <a:srgbClr val="1088D0"/>
                </a:solidFill>
                <a:latin typeface="Roboto"/>
                <a:ea typeface="Roboto"/>
                <a:cs typeface="Roboto"/>
                <a:sym typeface="Roboto"/>
              </a:rPr>
              <a:t>The solution to this problem comes from three key strategies: </a:t>
            </a:r>
            <a:endParaRPr b="1" sz="1100">
              <a:solidFill>
                <a:srgbClr val="1088D0"/>
              </a:solidFill>
              <a:latin typeface="Roboto"/>
              <a:ea typeface="Roboto"/>
              <a:cs typeface="Roboto"/>
              <a:sym typeface="Roboto"/>
            </a:endParaRPr>
          </a:p>
          <a:p>
            <a:pPr indent="0" lvl="0" marL="0" marR="0" rtl="0" algn="just">
              <a:lnSpc>
                <a:spcPct val="110000"/>
              </a:lnSpc>
              <a:spcBef>
                <a:spcPts val="0"/>
              </a:spcBef>
              <a:spcAft>
                <a:spcPts val="0"/>
              </a:spcAft>
              <a:buClr>
                <a:schemeClr val="dk1"/>
              </a:buClr>
              <a:buSzPts val="1100"/>
              <a:buFont typeface="Arial"/>
              <a:buNone/>
            </a:pPr>
            <a:r>
              <a:t/>
            </a:r>
            <a:endParaRPr sz="400">
              <a:solidFill>
                <a:srgbClr val="434343"/>
              </a:solidFill>
              <a:latin typeface="Roboto"/>
              <a:ea typeface="Roboto"/>
              <a:cs typeface="Roboto"/>
              <a:sym typeface="Roboto"/>
            </a:endParaRPr>
          </a:p>
          <a:p>
            <a:pPr indent="-165100" lvl="0" marL="269999" marR="0" rtl="0" algn="just">
              <a:lnSpc>
                <a:spcPct val="110000"/>
              </a:lnSpc>
              <a:spcBef>
                <a:spcPts val="0"/>
              </a:spcBef>
              <a:spcAft>
                <a:spcPts val="0"/>
              </a:spcAft>
              <a:buClr>
                <a:srgbClr val="434343"/>
              </a:buClr>
              <a:buSzPts val="1100"/>
              <a:buFont typeface="Roboto"/>
              <a:buChar char="●"/>
            </a:pPr>
            <a:r>
              <a:rPr lang="en-GB" sz="1100">
                <a:solidFill>
                  <a:srgbClr val="434343"/>
                </a:solidFill>
                <a:latin typeface="Roboto"/>
                <a:ea typeface="Roboto"/>
                <a:cs typeface="Roboto"/>
                <a:sym typeface="Roboto"/>
              </a:rPr>
              <a:t>evolution of business models towards more collaboration and pipeline diversification early</a:t>
            </a:r>
            <a:endParaRPr sz="1100">
              <a:solidFill>
                <a:srgbClr val="434343"/>
              </a:solidFill>
              <a:latin typeface="Roboto"/>
              <a:ea typeface="Roboto"/>
              <a:cs typeface="Roboto"/>
              <a:sym typeface="Roboto"/>
            </a:endParaRPr>
          </a:p>
          <a:p>
            <a:pPr indent="-165100" lvl="0" marL="269999" marR="0" rtl="0" algn="just">
              <a:lnSpc>
                <a:spcPct val="110000"/>
              </a:lnSpc>
              <a:spcBef>
                <a:spcPts val="0"/>
              </a:spcBef>
              <a:spcAft>
                <a:spcPts val="0"/>
              </a:spcAft>
              <a:buClr>
                <a:srgbClr val="434343"/>
              </a:buClr>
              <a:buSzPts val="1100"/>
              <a:buFont typeface="Roboto"/>
              <a:buChar char="●"/>
            </a:pPr>
            <a:r>
              <a:rPr lang="en-GB" sz="1100">
                <a:solidFill>
                  <a:srgbClr val="434343"/>
                </a:solidFill>
                <a:latin typeface="Roboto"/>
                <a:ea typeface="Roboto"/>
                <a:cs typeface="Roboto"/>
                <a:sym typeface="Roboto"/>
              </a:rPr>
              <a:t>implementation of AI as a universal shift towards data-centric drug discovery</a:t>
            </a:r>
            <a:endParaRPr sz="1100">
              <a:solidFill>
                <a:srgbClr val="434343"/>
              </a:solidFill>
              <a:latin typeface="Roboto"/>
              <a:ea typeface="Roboto"/>
              <a:cs typeface="Roboto"/>
              <a:sym typeface="Roboto"/>
            </a:endParaRPr>
          </a:p>
          <a:p>
            <a:pPr indent="-165100" lvl="0" marL="269999" marR="0" rtl="0" algn="just">
              <a:lnSpc>
                <a:spcPct val="110000"/>
              </a:lnSpc>
              <a:spcBef>
                <a:spcPts val="0"/>
              </a:spcBef>
              <a:spcAft>
                <a:spcPts val="0"/>
              </a:spcAft>
              <a:buClr>
                <a:srgbClr val="434343"/>
              </a:buClr>
              <a:buSzPts val="1100"/>
              <a:buFont typeface="Roboto"/>
              <a:buChar char="●"/>
            </a:pPr>
            <a:r>
              <a:rPr lang="en-GB" sz="1100">
                <a:solidFill>
                  <a:srgbClr val="434343"/>
                </a:solidFill>
                <a:latin typeface="Roboto"/>
                <a:ea typeface="Roboto"/>
                <a:cs typeface="Roboto"/>
                <a:sym typeface="Roboto"/>
              </a:rPr>
              <a:t>discovery of new therapeutic modalities (biologics, therapies etc.)</a:t>
            </a:r>
            <a:endParaRPr sz="1100">
              <a:solidFill>
                <a:srgbClr val="434343"/>
              </a:solidFill>
              <a:latin typeface="Roboto"/>
              <a:ea typeface="Roboto"/>
              <a:cs typeface="Roboto"/>
              <a:sym typeface="Roboto"/>
            </a:endParaRPr>
          </a:p>
          <a:p>
            <a:pPr indent="0" lvl="0" marL="0" marR="0" rtl="0" algn="just">
              <a:lnSpc>
                <a:spcPct val="110000"/>
              </a:lnSpc>
              <a:spcBef>
                <a:spcPts val="0"/>
              </a:spcBef>
              <a:spcAft>
                <a:spcPts val="0"/>
              </a:spcAft>
              <a:buNone/>
            </a:pPr>
            <a:r>
              <a:t/>
            </a:r>
            <a:endParaRPr sz="400">
              <a:solidFill>
                <a:srgbClr val="434343"/>
              </a:solidFill>
              <a:latin typeface="Roboto"/>
              <a:ea typeface="Roboto"/>
              <a:cs typeface="Roboto"/>
              <a:sym typeface="Roboto"/>
            </a:endParaRPr>
          </a:p>
          <a:p>
            <a:pPr indent="0" lvl="0" marL="0" marR="0" rtl="0" algn="just">
              <a:lnSpc>
                <a:spcPct val="110000"/>
              </a:lnSpc>
              <a:spcBef>
                <a:spcPts val="0"/>
              </a:spcBef>
              <a:spcAft>
                <a:spcPts val="0"/>
              </a:spcAft>
              <a:buNone/>
            </a:pPr>
            <a:r>
              <a:rPr b="1" lang="en-GB" sz="1100">
                <a:solidFill>
                  <a:srgbClr val="1088D0"/>
                </a:solidFill>
                <a:latin typeface="Roboto"/>
                <a:ea typeface="Roboto"/>
                <a:cs typeface="Roboto"/>
                <a:sym typeface="Roboto"/>
              </a:rPr>
              <a:t>AI in Pharma sector stands out as one of the most rapidly growing and conceptually important</a:t>
            </a:r>
            <a:r>
              <a:rPr lang="en-GB" sz="1100">
                <a:solidFill>
                  <a:srgbClr val="434343"/>
                </a:solidFill>
                <a:latin typeface="Roboto"/>
                <a:ea typeface="Roboto"/>
                <a:cs typeface="Roboto"/>
                <a:sym typeface="Roboto"/>
              </a:rPr>
              <a:t>. </a:t>
            </a:r>
            <a:r>
              <a:rPr lang="en-GB" sz="1100">
                <a:solidFill>
                  <a:srgbClr val="434343"/>
                </a:solidFill>
                <a:latin typeface="Roboto"/>
                <a:ea typeface="Roboto"/>
                <a:cs typeface="Roboto"/>
                <a:sym typeface="Roboto"/>
              </a:rPr>
              <a:t>Summarizing industry observations over the last five years, we can observe a fundamental shift in the perception by top executives at leading pharmaceutical organizations about the need for advanced AI technologies. Since 2015, there has been an obvious perception shift from skepticism and cautious interest, to a realization of the strategic role AI has to play in the emerging “data-centric” model of innovation.</a:t>
            </a:r>
            <a:r>
              <a:rPr lang="en-GB" sz="1000">
                <a:solidFill>
                  <a:srgbClr val="434343"/>
                </a:solidFill>
                <a:latin typeface="Roboto"/>
                <a:ea typeface="Roboto"/>
                <a:cs typeface="Roboto"/>
                <a:sym typeface="Roboto"/>
              </a:rPr>
              <a:t> </a:t>
            </a:r>
            <a:endParaRPr sz="1000">
              <a:solidFill>
                <a:srgbClr val="434343"/>
              </a:solidFill>
              <a:latin typeface="Roboto"/>
              <a:ea typeface="Roboto"/>
              <a:cs typeface="Roboto"/>
              <a:sym typeface="Roboto"/>
            </a:endParaRPr>
          </a:p>
        </p:txBody>
      </p:sp>
      <p:sp>
        <p:nvSpPr>
          <p:cNvPr id="282" name="Google Shape;282;p63"/>
          <p:cNvSpPr txBox="1"/>
          <p:nvPr/>
        </p:nvSpPr>
        <p:spPr>
          <a:xfrm>
            <a:off x="-4169400" y="3850825"/>
            <a:ext cx="3864600" cy="397500"/>
          </a:xfrm>
          <a:prstGeom prst="rect">
            <a:avLst/>
          </a:prstGeom>
          <a:noFill/>
          <a:ln>
            <a:noFill/>
          </a:ln>
        </p:spPr>
        <p:txBody>
          <a:bodyPr anchorCtr="0" anchor="t" bIns="91425" lIns="91425" spcFirstLastPara="1" rIns="91425" wrap="square" tIns="0">
            <a:noAutofit/>
          </a:bodyPr>
          <a:lstStyle/>
          <a:p>
            <a:pPr indent="0" lvl="0" marL="0" rtl="0" algn="just">
              <a:spcBef>
                <a:spcPts val="0"/>
              </a:spcBef>
              <a:spcAft>
                <a:spcPts val="0"/>
              </a:spcAft>
              <a:buNone/>
            </a:pPr>
            <a:r>
              <a:rPr lang="en-GB" sz="1100">
                <a:solidFill>
                  <a:srgbClr val="0B5394"/>
                </a:solidFill>
                <a:latin typeface="Roboto"/>
                <a:ea typeface="Roboto"/>
                <a:cs typeface="Roboto"/>
                <a:sym typeface="Roboto"/>
              </a:rPr>
              <a:t>The rising interest of leading pharma and contract research organizations towards AI-driven biotech startups is a major driver for the area to become more attractive for investors, since the industry is becoming well-suited for successful exit strategies in future. </a:t>
            </a:r>
            <a:endParaRPr sz="1100">
              <a:solidFill>
                <a:srgbClr val="0B5394"/>
              </a:solidFill>
              <a:latin typeface="Roboto"/>
              <a:ea typeface="Roboto"/>
              <a:cs typeface="Roboto"/>
              <a:sym typeface="Roboto"/>
            </a:endParaRPr>
          </a:p>
        </p:txBody>
      </p:sp>
      <p:sp>
        <p:nvSpPr>
          <p:cNvPr id="283" name="Google Shape;283;p63"/>
          <p:cNvSpPr/>
          <p:nvPr/>
        </p:nvSpPr>
        <p:spPr>
          <a:xfrm>
            <a:off x="5975737" y="1523473"/>
            <a:ext cx="1511688" cy="644077"/>
          </a:xfrm>
          <a:prstGeom prst="flowChartManualOperation">
            <a:avLst/>
          </a:prstGeom>
          <a:gradFill>
            <a:gsLst>
              <a:gs pos="0">
                <a:srgbClr val="4DA1F7"/>
              </a:gs>
              <a:gs pos="50000">
                <a:srgbClr val="1597FD"/>
              </a:gs>
              <a:gs pos="100000">
                <a:srgbClr val="0785E3"/>
              </a:gs>
            </a:gsLst>
            <a:lin ang="5400012" scaled="0"/>
          </a:gradFill>
          <a:ln cap="flat" cmpd="sng" w="9525">
            <a:solidFill>
              <a:srgbClr val="2196F3"/>
            </a:solidFill>
            <a:prstDash val="solid"/>
            <a:miter lim="8000"/>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Clr>
                <a:srgbClr val="000000"/>
              </a:buClr>
              <a:buFont typeface="Arial"/>
              <a:buNone/>
            </a:pPr>
            <a:r>
              <a:t/>
            </a:r>
            <a:endParaRPr sz="1800">
              <a:solidFill>
                <a:srgbClr val="FFFFFF"/>
              </a:solidFill>
              <a:latin typeface="Calibri"/>
              <a:ea typeface="Calibri"/>
              <a:cs typeface="Calibri"/>
              <a:sym typeface="Calibri"/>
            </a:endParaRPr>
          </a:p>
        </p:txBody>
      </p:sp>
      <p:sp>
        <p:nvSpPr>
          <p:cNvPr id="284" name="Google Shape;284;p63"/>
          <p:cNvSpPr/>
          <p:nvPr/>
        </p:nvSpPr>
        <p:spPr>
          <a:xfrm>
            <a:off x="5460670" y="687535"/>
            <a:ext cx="2535777" cy="770130"/>
          </a:xfrm>
          <a:prstGeom prst="flowChartManualOperation">
            <a:avLst/>
          </a:prstGeom>
          <a:gradFill>
            <a:gsLst>
              <a:gs pos="0">
                <a:srgbClr val="5EAEF7"/>
              </a:gs>
              <a:gs pos="50000">
                <a:srgbClr val="39A5FD"/>
              </a:gs>
              <a:gs pos="100000">
                <a:srgbClr val="2792E3"/>
              </a:gs>
            </a:gsLst>
            <a:lin ang="5400012" scaled="0"/>
          </a:gradFill>
          <a:ln cap="flat" cmpd="sng" w="9525">
            <a:solidFill>
              <a:srgbClr val="42A5F5"/>
            </a:solidFill>
            <a:prstDash val="solid"/>
            <a:miter lim="8000"/>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Clr>
                <a:srgbClr val="000000"/>
              </a:buClr>
              <a:buFont typeface="Arial"/>
              <a:buNone/>
            </a:pPr>
            <a:r>
              <a:t/>
            </a:r>
            <a:endParaRPr sz="1800">
              <a:solidFill>
                <a:srgbClr val="FFFFFF"/>
              </a:solidFill>
              <a:latin typeface="Calibri"/>
              <a:ea typeface="Calibri"/>
              <a:cs typeface="Calibri"/>
              <a:sym typeface="Calibri"/>
            </a:endParaRPr>
          </a:p>
        </p:txBody>
      </p:sp>
      <p:sp>
        <p:nvSpPr>
          <p:cNvPr id="285" name="Google Shape;285;p63"/>
          <p:cNvSpPr/>
          <p:nvPr/>
        </p:nvSpPr>
        <p:spPr>
          <a:xfrm>
            <a:off x="6296881" y="2233357"/>
            <a:ext cx="854772" cy="876402"/>
          </a:xfrm>
          <a:prstGeom prst="flowChartManualOperation">
            <a:avLst/>
          </a:prstGeom>
          <a:gradFill>
            <a:gsLst>
              <a:gs pos="0">
                <a:srgbClr val="4C94E9"/>
              </a:gs>
              <a:gs pos="50000">
                <a:srgbClr val="1388EE"/>
              </a:gs>
              <a:gs pos="100000">
                <a:srgbClr val="0578DD"/>
              </a:gs>
            </a:gsLst>
            <a:lin ang="5400012" scaled="0"/>
          </a:gradFill>
          <a:ln cap="flat" cmpd="sng" w="9525">
            <a:solidFill>
              <a:srgbClr val="1E88E5"/>
            </a:solidFill>
            <a:prstDash val="solid"/>
            <a:miter lim="8000"/>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Clr>
                <a:srgbClr val="000000"/>
              </a:buClr>
              <a:buFont typeface="Arial"/>
              <a:buNone/>
            </a:pPr>
            <a:r>
              <a:t/>
            </a:r>
            <a:endParaRPr sz="1800">
              <a:solidFill>
                <a:srgbClr val="FFFFFF"/>
              </a:solidFill>
              <a:latin typeface="Calibri"/>
              <a:ea typeface="Calibri"/>
              <a:cs typeface="Calibri"/>
              <a:sym typeface="Calibri"/>
            </a:endParaRPr>
          </a:p>
        </p:txBody>
      </p:sp>
      <p:sp>
        <p:nvSpPr>
          <p:cNvPr id="286" name="Google Shape;286;p63"/>
          <p:cNvSpPr/>
          <p:nvPr/>
        </p:nvSpPr>
        <p:spPr>
          <a:xfrm flipH="1" rot="-5400000">
            <a:off x="6356252" y="3280403"/>
            <a:ext cx="737400" cy="499800"/>
          </a:xfrm>
          <a:prstGeom prst="homePlate">
            <a:avLst>
              <a:gd fmla="val 50000" name="adj"/>
            </a:avLst>
          </a:prstGeom>
          <a:gradFill>
            <a:gsLst>
              <a:gs pos="0">
                <a:srgbClr val="4985DB"/>
              </a:gs>
              <a:gs pos="50000">
                <a:srgbClr val="0E75DB"/>
              </a:gs>
              <a:gs pos="100000">
                <a:srgbClr val="0467C8"/>
              </a:gs>
            </a:gsLst>
            <a:lin ang="5400012" scaled="0"/>
          </a:gradFill>
          <a:ln cap="flat" cmpd="sng" w="9525">
            <a:solidFill>
              <a:srgbClr val="1976D2"/>
            </a:solidFill>
            <a:prstDash val="solid"/>
            <a:miter lim="8000"/>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Clr>
                <a:srgbClr val="000000"/>
              </a:buClr>
              <a:buFont typeface="Arial"/>
              <a:buNone/>
            </a:pPr>
            <a:r>
              <a:t/>
            </a:r>
            <a:endParaRPr sz="1800">
              <a:solidFill>
                <a:srgbClr val="FFFFFF"/>
              </a:solidFill>
              <a:latin typeface="Calibri"/>
              <a:ea typeface="Calibri"/>
              <a:cs typeface="Calibri"/>
              <a:sym typeface="Calibri"/>
            </a:endParaRPr>
          </a:p>
        </p:txBody>
      </p:sp>
      <p:sp>
        <p:nvSpPr>
          <p:cNvPr id="287" name="Google Shape;287;p63"/>
          <p:cNvSpPr/>
          <p:nvPr/>
        </p:nvSpPr>
        <p:spPr>
          <a:xfrm>
            <a:off x="6339674" y="3944549"/>
            <a:ext cx="778552" cy="244929"/>
          </a:xfrm>
          <a:prstGeom prst="flowChartMagneticDisk">
            <a:avLst/>
          </a:prstGeom>
          <a:gradFill>
            <a:gsLst>
              <a:gs pos="0">
                <a:srgbClr val="19ADFF"/>
              </a:gs>
              <a:gs pos="100000">
                <a:srgbClr val="007CD4"/>
              </a:gs>
            </a:gsLst>
            <a:lin ang="8099331" scaled="0"/>
          </a:gradFill>
          <a:ln cap="flat" cmpd="sng" w="28575">
            <a:solidFill>
              <a:srgbClr val="2B7CC9"/>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8" name="Google Shape;288;p63"/>
          <p:cNvSpPr txBox="1"/>
          <p:nvPr/>
        </p:nvSpPr>
        <p:spPr>
          <a:xfrm>
            <a:off x="5603217" y="758700"/>
            <a:ext cx="2257800" cy="5055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FFFFFF"/>
                </a:solidFill>
                <a:latin typeface="Roboto"/>
                <a:ea typeface="Roboto"/>
                <a:cs typeface="Roboto"/>
                <a:sym typeface="Roboto"/>
              </a:rPr>
              <a:t>10, 000 compounds</a:t>
            </a:r>
            <a:endParaRPr b="1" sz="1200">
              <a:solidFill>
                <a:srgbClr val="FFFFFF"/>
              </a:solidFill>
              <a:latin typeface="Roboto"/>
              <a:ea typeface="Roboto"/>
              <a:cs typeface="Roboto"/>
              <a:sym typeface="Roboto"/>
            </a:endParaRPr>
          </a:p>
        </p:txBody>
      </p:sp>
      <p:sp>
        <p:nvSpPr>
          <p:cNvPr id="289" name="Google Shape;289;p63"/>
          <p:cNvSpPr txBox="1"/>
          <p:nvPr/>
        </p:nvSpPr>
        <p:spPr>
          <a:xfrm>
            <a:off x="6132980" y="1592725"/>
            <a:ext cx="1198200" cy="5055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Clr>
                <a:srgbClr val="000000"/>
              </a:buClr>
              <a:buSzPts val="1100"/>
              <a:buFont typeface="Arial"/>
              <a:buNone/>
            </a:pPr>
            <a:r>
              <a:rPr b="1" lang="en-GB" sz="1200">
                <a:solidFill>
                  <a:srgbClr val="FFFFFF"/>
                </a:solidFill>
                <a:latin typeface="Roboto"/>
                <a:ea typeface="Roboto"/>
                <a:cs typeface="Roboto"/>
                <a:sym typeface="Roboto"/>
              </a:rPr>
              <a:t>250 compounds</a:t>
            </a:r>
            <a:endParaRPr b="1" sz="1200">
              <a:solidFill>
                <a:srgbClr val="FFFFFF"/>
              </a:solidFill>
              <a:latin typeface="Roboto"/>
              <a:ea typeface="Roboto"/>
              <a:cs typeface="Roboto"/>
              <a:sym typeface="Roboto"/>
            </a:endParaRPr>
          </a:p>
        </p:txBody>
      </p:sp>
      <p:sp>
        <p:nvSpPr>
          <p:cNvPr id="290" name="Google Shape;290;p63"/>
          <p:cNvSpPr txBox="1"/>
          <p:nvPr/>
        </p:nvSpPr>
        <p:spPr>
          <a:xfrm>
            <a:off x="5592182" y="2427242"/>
            <a:ext cx="2257800" cy="5055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Clr>
                <a:srgbClr val="000000"/>
              </a:buClr>
              <a:buSzPts val="1100"/>
              <a:buFont typeface="Arial"/>
              <a:buNone/>
            </a:pPr>
            <a:r>
              <a:rPr b="1" lang="en-GB" sz="1200">
                <a:solidFill>
                  <a:srgbClr val="FFFFFF"/>
                </a:solidFill>
                <a:latin typeface="Roboto"/>
                <a:ea typeface="Roboto"/>
                <a:cs typeface="Roboto"/>
                <a:sym typeface="Roboto"/>
              </a:rPr>
              <a:t>5</a:t>
            </a:r>
            <a:endParaRPr b="1" sz="1200">
              <a:solidFill>
                <a:srgbClr val="FFFFFF"/>
              </a:solidFill>
              <a:latin typeface="Roboto"/>
              <a:ea typeface="Roboto"/>
              <a:cs typeface="Roboto"/>
              <a:sym typeface="Roboto"/>
            </a:endParaRPr>
          </a:p>
        </p:txBody>
      </p:sp>
      <p:sp>
        <p:nvSpPr>
          <p:cNvPr id="291" name="Google Shape;291;p63"/>
          <p:cNvSpPr txBox="1"/>
          <p:nvPr/>
        </p:nvSpPr>
        <p:spPr>
          <a:xfrm>
            <a:off x="4818041" y="1023396"/>
            <a:ext cx="720300" cy="3432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None/>
            </a:pPr>
            <a:r>
              <a:rPr b="1" lang="en-GB" sz="1000">
                <a:solidFill>
                  <a:srgbClr val="434343"/>
                </a:solidFill>
                <a:latin typeface="Roboto"/>
                <a:ea typeface="Roboto"/>
                <a:cs typeface="Roboto"/>
                <a:sym typeface="Roboto"/>
              </a:rPr>
              <a:t>Drug </a:t>
            </a:r>
            <a:endParaRPr b="1" sz="1000">
              <a:solidFill>
                <a:srgbClr val="434343"/>
              </a:solidFill>
              <a:latin typeface="Roboto"/>
              <a:ea typeface="Roboto"/>
              <a:cs typeface="Roboto"/>
              <a:sym typeface="Roboto"/>
            </a:endParaRPr>
          </a:p>
          <a:p>
            <a:pPr indent="0" lvl="0" marL="0" rtl="0" algn="l">
              <a:spcBef>
                <a:spcPts val="0"/>
              </a:spcBef>
              <a:spcAft>
                <a:spcPts val="0"/>
              </a:spcAft>
              <a:buNone/>
            </a:pPr>
            <a:r>
              <a:rPr b="1" lang="en-GB" sz="1000">
                <a:solidFill>
                  <a:srgbClr val="434343"/>
                </a:solidFill>
                <a:latin typeface="Roboto"/>
                <a:ea typeface="Roboto"/>
                <a:cs typeface="Roboto"/>
                <a:sym typeface="Roboto"/>
              </a:rPr>
              <a:t>discovery</a:t>
            </a:r>
            <a:endParaRPr b="1" sz="1000">
              <a:solidFill>
                <a:srgbClr val="434343"/>
              </a:solidFill>
              <a:latin typeface="Roboto"/>
              <a:ea typeface="Roboto"/>
              <a:cs typeface="Roboto"/>
              <a:sym typeface="Roboto"/>
            </a:endParaRPr>
          </a:p>
        </p:txBody>
      </p:sp>
      <p:sp>
        <p:nvSpPr>
          <p:cNvPr id="292" name="Google Shape;292;p63"/>
          <p:cNvSpPr txBox="1"/>
          <p:nvPr/>
        </p:nvSpPr>
        <p:spPr>
          <a:xfrm>
            <a:off x="4818041" y="1708615"/>
            <a:ext cx="923700" cy="3432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None/>
            </a:pPr>
            <a:r>
              <a:rPr b="1" lang="en-GB" sz="1000">
                <a:solidFill>
                  <a:srgbClr val="434343"/>
                </a:solidFill>
                <a:latin typeface="Roboto"/>
                <a:ea typeface="Roboto"/>
                <a:cs typeface="Roboto"/>
                <a:sym typeface="Roboto"/>
              </a:rPr>
              <a:t>Pre-clinical development</a:t>
            </a:r>
            <a:endParaRPr b="1" sz="1000">
              <a:solidFill>
                <a:srgbClr val="434343"/>
              </a:solidFill>
              <a:latin typeface="Roboto"/>
              <a:ea typeface="Roboto"/>
              <a:cs typeface="Roboto"/>
              <a:sym typeface="Roboto"/>
            </a:endParaRPr>
          </a:p>
        </p:txBody>
      </p:sp>
      <p:sp>
        <p:nvSpPr>
          <p:cNvPr id="293" name="Google Shape;293;p63"/>
          <p:cNvSpPr txBox="1"/>
          <p:nvPr/>
        </p:nvSpPr>
        <p:spPr>
          <a:xfrm>
            <a:off x="4818041" y="2496232"/>
            <a:ext cx="923700" cy="3432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None/>
            </a:pPr>
            <a:r>
              <a:rPr b="1" lang="en-GB" sz="1000">
                <a:solidFill>
                  <a:srgbClr val="434343"/>
                </a:solidFill>
                <a:latin typeface="Roboto"/>
                <a:ea typeface="Roboto"/>
                <a:cs typeface="Roboto"/>
                <a:sym typeface="Roboto"/>
              </a:rPr>
              <a:t>Clinical development</a:t>
            </a:r>
            <a:endParaRPr b="1" sz="1000">
              <a:solidFill>
                <a:srgbClr val="434343"/>
              </a:solidFill>
              <a:latin typeface="Roboto"/>
              <a:ea typeface="Roboto"/>
              <a:cs typeface="Roboto"/>
              <a:sym typeface="Roboto"/>
            </a:endParaRPr>
          </a:p>
        </p:txBody>
      </p:sp>
      <p:sp>
        <p:nvSpPr>
          <p:cNvPr id="294" name="Google Shape;294;p63"/>
          <p:cNvSpPr txBox="1"/>
          <p:nvPr/>
        </p:nvSpPr>
        <p:spPr>
          <a:xfrm>
            <a:off x="4818041" y="3250405"/>
            <a:ext cx="1440300" cy="3432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None/>
            </a:pPr>
            <a:r>
              <a:rPr b="1" lang="en-GB" sz="1000">
                <a:solidFill>
                  <a:srgbClr val="434343"/>
                </a:solidFill>
                <a:latin typeface="Roboto"/>
                <a:ea typeface="Roboto"/>
                <a:cs typeface="Roboto"/>
                <a:sym typeface="Roboto"/>
              </a:rPr>
              <a:t>Regulatory approval</a:t>
            </a:r>
            <a:endParaRPr b="1" sz="1000">
              <a:solidFill>
                <a:srgbClr val="434343"/>
              </a:solidFill>
              <a:latin typeface="Roboto"/>
              <a:ea typeface="Roboto"/>
              <a:cs typeface="Roboto"/>
              <a:sym typeface="Roboto"/>
            </a:endParaRPr>
          </a:p>
        </p:txBody>
      </p:sp>
      <p:sp>
        <p:nvSpPr>
          <p:cNvPr id="295" name="Google Shape;295;p63"/>
          <p:cNvSpPr txBox="1"/>
          <p:nvPr/>
        </p:nvSpPr>
        <p:spPr>
          <a:xfrm>
            <a:off x="4818041" y="3877968"/>
            <a:ext cx="923700" cy="3432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None/>
            </a:pPr>
            <a:r>
              <a:rPr b="1" lang="en-GB" sz="1000">
                <a:solidFill>
                  <a:srgbClr val="434343"/>
                </a:solidFill>
                <a:latin typeface="Roboto"/>
                <a:ea typeface="Roboto"/>
                <a:cs typeface="Roboto"/>
                <a:sym typeface="Roboto"/>
              </a:rPr>
              <a:t>Result</a:t>
            </a:r>
            <a:endParaRPr b="1" sz="1000">
              <a:solidFill>
                <a:srgbClr val="434343"/>
              </a:solidFill>
              <a:latin typeface="Roboto"/>
              <a:ea typeface="Roboto"/>
              <a:cs typeface="Roboto"/>
              <a:sym typeface="Roboto"/>
            </a:endParaRPr>
          </a:p>
        </p:txBody>
      </p:sp>
      <p:sp>
        <p:nvSpPr>
          <p:cNvPr id="296" name="Google Shape;296;p63"/>
          <p:cNvSpPr txBox="1"/>
          <p:nvPr/>
        </p:nvSpPr>
        <p:spPr>
          <a:xfrm>
            <a:off x="6331807" y="3250405"/>
            <a:ext cx="778500" cy="3432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FFFFFF"/>
                </a:solidFill>
                <a:latin typeface="Roboto"/>
                <a:ea typeface="Roboto"/>
                <a:cs typeface="Roboto"/>
                <a:sym typeface="Roboto"/>
              </a:rPr>
              <a:t>FDA</a:t>
            </a:r>
            <a:endParaRPr b="1" sz="1200">
              <a:solidFill>
                <a:srgbClr val="FFFFFF"/>
              </a:solidFill>
              <a:latin typeface="Roboto"/>
              <a:ea typeface="Roboto"/>
              <a:cs typeface="Roboto"/>
              <a:sym typeface="Roboto"/>
            </a:endParaRPr>
          </a:p>
        </p:txBody>
      </p:sp>
      <p:sp>
        <p:nvSpPr>
          <p:cNvPr id="297" name="Google Shape;297;p63"/>
          <p:cNvSpPr txBox="1"/>
          <p:nvPr/>
        </p:nvSpPr>
        <p:spPr>
          <a:xfrm>
            <a:off x="7564803" y="2415591"/>
            <a:ext cx="1824000" cy="990600"/>
          </a:xfrm>
          <a:prstGeom prst="rect">
            <a:avLst/>
          </a:prstGeom>
          <a:noFill/>
          <a:ln>
            <a:noFill/>
          </a:ln>
        </p:spPr>
        <p:txBody>
          <a:bodyPr anchorCtr="0" anchor="t" bIns="0" lIns="49025" spcFirstLastPara="1" rIns="49025" wrap="square" tIns="0">
            <a:noAutofit/>
          </a:bodyPr>
          <a:lstStyle/>
          <a:p>
            <a:pPr indent="0" lvl="0" marL="0" rtl="0" algn="l">
              <a:spcBef>
                <a:spcPts val="0"/>
              </a:spcBef>
              <a:spcAft>
                <a:spcPts val="0"/>
              </a:spcAft>
              <a:buNone/>
            </a:pPr>
            <a:r>
              <a:rPr lang="en-GB" sz="900">
                <a:solidFill>
                  <a:srgbClr val="434343"/>
                </a:solidFill>
                <a:latin typeface="Roboto"/>
                <a:ea typeface="Roboto"/>
                <a:cs typeface="Roboto"/>
                <a:sym typeface="Roboto"/>
              </a:rPr>
              <a:t>0 - Effect on body</a:t>
            </a:r>
            <a:endParaRPr sz="900">
              <a:solidFill>
                <a:srgbClr val="434343"/>
              </a:solidFill>
              <a:latin typeface="Roboto"/>
              <a:ea typeface="Roboto"/>
              <a:cs typeface="Roboto"/>
              <a:sym typeface="Roboto"/>
            </a:endParaRPr>
          </a:p>
          <a:p>
            <a:pPr indent="0" lvl="0" marL="0" rtl="0" algn="l">
              <a:spcBef>
                <a:spcPts val="0"/>
              </a:spcBef>
              <a:spcAft>
                <a:spcPts val="0"/>
              </a:spcAft>
              <a:buNone/>
            </a:pPr>
            <a:r>
              <a:rPr lang="en-GB" sz="900">
                <a:solidFill>
                  <a:srgbClr val="434343"/>
                </a:solidFill>
                <a:latin typeface="Roboto"/>
                <a:ea typeface="Roboto"/>
                <a:cs typeface="Roboto"/>
                <a:sym typeface="Roboto"/>
              </a:rPr>
              <a:t>I - Safety in humans</a:t>
            </a:r>
            <a:endParaRPr sz="900">
              <a:solidFill>
                <a:srgbClr val="434343"/>
              </a:solidFill>
              <a:latin typeface="Roboto"/>
              <a:ea typeface="Roboto"/>
              <a:cs typeface="Roboto"/>
              <a:sym typeface="Roboto"/>
            </a:endParaRPr>
          </a:p>
          <a:p>
            <a:pPr indent="0" lvl="0" marL="0" rtl="0" algn="l">
              <a:spcBef>
                <a:spcPts val="0"/>
              </a:spcBef>
              <a:spcAft>
                <a:spcPts val="0"/>
              </a:spcAft>
              <a:buNone/>
            </a:pPr>
            <a:r>
              <a:rPr lang="en-GB" sz="900">
                <a:solidFill>
                  <a:srgbClr val="434343"/>
                </a:solidFill>
                <a:latin typeface="Roboto"/>
                <a:ea typeface="Roboto"/>
                <a:cs typeface="Roboto"/>
                <a:sym typeface="Roboto"/>
              </a:rPr>
              <a:t>II - Effectiveness at treating diseases</a:t>
            </a:r>
            <a:endParaRPr sz="900">
              <a:solidFill>
                <a:srgbClr val="434343"/>
              </a:solidFill>
              <a:latin typeface="Roboto"/>
              <a:ea typeface="Roboto"/>
              <a:cs typeface="Roboto"/>
              <a:sym typeface="Roboto"/>
            </a:endParaRPr>
          </a:p>
          <a:p>
            <a:pPr indent="0" lvl="0" marL="0" rtl="0" algn="l">
              <a:spcBef>
                <a:spcPts val="0"/>
              </a:spcBef>
              <a:spcAft>
                <a:spcPts val="0"/>
              </a:spcAft>
              <a:buNone/>
            </a:pPr>
            <a:r>
              <a:rPr lang="en-GB" sz="900">
                <a:solidFill>
                  <a:srgbClr val="434343"/>
                </a:solidFill>
                <a:latin typeface="Roboto"/>
                <a:ea typeface="Roboto"/>
                <a:cs typeface="Roboto"/>
                <a:sym typeface="Roboto"/>
              </a:rPr>
              <a:t>III - Larger scale safety and effectiveness</a:t>
            </a:r>
            <a:endParaRPr sz="900">
              <a:solidFill>
                <a:srgbClr val="434343"/>
              </a:solidFill>
              <a:latin typeface="Roboto"/>
              <a:ea typeface="Roboto"/>
              <a:cs typeface="Roboto"/>
              <a:sym typeface="Roboto"/>
            </a:endParaRPr>
          </a:p>
          <a:p>
            <a:pPr indent="0" lvl="0" marL="0" rtl="0" algn="l">
              <a:spcBef>
                <a:spcPts val="0"/>
              </a:spcBef>
              <a:spcAft>
                <a:spcPts val="0"/>
              </a:spcAft>
              <a:buNone/>
            </a:pPr>
            <a:r>
              <a:rPr lang="en-GB" sz="900">
                <a:solidFill>
                  <a:srgbClr val="434343"/>
                </a:solidFill>
                <a:latin typeface="Roboto"/>
                <a:ea typeface="Roboto"/>
                <a:cs typeface="Roboto"/>
                <a:sym typeface="Roboto"/>
              </a:rPr>
              <a:t>IV - Long term safety</a:t>
            </a:r>
            <a:endParaRPr sz="900">
              <a:solidFill>
                <a:srgbClr val="434343"/>
              </a:solidFill>
              <a:latin typeface="Roboto"/>
              <a:ea typeface="Roboto"/>
              <a:cs typeface="Roboto"/>
              <a:sym typeface="Roboto"/>
            </a:endParaRPr>
          </a:p>
        </p:txBody>
      </p:sp>
      <p:sp>
        <p:nvSpPr>
          <p:cNvPr id="298" name="Google Shape;298;p63"/>
          <p:cNvSpPr txBox="1"/>
          <p:nvPr/>
        </p:nvSpPr>
        <p:spPr>
          <a:xfrm>
            <a:off x="5916681" y="4189473"/>
            <a:ext cx="1630800" cy="3975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1 approved drug</a:t>
            </a:r>
            <a:endParaRPr b="1" sz="1200">
              <a:solidFill>
                <a:srgbClr val="0B5394"/>
              </a:solidFill>
              <a:latin typeface="Roboto"/>
              <a:ea typeface="Roboto"/>
              <a:cs typeface="Roboto"/>
              <a:sym typeface="Roboto"/>
            </a:endParaRPr>
          </a:p>
        </p:txBody>
      </p:sp>
      <p:sp>
        <p:nvSpPr>
          <p:cNvPr id="299" name="Google Shape;299;p63"/>
          <p:cNvSpPr/>
          <p:nvPr/>
        </p:nvSpPr>
        <p:spPr>
          <a:xfrm>
            <a:off x="10147110" y="2231473"/>
            <a:ext cx="2361300" cy="772200"/>
          </a:xfrm>
          <a:prstGeom prst="rect">
            <a:avLst/>
          </a:prstGeom>
          <a:gradFill>
            <a:gsLst>
              <a:gs pos="0">
                <a:srgbClr val="4DA1F7"/>
              </a:gs>
              <a:gs pos="50000">
                <a:srgbClr val="1597FD"/>
              </a:gs>
              <a:gs pos="100000">
                <a:srgbClr val="0785E3"/>
              </a:gs>
            </a:gsLst>
            <a:lin ang="5400012" scaled="0"/>
          </a:gradFill>
          <a:ln cap="flat" cmpd="sng" w="9525">
            <a:solidFill>
              <a:srgbClr val="2196F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00" name="Google Shape;300;p63"/>
          <p:cNvSpPr/>
          <p:nvPr/>
        </p:nvSpPr>
        <p:spPr>
          <a:xfrm>
            <a:off x="9457899" y="2227121"/>
            <a:ext cx="635100" cy="772200"/>
          </a:xfrm>
          <a:prstGeom prst="rect">
            <a:avLst/>
          </a:prstGeom>
          <a:gradFill>
            <a:gsLst>
              <a:gs pos="0">
                <a:srgbClr val="4DA1F7"/>
              </a:gs>
              <a:gs pos="50000">
                <a:srgbClr val="1597FD"/>
              </a:gs>
              <a:gs pos="100000">
                <a:srgbClr val="0785E3"/>
              </a:gs>
            </a:gsLst>
            <a:lin ang="5400012" scaled="0"/>
          </a:gradFill>
          <a:ln cap="flat" cmpd="sng" w="9525">
            <a:solidFill>
              <a:srgbClr val="2196F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400">
                <a:solidFill>
                  <a:srgbClr val="FFFFFF"/>
                </a:solidFill>
                <a:latin typeface="Roboto Black"/>
                <a:ea typeface="Roboto Black"/>
                <a:cs typeface="Roboto Black"/>
                <a:sym typeface="Roboto Black"/>
              </a:rPr>
              <a:t>2</a:t>
            </a:r>
            <a:endParaRPr/>
          </a:p>
        </p:txBody>
      </p:sp>
      <p:sp>
        <p:nvSpPr>
          <p:cNvPr id="301" name="Google Shape;301;p63"/>
          <p:cNvSpPr txBox="1"/>
          <p:nvPr/>
        </p:nvSpPr>
        <p:spPr>
          <a:xfrm>
            <a:off x="10250650" y="2351916"/>
            <a:ext cx="1884000" cy="522600"/>
          </a:xfrm>
          <a:prstGeom prst="rect">
            <a:avLst/>
          </a:prstGeom>
          <a:noFill/>
          <a:ln>
            <a:noFill/>
          </a:ln>
        </p:spPr>
        <p:txBody>
          <a:bodyPr anchorCtr="0" anchor="ctr" bIns="0" lIns="0" spcFirstLastPara="1" rIns="0" wrap="square" tIns="0">
            <a:noAutofit/>
          </a:bodyPr>
          <a:lstStyle/>
          <a:p>
            <a:pPr indent="0" lvl="1" marL="0" rtl="0" algn="l">
              <a:lnSpc>
                <a:spcPct val="100000"/>
              </a:lnSpc>
              <a:spcBef>
                <a:spcPts val="0"/>
              </a:spcBef>
              <a:spcAft>
                <a:spcPts val="0"/>
              </a:spcAft>
              <a:buClr>
                <a:srgbClr val="000000"/>
              </a:buClr>
              <a:buSzPts val="1400"/>
              <a:buFont typeface="Arial"/>
              <a:buNone/>
            </a:pPr>
            <a:r>
              <a:rPr lang="en-GB" sz="1100">
                <a:solidFill>
                  <a:srgbClr val="FFFFFF"/>
                </a:solidFill>
                <a:latin typeface="Roboto"/>
                <a:ea typeface="Roboto"/>
                <a:cs typeface="Roboto"/>
                <a:sym typeface="Roboto"/>
              </a:rPr>
              <a:t>Simplifies and automates the process of making an investment deal</a:t>
            </a:r>
            <a:endParaRPr sz="1100">
              <a:solidFill>
                <a:srgbClr val="FFFFFF"/>
              </a:solidFill>
              <a:latin typeface="Source Sans Pro"/>
              <a:ea typeface="Source Sans Pro"/>
              <a:cs typeface="Source Sans Pro"/>
              <a:sym typeface="Source Sans Pro"/>
            </a:endParaRPr>
          </a:p>
        </p:txBody>
      </p:sp>
      <p:sp>
        <p:nvSpPr>
          <p:cNvPr id="302" name="Google Shape;302;p63"/>
          <p:cNvSpPr/>
          <p:nvPr/>
        </p:nvSpPr>
        <p:spPr>
          <a:xfrm>
            <a:off x="10147110" y="3069510"/>
            <a:ext cx="2634600" cy="772200"/>
          </a:xfrm>
          <a:prstGeom prst="rect">
            <a:avLst/>
          </a:prstGeom>
          <a:gradFill>
            <a:gsLst>
              <a:gs pos="0">
                <a:srgbClr val="4C94E9"/>
              </a:gs>
              <a:gs pos="50000">
                <a:srgbClr val="1388EE"/>
              </a:gs>
              <a:gs pos="100000">
                <a:srgbClr val="0578DD"/>
              </a:gs>
            </a:gsLst>
            <a:lin ang="5400012" scaled="0"/>
          </a:gradFill>
          <a:ln cap="flat" cmpd="sng" w="9525">
            <a:solidFill>
              <a:srgbClr val="1E88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03" name="Google Shape;303;p63"/>
          <p:cNvSpPr txBox="1"/>
          <p:nvPr/>
        </p:nvSpPr>
        <p:spPr>
          <a:xfrm>
            <a:off x="10250649" y="3192463"/>
            <a:ext cx="1757400" cy="522600"/>
          </a:xfrm>
          <a:prstGeom prst="rect">
            <a:avLst/>
          </a:prstGeom>
          <a:noFill/>
          <a:ln>
            <a:noFill/>
          </a:ln>
        </p:spPr>
        <p:txBody>
          <a:bodyPr anchorCtr="0" anchor="ctr" bIns="0" lIns="0" spcFirstLastPara="1" rIns="0" wrap="square" tIns="0">
            <a:noAutofit/>
          </a:bodyPr>
          <a:lstStyle/>
          <a:p>
            <a:pPr indent="0" lvl="1" marL="0" rtl="0" algn="l">
              <a:lnSpc>
                <a:spcPct val="100000"/>
              </a:lnSpc>
              <a:spcBef>
                <a:spcPts val="0"/>
              </a:spcBef>
              <a:spcAft>
                <a:spcPts val="0"/>
              </a:spcAft>
              <a:buClr>
                <a:srgbClr val="000000"/>
              </a:buClr>
              <a:buSzPts val="1400"/>
              <a:buFont typeface="Arial"/>
              <a:buNone/>
            </a:pPr>
            <a:r>
              <a:rPr lang="en-GB" sz="1100">
                <a:solidFill>
                  <a:srgbClr val="FFFFFF"/>
                </a:solidFill>
                <a:latin typeface="Roboto"/>
                <a:ea typeface="Roboto"/>
                <a:cs typeface="Roboto"/>
                <a:sym typeface="Roboto"/>
              </a:rPr>
              <a:t>Provides a convenient and mutually beneficial tool for both sides of the capital raising process</a:t>
            </a:r>
            <a:endParaRPr sz="1100">
              <a:solidFill>
                <a:srgbClr val="FFFFFF"/>
              </a:solidFill>
              <a:latin typeface="Roboto"/>
              <a:ea typeface="Roboto"/>
              <a:cs typeface="Roboto"/>
              <a:sym typeface="Roboto"/>
            </a:endParaRPr>
          </a:p>
        </p:txBody>
      </p:sp>
      <p:sp>
        <p:nvSpPr>
          <p:cNvPr id="304" name="Google Shape;304;p63"/>
          <p:cNvSpPr/>
          <p:nvPr/>
        </p:nvSpPr>
        <p:spPr>
          <a:xfrm>
            <a:off x="9457899" y="3069637"/>
            <a:ext cx="635100" cy="772200"/>
          </a:xfrm>
          <a:prstGeom prst="rect">
            <a:avLst/>
          </a:prstGeom>
          <a:gradFill>
            <a:gsLst>
              <a:gs pos="0">
                <a:srgbClr val="4C94E9"/>
              </a:gs>
              <a:gs pos="50000">
                <a:srgbClr val="1388EE"/>
              </a:gs>
              <a:gs pos="100000">
                <a:srgbClr val="0578DD"/>
              </a:gs>
            </a:gsLst>
            <a:lin ang="5400012" scaled="0"/>
          </a:gradFill>
          <a:ln cap="flat" cmpd="sng" w="9525">
            <a:solidFill>
              <a:srgbClr val="1E88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400">
                <a:solidFill>
                  <a:srgbClr val="FFFFFF"/>
                </a:solidFill>
                <a:latin typeface="Roboto Black"/>
                <a:ea typeface="Roboto Black"/>
                <a:cs typeface="Roboto Black"/>
                <a:sym typeface="Roboto Black"/>
              </a:rPr>
              <a:t>3</a:t>
            </a:r>
            <a:endParaRPr/>
          </a:p>
        </p:txBody>
      </p:sp>
      <p:sp>
        <p:nvSpPr>
          <p:cNvPr id="305" name="Google Shape;305;p63"/>
          <p:cNvSpPr/>
          <p:nvPr/>
        </p:nvSpPr>
        <p:spPr>
          <a:xfrm>
            <a:off x="10146539" y="1389084"/>
            <a:ext cx="2027700" cy="772200"/>
          </a:xfrm>
          <a:prstGeom prst="rect">
            <a:avLst/>
          </a:prstGeom>
          <a:gradFill>
            <a:gsLst>
              <a:gs pos="0">
                <a:srgbClr val="5EAEF7"/>
              </a:gs>
              <a:gs pos="50000">
                <a:srgbClr val="39A5FD"/>
              </a:gs>
              <a:gs pos="100000">
                <a:srgbClr val="2792E3"/>
              </a:gs>
            </a:gsLst>
            <a:lin ang="5400012" scaled="0"/>
          </a:gradFill>
          <a:ln cap="flat" cmpd="sng" w="9525">
            <a:solidFill>
              <a:srgbClr val="42A5F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06" name="Google Shape;306;p63"/>
          <p:cNvSpPr/>
          <p:nvPr/>
        </p:nvSpPr>
        <p:spPr>
          <a:xfrm>
            <a:off x="9457249" y="1389075"/>
            <a:ext cx="635100" cy="772200"/>
          </a:xfrm>
          <a:prstGeom prst="rect">
            <a:avLst/>
          </a:prstGeom>
          <a:gradFill>
            <a:gsLst>
              <a:gs pos="0">
                <a:srgbClr val="5EAEF7"/>
              </a:gs>
              <a:gs pos="50000">
                <a:srgbClr val="39A5FD"/>
              </a:gs>
              <a:gs pos="100000">
                <a:srgbClr val="2792E3"/>
              </a:gs>
            </a:gsLst>
            <a:lin ang="5400012" scaled="0"/>
          </a:gradFill>
          <a:ln cap="flat" cmpd="sng" w="9525">
            <a:solidFill>
              <a:srgbClr val="42A5F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GB" sz="2400">
                <a:solidFill>
                  <a:srgbClr val="FFFFFF"/>
                </a:solidFill>
                <a:latin typeface="Roboto Black"/>
                <a:ea typeface="Roboto Black"/>
                <a:cs typeface="Roboto Black"/>
                <a:sym typeface="Roboto Black"/>
              </a:rPr>
              <a:t>1</a:t>
            </a:r>
            <a:endParaRPr sz="2400">
              <a:solidFill>
                <a:srgbClr val="FFFFFF"/>
              </a:solidFill>
              <a:latin typeface="Roboto Black"/>
              <a:ea typeface="Roboto Black"/>
              <a:cs typeface="Roboto Black"/>
              <a:sym typeface="Roboto Black"/>
            </a:endParaRPr>
          </a:p>
        </p:txBody>
      </p:sp>
      <p:sp>
        <p:nvSpPr>
          <p:cNvPr id="307" name="Google Shape;307;p63"/>
          <p:cNvSpPr txBox="1"/>
          <p:nvPr/>
        </p:nvSpPr>
        <p:spPr>
          <a:xfrm>
            <a:off x="10249999" y="1509699"/>
            <a:ext cx="1757400" cy="522600"/>
          </a:xfrm>
          <a:prstGeom prst="rect">
            <a:avLst/>
          </a:prstGeom>
          <a:noFill/>
          <a:ln>
            <a:noFill/>
          </a:ln>
        </p:spPr>
        <p:txBody>
          <a:bodyPr anchorCtr="0" anchor="ctr" bIns="0" lIns="0" spcFirstLastPara="1" rIns="0" wrap="square" tIns="0">
            <a:noAutofit/>
          </a:bodyPr>
          <a:lstStyle/>
          <a:p>
            <a:pPr indent="0" lvl="1" marL="0" rtl="0" algn="l">
              <a:lnSpc>
                <a:spcPct val="100000"/>
              </a:lnSpc>
              <a:spcBef>
                <a:spcPts val="0"/>
              </a:spcBef>
              <a:spcAft>
                <a:spcPts val="0"/>
              </a:spcAft>
              <a:buClr>
                <a:srgbClr val="000000"/>
              </a:buClr>
              <a:buSzPts val="1100"/>
              <a:buFont typeface="Arial"/>
              <a:buNone/>
            </a:pPr>
            <a:r>
              <a:rPr lang="en-GB" sz="1100">
                <a:solidFill>
                  <a:srgbClr val="FFFFFF"/>
                </a:solidFill>
                <a:latin typeface="Roboto"/>
                <a:ea typeface="Roboto"/>
                <a:cs typeface="Roboto"/>
                <a:sym typeface="Roboto"/>
              </a:rPr>
              <a:t>Dramatically speeds up the investment decision-making process</a:t>
            </a:r>
            <a:endParaRPr sz="1100">
              <a:solidFill>
                <a:srgbClr val="FFFFFF"/>
              </a:solidFill>
              <a:latin typeface="Roboto"/>
              <a:ea typeface="Roboto"/>
              <a:cs typeface="Roboto"/>
              <a:sym typeface="Roboto"/>
            </a:endParaRPr>
          </a:p>
        </p:txBody>
      </p:sp>
      <p:sp>
        <p:nvSpPr>
          <p:cNvPr id="308" name="Google Shape;308;p63"/>
          <p:cNvSpPr/>
          <p:nvPr/>
        </p:nvSpPr>
        <p:spPr>
          <a:xfrm>
            <a:off x="10147110" y="3907797"/>
            <a:ext cx="2913600" cy="772200"/>
          </a:xfrm>
          <a:prstGeom prst="rect">
            <a:avLst/>
          </a:prstGeom>
          <a:gradFill>
            <a:gsLst>
              <a:gs pos="0">
                <a:srgbClr val="4985DB"/>
              </a:gs>
              <a:gs pos="50000">
                <a:srgbClr val="0E75DB"/>
              </a:gs>
              <a:gs pos="100000">
                <a:srgbClr val="0467C8"/>
              </a:gs>
            </a:gsLst>
            <a:lin ang="5400012" scaled="0"/>
          </a:gradFill>
          <a:ln cap="flat" cmpd="sng" w="9525">
            <a:solidFill>
              <a:srgbClr val="1976D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09" name="Google Shape;309;p63"/>
          <p:cNvSpPr/>
          <p:nvPr/>
        </p:nvSpPr>
        <p:spPr>
          <a:xfrm>
            <a:off x="9457899" y="3907674"/>
            <a:ext cx="635100" cy="772200"/>
          </a:xfrm>
          <a:prstGeom prst="rect">
            <a:avLst/>
          </a:prstGeom>
          <a:gradFill>
            <a:gsLst>
              <a:gs pos="0">
                <a:srgbClr val="4985DB"/>
              </a:gs>
              <a:gs pos="50000">
                <a:srgbClr val="0E75DB"/>
              </a:gs>
              <a:gs pos="100000">
                <a:srgbClr val="0467C8"/>
              </a:gs>
            </a:gsLst>
            <a:lin ang="5400012" scaled="0"/>
          </a:gradFill>
          <a:ln cap="flat" cmpd="sng" w="9525">
            <a:solidFill>
              <a:srgbClr val="1976D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400">
                <a:solidFill>
                  <a:srgbClr val="FFFFFF"/>
                </a:solidFill>
                <a:latin typeface="Roboto Black"/>
                <a:ea typeface="Roboto Black"/>
                <a:cs typeface="Roboto Black"/>
                <a:sym typeface="Roboto Black"/>
              </a:rPr>
              <a:t>4</a:t>
            </a:r>
            <a:endParaRPr sz="1000">
              <a:latin typeface="Roboto"/>
              <a:ea typeface="Roboto"/>
              <a:cs typeface="Roboto"/>
              <a:sym typeface="Roboto"/>
            </a:endParaRPr>
          </a:p>
        </p:txBody>
      </p:sp>
      <p:sp>
        <p:nvSpPr>
          <p:cNvPr id="310" name="Google Shape;310;p63"/>
          <p:cNvSpPr txBox="1"/>
          <p:nvPr/>
        </p:nvSpPr>
        <p:spPr>
          <a:xfrm>
            <a:off x="10250650" y="4032450"/>
            <a:ext cx="1827000" cy="522600"/>
          </a:xfrm>
          <a:prstGeom prst="rect">
            <a:avLst/>
          </a:prstGeom>
          <a:noFill/>
          <a:ln>
            <a:noFill/>
          </a:ln>
        </p:spPr>
        <p:txBody>
          <a:bodyPr anchorCtr="0" anchor="ctr" bIns="0" lIns="0" spcFirstLastPara="1" rIns="0" wrap="square" tIns="0">
            <a:noAutofit/>
          </a:bodyPr>
          <a:lstStyle/>
          <a:p>
            <a:pPr indent="0" lvl="1" marL="0" rtl="0" algn="l">
              <a:lnSpc>
                <a:spcPct val="100000"/>
              </a:lnSpc>
              <a:spcBef>
                <a:spcPts val="0"/>
              </a:spcBef>
              <a:spcAft>
                <a:spcPts val="0"/>
              </a:spcAft>
              <a:buClr>
                <a:srgbClr val="000000"/>
              </a:buClr>
              <a:buSzPts val="1100"/>
              <a:buFont typeface="Arial"/>
              <a:buNone/>
            </a:pPr>
            <a:r>
              <a:rPr lang="en-GB" sz="1100">
                <a:solidFill>
                  <a:srgbClr val="FFFFFF"/>
                </a:solidFill>
                <a:latin typeface="Roboto"/>
                <a:ea typeface="Roboto"/>
                <a:cs typeface="Roboto"/>
                <a:sym typeface="Roboto"/>
              </a:rPr>
              <a:t>Provides a single, integrated marketplace for all kinds of longevity investment products</a:t>
            </a:r>
            <a:endParaRPr sz="1100">
              <a:solidFill>
                <a:srgbClr val="FFFFFF"/>
              </a:solidFill>
              <a:latin typeface="Roboto"/>
              <a:ea typeface="Roboto"/>
              <a:cs typeface="Roboto"/>
              <a:sym typeface="Roboto"/>
            </a:endParaRPr>
          </a:p>
        </p:txBody>
      </p:sp>
      <p:sp>
        <p:nvSpPr>
          <p:cNvPr id="311" name="Google Shape;311;p63"/>
          <p:cNvSpPr/>
          <p:nvPr/>
        </p:nvSpPr>
        <p:spPr>
          <a:xfrm>
            <a:off x="-2346075" y="1841643"/>
            <a:ext cx="1451100" cy="890700"/>
          </a:xfrm>
          <a:prstGeom prst="rect">
            <a:avLst/>
          </a:prstGeom>
          <a:gradFill>
            <a:gsLst>
              <a:gs pos="0">
                <a:srgbClr val="19ADFF"/>
              </a:gs>
              <a:gs pos="100000">
                <a:srgbClr val="007CD4"/>
              </a:gs>
            </a:gsLst>
            <a:lin ang="8099331"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GB" sz="1200">
                <a:solidFill>
                  <a:srgbClr val="FFFFFF"/>
                </a:solidFill>
                <a:latin typeface="Roboto"/>
                <a:ea typeface="Roboto"/>
                <a:cs typeface="Roboto"/>
                <a:sym typeface="Roboto"/>
              </a:rPr>
              <a:t>Data Collection</a:t>
            </a:r>
            <a:endParaRPr/>
          </a:p>
        </p:txBody>
      </p:sp>
      <p:sp>
        <p:nvSpPr>
          <p:cNvPr id="312" name="Google Shape;312;p63"/>
          <p:cNvSpPr/>
          <p:nvPr/>
        </p:nvSpPr>
        <p:spPr>
          <a:xfrm>
            <a:off x="7385175" y="2378975"/>
            <a:ext cx="162300" cy="990600"/>
          </a:xfrm>
          <a:prstGeom prst="downArrow">
            <a:avLst>
              <a:gd fmla="val 50000" name="adj1"/>
              <a:gd fmla="val 85320" name="adj2"/>
            </a:avLst>
          </a:prstGeom>
          <a:gradFill>
            <a:gsLst>
              <a:gs pos="0">
                <a:srgbClr val="CFE2F3"/>
              </a:gs>
              <a:gs pos="100000">
                <a:srgbClr val="0E99ED"/>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63"/>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4" name="Google Shape;314;p63"/>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5" name="Google Shape;315;p63"/>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16" name="Google Shape;316;p63"/>
          <p:cNvSpPr/>
          <p:nvPr/>
        </p:nvSpPr>
        <p:spPr>
          <a:xfrm>
            <a:off x="0" y="4959800"/>
            <a:ext cx="23259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InvestTech Advanced Solutions</a:t>
            </a:r>
            <a:endParaRPr sz="700">
              <a:solidFill>
                <a:srgbClr val="999999"/>
              </a:solidFill>
            </a:endParaRPr>
          </a:p>
        </p:txBody>
      </p:sp>
      <p:sp>
        <p:nvSpPr>
          <p:cNvPr id="317" name="Google Shape;317;p63"/>
          <p:cNvSpPr/>
          <p:nvPr/>
        </p:nvSpPr>
        <p:spPr>
          <a:xfrm>
            <a:off x="163159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8" name="Google Shape;318;p63"/>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Sector at a Glance </a:t>
            </a:r>
            <a:endParaRPr sz="1600">
              <a:solidFill>
                <a:srgbClr val="0B5394"/>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6" name="Shape 2366"/>
        <p:cNvGrpSpPr/>
        <p:nvPr/>
      </p:nvGrpSpPr>
      <p:grpSpPr>
        <a:xfrm>
          <a:off x="0" y="0"/>
          <a:ext cx="0" cy="0"/>
          <a:chOff x="0" y="0"/>
          <a:chExt cx="0" cy="0"/>
        </a:xfrm>
      </p:grpSpPr>
      <p:sp>
        <p:nvSpPr>
          <p:cNvPr id="2367" name="Google Shape;2367;p99"/>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Top-50 Investors in AI Companies</a:t>
            </a:r>
            <a:endParaRPr sz="1600">
              <a:solidFill>
                <a:srgbClr val="0B5394"/>
              </a:solidFill>
              <a:latin typeface="Roboto"/>
              <a:ea typeface="Roboto"/>
              <a:cs typeface="Roboto"/>
              <a:sym typeface="Roboto"/>
            </a:endParaRPr>
          </a:p>
        </p:txBody>
      </p:sp>
      <p:sp>
        <p:nvSpPr>
          <p:cNvPr id="2368" name="Google Shape;2368;p9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69" name="Google Shape;2369;p9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70" name="Google Shape;2370;p9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371" name="Google Shape;2371;p9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372" name="Google Shape;2372;p99"/>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aphicFrame>
        <p:nvGraphicFramePr>
          <p:cNvPr id="2373" name="Google Shape;2373;p99"/>
          <p:cNvGraphicFramePr/>
          <p:nvPr/>
        </p:nvGraphicFramePr>
        <p:xfrm>
          <a:off x="232550" y="573263"/>
          <a:ext cx="3000000" cy="3000000"/>
        </p:xfrm>
        <a:graphic>
          <a:graphicData uri="http://schemas.openxmlformats.org/drawingml/2006/table">
            <a:tbl>
              <a:tblPr>
                <a:noFill/>
                <a:tableStyleId>{E9E07A43-6A57-4F5F-9E6B-C43A75D59D51}</a:tableStyleId>
              </a:tblPr>
              <a:tblGrid>
                <a:gridCol w="1919250"/>
                <a:gridCol w="1168425"/>
                <a:gridCol w="1295400"/>
                <a:gridCol w="4295825"/>
              </a:tblGrid>
              <a:tr h="404250">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INVESTORS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INVESTMENTS OVERALL</a:t>
                      </a:r>
                      <a:endParaRPr b="1" sz="900">
                        <a:solidFill>
                          <a:srgbClr val="0B5394"/>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AI FOR DRUG DISCOVERY </a:t>
                      </a:r>
                      <a:endParaRPr b="1" sz="9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COMPANIES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rtl="0" algn="ctr">
                        <a:spcBef>
                          <a:spcPts val="0"/>
                        </a:spcBef>
                        <a:spcAft>
                          <a:spcPts val="0"/>
                        </a:spcAft>
                        <a:buNone/>
                      </a:pPr>
                      <a:r>
                        <a:rPr b="1" lang="en-GB" sz="800">
                          <a:solidFill>
                            <a:srgbClr val="0B5394"/>
                          </a:solidFill>
                          <a:latin typeface="Roboto"/>
                          <a:ea typeface="Roboto"/>
                          <a:cs typeface="Roboto"/>
                          <a:sym typeface="Roboto"/>
                        </a:rPr>
                        <a:t>                </a:t>
                      </a:r>
                      <a:r>
                        <a:rPr b="1" lang="en-GB" sz="900">
                          <a:solidFill>
                            <a:srgbClr val="0B5394"/>
                          </a:solidFill>
                          <a:latin typeface="Roboto"/>
                          <a:ea typeface="Roboto"/>
                          <a:cs typeface="Roboto"/>
                          <a:sym typeface="Roboto"/>
                        </a:rPr>
                        <a:t>INVESTED IN</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414375">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Foresite Capital</a:t>
                      </a:r>
                      <a:endParaRPr b="1" sz="1000">
                        <a:solidFill>
                          <a:srgbClr val="FF0000"/>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149</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Aetion, Alector, DNAnexus, Generate Biomedicines, Insitro, Relay Therapeutics, Wave Life Sciences, Odyssey Therapeutics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T. Rowe Price</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334</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Arbor Biotechnologies, Generate Biomedicines, Genesis Therapeutics, Insitro, Sema4, SomaLogic, Tempus, Odyssey Therapeutics</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Obvious Ventures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154</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ConcertoCare, Inato, LabGenius, Medable, Recursion Pharmaceuticals, Gandeeva Therapeutics, Meliora Therapeutics, Dyno Therapeutics, Achilles Therapeutics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405000" marR="0" rtl="0" algn="l">
                        <a:spcBef>
                          <a:spcPts val="0"/>
                        </a:spcBef>
                        <a:spcAft>
                          <a:spcPts val="0"/>
                        </a:spcAft>
                        <a:buNone/>
                      </a:pPr>
                      <a:r>
                        <a:rPr b="1" lang="en-GB" sz="1000">
                          <a:solidFill>
                            <a:schemeClr val="dk1"/>
                          </a:solidFill>
                          <a:latin typeface="Roboto"/>
                          <a:ea typeface="Roboto"/>
                          <a:cs typeface="Roboto"/>
                          <a:sym typeface="Roboto"/>
                        </a:rPr>
                        <a:t>Lux Capital</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460</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Alife, Auransa, LabGenius, Recursion Pharmaceuticals, Strateos, LatchBio, Gandeeva Therapeutics, Dyno Therapeutics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Alumni Ventures </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1,461</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Scipher Medicine,</a:t>
                      </a:r>
                      <a:r>
                        <a:rPr lang="en-GB" sz="700">
                          <a:solidFill>
                            <a:schemeClr val="dk1"/>
                          </a:solidFill>
                          <a:uFill>
                            <a:noFill/>
                          </a:uFill>
                          <a:latin typeface="Roboto"/>
                          <a:ea typeface="Roboto"/>
                          <a:cs typeface="Roboto"/>
                          <a:sym typeface="Roboto"/>
                          <a:hlinkClick r:id="rId3">
                            <a:extLst>
                              <a:ext uri="{A12FA001-AC4F-418D-AE19-62706E023703}">
                                <ahyp:hlinkClr val="tx"/>
                              </a:ext>
                            </a:extLst>
                          </a:hlinkClick>
                        </a:rPr>
                        <a:t> Unlearn.AI</a:t>
                      </a:r>
                      <a:r>
                        <a:rPr lang="en-GB" sz="700">
                          <a:solidFill>
                            <a:schemeClr val="dk1"/>
                          </a:solidFill>
                          <a:latin typeface="Roboto"/>
                          <a:ea typeface="Roboto"/>
                          <a:cs typeface="Roboto"/>
                          <a:sym typeface="Roboto"/>
                        </a:rPr>
                        <a:t>, Notable Labs, Olaris, Strateos, Veralox Therapeutics, Verge Genomics, Juvena Therapeutics, Emerald Cloud Lab</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Section 32</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113</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t/>
                      </a:r>
                      <a:endParaRPr sz="700">
                        <a:solidFill>
                          <a:schemeClr val="dk1"/>
                        </a:solidFill>
                        <a:latin typeface="Roboto"/>
                        <a:ea typeface="Roboto"/>
                        <a:cs typeface="Roboto"/>
                        <a:sym typeface="Roboto"/>
                      </a:endParaRPr>
                    </a:p>
                    <a:p>
                      <a:pPr indent="0" lvl="0" marL="89999" rtl="0" algn="just">
                        <a:spcBef>
                          <a:spcPts val="0"/>
                        </a:spcBef>
                        <a:spcAft>
                          <a:spcPts val="0"/>
                        </a:spcAft>
                        <a:buNone/>
                      </a:pPr>
                      <a:r>
                        <a:rPr lang="en-GB" sz="700">
                          <a:solidFill>
                            <a:schemeClr val="dk1"/>
                          </a:solidFill>
                          <a:latin typeface="Roboto"/>
                          <a:ea typeface="Roboto"/>
                          <a:cs typeface="Roboto"/>
                          <a:sym typeface="Roboto"/>
                        </a:rPr>
                        <a:t>Character Biosciences,  Nucleai, BigHat Biosciences, Celsius Therapeutics, Verge Genomics, Glympse Bio, Alector, Exai Bio</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405000" marR="0" rtl="0" algn="l">
                        <a:spcBef>
                          <a:spcPts val="0"/>
                        </a:spcBef>
                        <a:spcAft>
                          <a:spcPts val="0"/>
                        </a:spcAft>
                        <a:buNone/>
                      </a:pPr>
                      <a:r>
                        <a:rPr b="1" lang="en-GB" sz="1000">
                          <a:solidFill>
                            <a:schemeClr val="dk1"/>
                          </a:solidFill>
                          <a:latin typeface="Roboto"/>
                          <a:ea typeface="Roboto"/>
                          <a:cs typeface="Roboto"/>
                          <a:sym typeface="Roboto"/>
                        </a:rPr>
                        <a:t>Sequoia Capital China</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1,028</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8</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HiFiBiO, METiS Therapeutics, PatSnap, XtalPi, Adagene, Deep Intelligent Pharma, Transcenta, Exai Bio</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5775">
                <a:tc>
                  <a:txBody>
                    <a:bodyPr/>
                    <a:lstStyle/>
                    <a:p>
                      <a:pPr indent="0" lvl="0" marL="405000" rtl="0" algn="l">
                        <a:spcBef>
                          <a:spcPts val="0"/>
                        </a:spcBef>
                        <a:spcAft>
                          <a:spcPts val="0"/>
                        </a:spcAft>
                        <a:buClr>
                          <a:schemeClr val="dk1"/>
                        </a:buClr>
                        <a:buSzPts val="1100"/>
                        <a:buFont typeface="Arial"/>
                        <a:buNone/>
                      </a:pPr>
                      <a:r>
                        <a:rPr b="1" lang="en-GB" sz="1000">
                          <a:solidFill>
                            <a:schemeClr val="dk1"/>
                          </a:solidFill>
                          <a:latin typeface="Roboto"/>
                          <a:ea typeface="Roboto"/>
                          <a:cs typeface="Roboto"/>
                          <a:sym typeface="Roboto"/>
                        </a:rPr>
                        <a:t>8VC</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453</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7</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BigHat Biosciences, Coral Genomics, Immunai, Model Medicine, Notable, ProteinQure, Unlearn.AI</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405000" lvl="0" marL="0" rtl="0" algn="l">
                        <a:spcBef>
                          <a:spcPts val="0"/>
                        </a:spcBef>
                        <a:spcAft>
                          <a:spcPts val="0"/>
                        </a:spcAft>
                        <a:buClr>
                          <a:schemeClr val="dk1"/>
                        </a:buClr>
                        <a:buSzPts val="1100"/>
                        <a:buFont typeface="Arial"/>
                        <a:buNone/>
                      </a:pPr>
                      <a:r>
                        <a:rPr b="1" lang="en-GB" sz="1000">
                          <a:solidFill>
                            <a:schemeClr val="dk1"/>
                          </a:solidFill>
                          <a:latin typeface="Roboto"/>
                          <a:ea typeface="Roboto"/>
                          <a:cs typeface="Roboto"/>
                          <a:sym typeface="Roboto"/>
                        </a:rPr>
                        <a:t>SOSV</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2,655</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7</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A2A Pharmaceuticals, Gatehouse Bio, Guided Clarity, Mendel.ai, Stelvio Therapeutics, Strados, Synthace</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459750">
                <a:tc>
                  <a:txBody>
                    <a:bodyPr/>
                    <a:lstStyle/>
                    <a:p>
                      <a:pPr indent="0" lvl="0" marL="405000" rtl="0" algn="l">
                        <a:spcBef>
                          <a:spcPts val="0"/>
                        </a:spcBef>
                        <a:spcAft>
                          <a:spcPts val="0"/>
                        </a:spcAft>
                        <a:buClr>
                          <a:schemeClr val="dk1"/>
                        </a:buClr>
                        <a:buSzPts val="1100"/>
                        <a:buFont typeface="Arial"/>
                        <a:buNone/>
                      </a:pPr>
                      <a:r>
                        <a:rPr b="1" lang="en-GB" sz="1000">
                          <a:solidFill>
                            <a:schemeClr val="dk1"/>
                          </a:solidFill>
                          <a:latin typeface="Roboto"/>
                          <a:ea typeface="Roboto"/>
                          <a:cs typeface="Roboto"/>
                          <a:sym typeface="Roboto"/>
                        </a:rPr>
                        <a:t>Felicis Ventures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100">
                          <a:solidFill>
                            <a:srgbClr val="1C4587"/>
                          </a:solidFill>
                          <a:latin typeface="Roboto"/>
                          <a:ea typeface="Roboto"/>
                          <a:cs typeface="Roboto"/>
                          <a:sym typeface="Roboto"/>
                        </a:rPr>
                        <a:t>612</a:t>
                      </a:r>
                      <a:endParaRPr b="1" sz="11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296AA5"/>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7</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004488"/>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BIOAGE LABS, Genesis Therapeutics, Juvena Therapeutics, LabGenius, ProteinQure, Spring Discovery, PicnicHealth</a:t>
                      </a:r>
                      <a:endParaRPr sz="700">
                        <a:solidFill>
                          <a:schemeClr val="dk1"/>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B5394"/>
                      </a:solidFill>
                      <a:prstDash val="solid"/>
                      <a:round/>
                      <a:headEnd len="sm" w="sm" type="none"/>
                      <a:tailEnd len="sm" w="sm" type="none"/>
                    </a:lnB>
                    <a:solidFill>
                      <a:schemeClr val="lt1"/>
                    </a:solidFill>
                  </a:tcPr>
                </a:tc>
              </a:tr>
            </a:tbl>
          </a:graphicData>
        </a:graphic>
      </p:graphicFrame>
      <p:pic>
        <p:nvPicPr>
          <p:cNvPr descr="Foresite Capital Logo" id="2374" name="Google Shape;2374;p99"/>
          <p:cNvPicPr preferRelativeResize="0"/>
          <p:nvPr/>
        </p:nvPicPr>
        <p:blipFill>
          <a:blip r:embed="rId4">
            <a:alphaModFix/>
          </a:blip>
          <a:stretch>
            <a:fillRect/>
          </a:stretch>
        </p:blipFill>
        <p:spPr>
          <a:xfrm>
            <a:off x="261875" y="1031000"/>
            <a:ext cx="310100" cy="310100"/>
          </a:xfrm>
          <a:prstGeom prst="rect">
            <a:avLst/>
          </a:prstGeom>
          <a:noFill/>
          <a:ln>
            <a:noFill/>
          </a:ln>
        </p:spPr>
      </p:pic>
      <p:pic>
        <p:nvPicPr>
          <p:cNvPr id="2375" name="Google Shape;2375;p99"/>
          <p:cNvPicPr preferRelativeResize="0"/>
          <p:nvPr/>
        </p:nvPicPr>
        <p:blipFill>
          <a:blip r:embed="rId5">
            <a:alphaModFix/>
          </a:blip>
          <a:stretch>
            <a:fillRect/>
          </a:stretch>
        </p:blipFill>
        <p:spPr>
          <a:xfrm>
            <a:off x="267675" y="1429225"/>
            <a:ext cx="298500" cy="298500"/>
          </a:xfrm>
          <a:prstGeom prst="rect">
            <a:avLst/>
          </a:prstGeom>
          <a:noFill/>
          <a:ln>
            <a:noFill/>
          </a:ln>
        </p:spPr>
      </p:pic>
      <p:pic>
        <p:nvPicPr>
          <p:cNvPr id="2376" name="Google Shape;2376;p99"/>
          <p:cNvPicPr preferRelativeResize="0"/>
          <p:nvPr/>
        </p:nvPicPr>
        <p:blipFill>
          <a:blip r:embed="rId6">
            <a:alphaModFix/>
          </a:blip>
          <a:stretch>
            <a:fillRect/>
          </a:stretch>
        </p:blipFill>
        <p:spPr>
          <a:xfrm>
            <a:off x="271877" y="1837176"/>
            <a:ext cx="276800" cy="276743"/>
          </a:xfrm>
          <a:prstGeom prst="rect">
            <a:avLst/>
          </a:prstGeom>
          <a:noFill/>
          <a:ln>
            <a:noFill/>
          </a:ln>
        </p:spPr>
      </p:pic>
      <p:pic>
        <p:nvPicPr>
          <p:cNvPr id="2377" name="Google Shape;2377;p99"/>
          <p:cNvPicPr preferRelativeResize="0"/>
          <p:nvPr/>
        </p:nvPicPr>
        <p:blipFill>
          <a:blip r:embed="rId7">
            <a:alphaModFix/>
          </a:blip>
          <a:stretch>
            <a:fillRect/>
          </a:stretch>
        </p:blipFill>
        <p:spPr>
          <a:xfrm>
            <a:off x="263625" y="2207576"/>
            <a:ext cx="276800" cy="276772"/>
          </a:xfrm>
          <a:prstGeom prst="rect">
            <a:avLst/>
          </a:prstGeom>
          <a:noFill/>
          <a:ln>
            <a:noFill/>
          </a:ln>
        </p:spPr>
      </p:pic>
      <p:pic>
        <p:nvPicPr>
          <p:cNvPr id="2378" name="Google Shape;2378;p99"/>
          <p:cNvPicPr preferRelativeResize="0"/>
          <p:nvPr/>
        </p:nvPicPr>
        <p:blipFill>
          <a:blip r:embed="rId8">
            <a:alphaModFix/>
          </a:blip>
          <a:stretch>
            <a:fillRect/>
          </a:stretch>
        </p:blipFill>
        <p:spPr>
          <a:xfrm>
            <a:off x="267750" y="2586500"/>
            <a:ext cx="268550" cy="268550"/>
          </a:xfrm>
          <a:prstGeom prst="rect">
            <a:avLst/>
          </a:prstGeom>
          <a:noFill/>
          <a:ln>
            <a:noFill/>
          </a:ln>
        </p:spPr>
      </p:pic>
      <p:pic>
        <p:nvPicPr>
          <p:cNvPr id="2379" name="Google Shape;2379;p99"/>
          <p:cNvPicPr preferRelativeResize="0"/>
          <p:nvPr/>
        </p:nvPicPr>
        <p:blipFill rotWithShape="1">
          <a:blip r:embed="rId9">
            <a:alphaModFix/>
          </a:blip>
          <a:srcRect b="3172" l="25951" r="26787" t="2956"/>
          <a:stretch/>
        </p:blipFill>
        <p:spPr>
          <a:xfrm>
            <a:off x="269001" y="2957200"/>
            <a:ext cx="268549" cy="266674"/>
          </a:xfrm>
          <a:prstGeom prst="rect">
            <a:avLst/>
          </a:prstGeom>
          <a:noFill/>
          <a:ln>
            <a:noFill/>
          </a:ln>
        </p:spPr>
      </p:pic>
      <p:pic>
        <p:nvPicPr>
          <p:cNvPr id="2380" name="Google Shape;2380;p99"/>
          <p:cNvPicPr preferRelativeResize="0"/>
          <p:nvPr/>
        </p:nvPicPr>
        <p:blipFill>
          <a:blip r:embed="rId10">
            <a:alphaModFix/>
          </a:blip>
          <a:stretch>
            <a:fillRect/>
          </a:stretch>
        </p:blipFill>
        <p:spPr>
          <a:xfrm>
            <a:off x="263625" y="3324625"/>
            <a:ext cx="276800" cy="276800"/>
          </a:xfrm>
          <a:prstGeom prst="rect">
            <a:avLst/>
          </a:prstGeom>
          <a:noFill/>
          <a:ln>
            <a:noFill/>
          </a:ln>
        </p:spPr>
      </p:pic>
      <p:pic>
        <p:nvPicPr>
          <p:cNvPr descr="8VC Logo" id="2381" name="Google Shape;2381;p99"/>
          <p:cNvPicPr preferRelativeResize="0"/>
          <p:nvPr/>
        </p:nvPicPr>
        <p:blipFill rotWithShape="1">
          <a:blip r:embed="rId11">
            <a:alphaModFix/>
          </a:blip>
          <a:srcRect b="10653" l="7954" r="10037" t="7332"/>
          <a:stretch/>
        </p:blipFill>
        <p:spPr>
          <a:xfrm>
            <a:off x="287875" y="3702175"/>
            <a:ext cx="266675" cy="266675"/>
          </a:xfrm>
          <a:prstGeom prst="rect">
            <a:avLst/>
          </a:prstGeom>
          <a:noFill/>
          <a:ln>
            <a:noFill/>
          </a:ln>
        </p:spPr>
      </p:pic>
      <p:pic>
        <p:nvPicPr>
          <p:cNvPr id="2382" name="Google Shape;2382;p99"/>
          <p:cNvPicPr preferRelativeResize="0"/>
          <p:nvPr/>
        </p:nvPicPr>
        <p:blipFill>
          <a:blip r:embed="rId12">
            <a:alphaModFix/>
          </a:blip>
          <a:stretch>
            <a:fillRect/>
          </a:stretch>
        </p:blipFill>
        <p:spPr>
          <a:xfrm>
            <a:off x="261863" y="4136700"/>
            <a:ext cx="310101" cy="195900"/>
          </a:xfrm>
          <a:prstGeom prst="rect">
            <a:avLst/>
          </a:prstGeom>
          <a:noFill/>
          <a:ln>
            <a:noFill/>
          </a:ln>
        </p:spPr>
      </p:pic>
      <p:pic>
        <p:nvPicPr>
          <p:cNvPr descr="Felicis Ventures Logo" id="2383" name="Google Shape;2383;p99"/>
          <p:cNvPicPr preferRelativeResize="0"/>
          <p:nvPr/>
        </p:nvPicPr>
        <p:blipFill>
          <a:blip r:embed="rId13">
            <a:alphaModFix/>
          </a:blip>
          <a:stretch>
            <a:fillRect/>
          </a:stretch>
        </p:blipFill>
        <p:spPr>
          <a:xfrm>
            <a:off x="279624" y="4500450"/>
            <a:ext cx="276800" cy="276800"/>
          </a:xfrm>
          <a:prstGeom prst="rect">
            <a:avLst/>
          </a:prstGeom>
          <a:noFill/>
          <a:ln>
            <a:noFill/>
          </a:ln>
        </p:spPr>
      </p:pic>
      <p:sp>
        <p:nvSpPr>
          <p:cNvPr id="2384" name="Google Shape;2384;p99"/>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8" name="Shape 2388"/>
        <p:cNvGrpSpPr/>
        <p:nvPr/>
      </p:nvGrpSpPr>
      <p:grpSpPr>
        <a:xfrm>
          <a:off x="0" y="0"/>
          <a:ext cx="0" cy="0"/>
          <a:chOff x="0" y="0"/>
          <a:chExt cx="0" cy="0"/>
        </a:xfrm>
      </p:grpSpPr>
      <p:sp>
        <p:nvSpPr>
          <p:cNvPr id="2389" name="Google Shape;2389;p100"/>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Top-50 Investors in AI Companies</a:t>
            </a:r>
            <a:endParaRPr sz="1620">
              <a:solidFill>
                <a:srgbClr val="0B5394"/>
              </a:solidFill>
              <a:latin typeface="Roboto"/>
              <a:ea typeface="Roboto"/>
              <a:cs typeface="Roboto"/>
              <a:sym typeface="Roboto"/>
            </a:endParaRPr>
          </a:p>
        </p:txBody>
      </p:sp>
      <p:sp>
        <p:nvSpPr>
          <p:cNvPr id="2390" name="Google Shape;2390;p100"/>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91" name="Google Shape;2391;p10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392" name="Google Shape;2392;p100"/>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393" name="Google Shape;2393;p100"/>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394" name="Google Shape;2394;p100"/>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aphicFrame>
        <p:nvGraphicFramePr>
          <p:cNvPr id="2395" name="Google Shape;2395;p100"/>
          <p:cNvGraphicFramePr/>
          <p:nvPr/>
        </p:nvGraphicFramePr>
        <p:xfrm>
          <a:off x="232550" y="573263"/>
          <a:ext cx="3000000" cy="3000000"/>
        </p:xfrm>
        <a:graphic>
          <a:graphicData uri="http://schemas.openxmlformats.org/drawingml/2006/table">
            <a:tbl>
              <a:tblPr>
                <a:noFill/>
                <a:tableStyleId>{E9E07A43-6A57-4F5F-9E6B-C43A75D59D51}</a:tableStyleId>
              </a:tblPr>
              <a:tblGrid>
                <a:gridCol w="1919250"/>
                <a:gridCol w="1168425"/>
                <a:gridCol w="1295400"/>
                <a:gridCol w="4295825"/>
              </a:tblGrid>
              <a:tr h="404250">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INVESTORS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INVESTMENTS OVERALL</a:t>
                      </a:r>
                      <a:endParaRPr b="1" sz="900">
                        <a:solidFill>
                          <a:srgbClr val="0B5394"/>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AI FOR DRUG DISCOVERY </a:t>
                      </a:r>
                      <a:endParaRPr b="1" sz="9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COMPANIES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rtl="0" algn="ctr">
                        <a:spcBef>
                          <a:spcPts val="0"/>
                        </a:spcBef>
                        <a:spcAft>
                          <a:spcPts val="0"/>
                        </a:spcAft>
                        <a:buNone/>
                      </a:pPr>
                      <a:r>
                        <a:rPr b="1" lang="en-GB" sz="800">
                          <a:solidFill>
                            <a:srgbClr val="0B5394"/>
                          </a:solidFill>
                          <a:latin typeface="Roboto"/>
                          <a:ea typeface="Roboto"/>
                          <a:cs typeface="Roboto"/>
                          <a:sym typeface="Roboto"/>
                        </a:rPr>
                        <a:t>                </a:t>
                      </a:r>
                      <a:r>
                        <a:rPr b="1" lang="en-GB" sz="900">
                          <a:solidFill>
                            <a:srgbClr val="0B5394"/>
                          </a:solidFill>
                          <a:latin typeface="Roboto"/>
                          <a:ea typeface="Roboto"/>
                          <a:cs typeface="Roboto"/>
                          <a:sym typeface="Roboto"/>
                        </a:rPr>
                        <a:t>INVESTED IN</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414375">
                <a:tc>
                  <a:txBody>
                    <a:bodyPr/>
                    <a:lstStyle/>
                    <a:p>
                      <a:pPr indent="0" lvl="0" marL="202500" rtl="0" algn="l">
                        <a:spcBef>
                          <a:spcPts val="0"/>
                        </a:spcBef>
                        <a:spcAft>
                          <a:spcPts val="0"/>
                        </a:spcAft>
                        <a:buNone/>
                      </a:pPr>
                      <a:r>
                        <a:rPr b="1" lang="en-GB" sz="1000">
                          <a:solidFill>
                            <a:schemeClr val="dk1"/>
                          </a:solidFill>
                          <a:latin typeface="Roboto"/>
                          <a:ea typeface="Roboto"/>
                          <a:cs typeface="Roboto"/>
                          <a:sym typeface="Roboto"/>
                        </a:rPr>
                        <a:t>      B Capital Group</a:t>
                      </a:r>
                      <a:endParaRPr b="1" sz="1000">
                        <a:solidFill>
                          <a:srgbClr val="FF0000"/>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206</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7</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Aetion, Atomwise, Insilico Medicine, Notable Labs, HiFiBiO, PicnicHealth, HotSpot Therapeutics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202500" rtl="0" algn="l">
                        <a:spcBef>
                          <a:spcPts val="0"/>
                        </a:spcBef>
                        <a:spcAft>
                          <a:spcPts val="0"/>
                        </a:spcAft>
                        <a:buNone/>
                      </a:pPr>
                      <a:r>
                        <a:rPr b="1" lang="en-GB" sz="1000">
                          <a:solidFill>
                            <a:schemeClr val="dk1"/>
                          </a:solidFill>
                          <a:latin typeface="Roboto"/>
                          <a:ea typeface="Roboto"/>
                          <a:cs typeface="Roboto"/>
                          <a:sym typeface="Roboto"/>
                        </a:rPr>
                        <a:t>      Amgen Ventures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113</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7</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GNS Healthcare, Neumora Therapeutics, BigHat Biosciences, Celsius Therapeutics, Alector, Gandeeva Therapeutics</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Entrepreneur First</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415</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7</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DeepLife, Entropica Labs, Exogene, Sparrho, GTN, Cinference, Nostos Genomics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8750">
                <a:tc>
                  <a:txBody>
                    <a:bodyPr/>
                    <a:lstStyle/>
                    <a:p>
                      <a:pPr indent="0" lvl="0" marL="405000" marR="0" rtl="0" algn="l">
                        <a:spcBef>
                          <a:spcPts val="0"/>
                        </a:spcBef>
                        <a:spcAft>
                          <a:spcPts val="0"/>
                        </a:spcAft>
                        <a:buNone/>
                      </a:pPr>
                      <a:r>
                        <a:rPr b="1" lang="en-GB" sz="1000">
                          <a:solidFill>
                            <a:schemeClr val="dk1"/>
                          </a:solidFill>
                          <a:latin typeface="Roboto"/>
                          <a:ea typeface="Roboto"/>
                          <a:cs typeface="Roboto"/>
                          <a:sym typeface="Roboto"/>
                        </a:rPr>
                        <a:t>DCVC</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498</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AbCellera Biologics, Asimov, Atomwise, Auransa, Strateos, Unlearn.AI</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AME Cloud Ventures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302</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Asimov, Atomwise, Auransa, BigHat Biosciences, BIOAGE LABS, Molecule.one</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Founders Fund</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872</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t/>
                      </a:r>
                      <a:endParaRPr sz="700">
                        <a:solidFill>
                          <a:schemeClr val="dk1"/>
                        </a:solidFill>
                        <a:latin typeface="Roboto"/>
                        <a:ea typeface="Roboto"/>
                        <a:cs typeface="Roboto"/>
                        <a:sym typeface="Roboto"/>
                      </a:endParaRPr>
                    </a:p>
                    <a:p>
                      <a:pPr indent="0" lvl="0" marL="89999" rtl="0" algn="just">
                        <a:spcBef>
                          <a:spcPts val="0"/>
                        </a:spcBef>
                        <a:spcAft>
                          <a:spcPts val="0"/>
                        </a:spcAft>
                        <a:buNone/>
                      </a:pPr>
                      <a:r>
                        <a:rPr lang="en-GB" sz="700">
                          <a:solidFill>
                            <a:schemeClr val="dk1"/>
                          </a:solidFill>
                          <a:latin typeface="Roboto"/>
                          <a:ea typeface="Roboto"/>
                          <a:cs typeface="Roboto"/>
                          <a:sym typeface="Roboto"/>
                        </a:rPr>
                        <a:t>AbCellera Biologics, Datavant, Emerald Cloud Lab, Notable Labs, Roivant Sciences, DeepMind</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405000" marR="0" rtl="0" algn="l">
                        <a:spcBef>
                          <a:spcPts val="0"/>
                        </a:spcBef>
                        <a:spcAft>
                          <a:spcPts val="0"/>
                        </a:spcAft>
                        <a:buNone/>
                      </a:pPr>
                      <a:r>
                        <a:rPr b="1" lang="en-GB" sz="1000">
                          <a:solidFill>
                            <a:schemeClr val="dk1"/>
                          </a:solidFill>
                          <a:latin typeface="Roboto"/>
                          <a:ea typeface="Roboto"/>
                          <a:cs typeface="Roboto"/>
                          <a:sym typeface="Roboto"/>
                        </a:rPr>
                        <a:t>OrbiMed</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633</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AbCellera, Alector, Erasca, Insilico Medicine,Treeline Biosciences, XtalPi</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5775">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Lifeforce Capital</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53</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Clover Therapeutics, Notable Labs, PostEra, TARA Biosystems, Verge Genomics, Character Biosciences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405000" lvl="0" marL="0" rtl="0" algn="l">
                        <a:spcBef>
                          <a:spcPts val="0"/>
                        </a:spcBef>
                        <a:spcAft>
                          <a:spcPts val="0"/>
                        </a:spcAft>
                        <a:buNone/>
                      </a:pPr>
                      <a:r>
                        <a:rPr b="1" lang="en-GB" sz="1000">
                          <a:solidFill>
                            <a:schemeClr val="dk1"/>
                          </a:solidFill>
                          <a:latin typeface="Roboto"/>
                          <a:ea typeface="Roboto"/>
                          <a:cs typeface="Roboto"/>
                          <a:sym typeface="Roboto"/>
                        </a:rPr>
                        <a:t>Lilly Asia Ventures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188</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Gritstone Oncology, Hangzhou Just Biotherapeutics (Just China), Insilico Medicine, ShouTi, Transcenta, Structure Therapeutics</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459750">
                <a:tc>
                  <a:txBody>
                    <a:bodyPr/>
                    <a:lstStyle/>
                    <a:p>
                      <a:pPr indent="0" lvl="0" marL="405000" rtl="0" algn="l">
                        <a:spcBef>
                          <a:spcPts val="0"/>
                        </a:spcBef>
                        <a:spcAft>
                          <a:spcPts val="0"/>
                        </a:spcAft>
                        <a:buNone/>
                      </a:pPr>
                      <a:r>
                        <a:rPr b="1" lang="en-GB" sz="1000">
                          <a:solidFill>
                            <a:schemeClr val="dk1"/>
                          </a:solidFill>
                          <a:latin typeface="Roboto"/>
                          <a:ea typeface="Roboto"/>
                          <a:cs typeface="Roboto"/>
                          <a:sym typeface="Roboto"/>
                        </a:rPr>
                        <a:t>Polaris Partners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674</a:t>
                      </a:r>
                      <a:endParaRPr b="1" sz="11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296AA5"/>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004488"/>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Freenome, OM1, Engine Biosciences, Alector, Neumora Therapeutics, Dyno Therapeutics</a:t>
                      </a:r>
                      <a:endParaRPr sz="700">
                        <a:solidFill>
                          <a:schemeClr val="dk1"/>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B5394"/>
                      </a:solidFill>
                      <a:prstDash val="solid"/>
                      <a:round/>
                      <a:headEnd len="sm" w="sm" type="none"/>
                      <a:tailEnd len="sm" w="sm" type="none"/>
                    </a:lnB>
                    <a:solidFill>
                      <a:schemeClr val="lt1"/>
                    </a:solidFill>
                  </a:tcPr>
                </a:tc>
              </a:tr>
            </a:tbl>
          </a:graphicData>
        </a:graphic>
      </p:graphicFrame>
      <p:pic>
        <p:nvPicPr>
          <p:cNvPr id="2396" name="Google Shape;2396;p100"/>
          <p:cNvPicPr preferRelativeResize="0"/>
          <p:nvPr/>
        </p:nvPicPr>
        <p:blipFill>
          <a:blip r:embed="rId3">
            <a:alphaModFix/>
          </a:blip>
          <a:stretch>
            <a:fillRect/>
          </a:stretch>
        </p:blipFill>
        <p:spPr>
          <a:xfrm>
            <a:off x="271875" y="1053550"/>
            <a:ext cx="278000" cy="278000"/>
          </a:xfrm>
          <a:prstGeom prst="rect">
            <a:avLst/>
          </a:prstGeom>
          <a:noFill/>
          <a:ln>
            <a:noFill/>
          </a:ln>
        </p:spPr>
      </p:pic>
      <p:pic>
        <p:nvPicPr>
          <p:cNvPr id="2397" name="Google Shape;2397;p100"/>
          <p:cNvPicPr preferRelativeResize="0"/>
          <p:nvPr/>
        </p:nvPicPr>
        <p:blipFill>
          <a:blip r:embed="rId4">
            <a:alphaModFix/>
          </a:blip>
          <a:stretch>
            <a:fillRect/>
          </a:stretch>
        </p:blipFill>
        <p:spPr>
          <a:xfrm>
            <a:off x="267675" y="1464800"/>
            <a:ext cx="298500" cy="265333"/>
          </a:xfrm>
          <a:prstGeom prst="rect">
            <a:avLst/>
          </a:prstGeom>
          <a:noFill/>
          <a:ln>
            <a:noFill/>
          </a:ln>
        </p:spPr>
      </p:pic>
      <p:pic>
        <p:nvPicPr>
          <p:cNvPr id="2398" name="Google Shape;2398;p100"/>
          <p:cNvPicPr preferRelativeResize="0"/>
          <p:nvPr/>
        </p:nvPicPr>
        <p:blipFill>
          <a:blip r:embed="rId5">
            <a:alphaModFix/>
          </a:blip>
          <a:stretch>
            <a:fillRect/>
          </a:stretch>
        </p:blipFill>
        <p:spPr>
          <a:xfrm>
            <a:off x="167321" y="1711221"/>
            <a:ext cx="453900" cy="453900"/>
          </a:xfrm>
          <a:prstGeom prst="rect">
            <a:avLst/>
          </a:prstGeom>
          <a:noFill/>
          <a:ln>
            <a:noFill/>
          </a:ln>
        </p:spPr>
      </p:pic>
      <p:pic>
        <p:nvPicPr>
          <p:cNvPr id="2399" name="Google Shape;2399;p100"/>
          <p:cNvPicPr preferRelativeResize="0"/>
          <p:nvPr/>
        </p:nvPicPr>
        <p:blipFill>
          <a:blip r:embed="rId6">
            <a:alphaModFix/>
          </a:blip>
          <a:stretch>
            <a:fillRect/>
          </a:stretch>
        </p:blipFill>
        <p:spPr>
          <a:xfrm>
            <a:off x="294524" y="2220683"/>
            <a:ext cx="244799" cy="254485"/>
          </a:xfrm>
          <a:prstGeom prst="rect">
            <a:avLst/>
          </a:prstGeom>
          <a:noFill/>
          <a:ln>
            <a:noFill/>
          </a:ln>
        </p:spPr>
      </p:pic>
      <p:pic>
        <p:nvPicPr>
          <p:cNvPr id="2400" name="Google Shape;2400;p100"/>
          <p:cNvPicPr preferRelativeResize="0"/>
          <p:nvPr/>
        </p:nvPicPr>
        <p:blipFill>
          <a:blip r:embed="rId7">
            <a:alphaModFix/>
          </a:blip>
          <a:stretch>
            <a:fillRect/>
          </a:stretch>
        </p:blipFill>
        <p:spPr>
          <a:xfrm>
            <a:off x="261875" y="2561136"/>
            <a:ext cx="310100" cy="310100"/>
          </a:xfrm>
          <a:prstGeom prst="rect">
            <a:avLst/>
          </a:prstGeom>
          <a:noFill/>
          <a:ln>
            <a:noFill/>
          </a:ln>
        </p:spPr>
      </p:pic>
      <p:pic>
        <p:nvPicPr>
          <p:cNvPr id="2401" name="Google Shape;2401;p100"/>
          <p:cNvPicPr preferRelativeResize="0"/>
          <p:nvPr/>
        </p:nvPicPr>
        <p:blipFill>
          <a:blip r:embed="rId8">
            <a:alphaModFix/>
          </a:blip>
          <a:stretch>
            <a:fillRect/>
          </a:stretch>
        </p:blipFill>
        <p:spPr>
          <a:xfrm>
            <a:off x="271875" y="2957175"/>
            <a:ext cx="278000" cy="278000"/>
          </a:xfrm>
          <a:prstGeom prst="rect">
            <a:avLst/>
          </a:prstGeom>
          <a:noFill/>
          <a:ln>
            <a:noFill/>
          </a:ln>
        </p:spPr>
      </p:pic>
      <p:pic>
        <p:nvPicPr>
          <p:cNvPr id="2402" name="Google Shape;2402;p100"/>
          <p:cNvPicPr preferRelativeResize="0"/>
          <p:nvPr/>
        </p:nvPicPr>
        <p:blipFill>
          <a:blip r:embed="rId9">
            <a:alphaModFix/>
          </a:blip>
          <a:stretch>
            <a:fillRect/>
          </a:stretch>
        </p:blipFill>
        <p:spPr>
          <a:xfrm>
            <a:off x="255275" y="3329688"/>
            <a:ext cx="278000" cy="278000"/>
          </a:xfrm>
          <a:prstGeom prst="rect">
            <a:avLst/>
          </a:prstGeom>
          <a:noFill/>
          <a:ln>
            <a:noFill/>
          </a:ln>
        </p:spPr>
      </p:pic>
      <p:pic>
        <p:nvPicPr>
          <p:cNvPr id="2403" name="Google Shape;2403;p100"/>
          <p:cNvPicPr preferRelativeResize="0"/>
          <p:nvPr/>
        </p:nvPicPr>
        <p:blipFill>
          <a:blip r:embed="rId10">
            <a:alphaModFix/>
          </a:blip>
          <a:stretch>
            <a:fillRect/>
          </a:stretch>
        </p:blipFill>
        <p:spPr>
          <a:xfrm>
            <a:off x="255275" y="3702227"/>
            <a:ext cx="278000" cy="278000"/>
          </a:xfrm>
          <a:prstGeom prst="rect">
            <a:avLst/>
          </a:prstGeom>
          <a:noFill/>
          <a:ln>
            <a:noFill/>
          </a:ln>
        </p:spPr>
      </p:pic>
      <p:pic>
        <p:nvPicPr>
          <p:cNvPr descr="Lilly Asia Ventures Logo" id="2404" name="Google Shape;2404;p100"/>
          <p:cNvPicPr preferRelativeResize="0"/>
          <p:nvPr/>
        </p:nvPicPr>
        <p:blipFill>
          <a:blip r:embed="rId11">
            <a:alphaModFix/>
          </a:blip>
          <a:stretch>
            <a:fillRect/>
          </a:stretch>
        </p:blipFill>
        <p:spPr>
          <a:xfrm>
            <a:off x="255276" y="4074749"/>
            <a:ext cx="278000" cy="278000"/>
          </a:xfrm>
          <a:prstGeom prst="rect">
            <a:avLst/>
          </a:prstGeom>
          <a:noFill/>
          <a:ln>
            <a:noFill/>
          </a:ln>
        </p:spPr>
      </p:pic>
      <p:pic>
        <p:nvPicPr>
          <p:cNvPr id="2405" name="Google Shape;2405;p100"/>
          <p:cNvPicPr preferRelativeResize="0"/>
          <p:nvPr/>
        </p:nvPicPr>
        <p:blipFill>
          <a:blip r:embed="rId12">
            <a:alphaModFix/>
          </a:blip>
          <a:stretch>
            <a:fillRect/>
          </a:stretch>
        </p:blipFill>
        <p:spPr>
          <a:xfrm>
            <a:off x="245052" y="4447275"/>
            <a:ext cx="346025" cy="346025"/>
          </a:xfrm>
          <a:prstGeom prst="rect">
            <a:avLst/>
          </a:prstGeom>
          <a:noFill/>
          <a:ln>
            <a:noFill/>
          </a:ln>
        </p:spPr>
      </p:pic>
      <p:sp>
        <p:nvSpPr>
          <p:cNvPr id="2406" name="Google Shape;2406;p100"/>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sp>
        <p:nvSpPr>
          <p:cNvPr id="2411" name="Google Shape;2411;p101"/>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620">
                <a:solidFill>
                  <a:srgbClr val="0B5394"/>
                </a:solidFill>
                <a:latin typeface="Roboto"/>
                <a:ea typeface="Roboto"/>
                <a:cs typeface="Roboto"/>
                <a:sym typeface="Roboto"/>
              </a:rPr>
              <a:t>Top-50 Investors in AI Companies</a:t>
            </a:r>
            <a:endParaRPr sz="1620">
              <a:solidFill>
                <a:srgbClr val="0B5394"/>
              </a:solidFill>
              <a:latin typeface="Roboto"/>
              <a:ea typeface="Roboto"/>
              <a:cs typeface="Roboto"/>
              <a:sym typeface="Roboto"/>
            </a:endParaRPr>
          </a:p>
        </p:txBody>
      </p:sp>
      <p:sp>
        <p:nvSpPr>
          <p:cNvPr id="2412" name="Google Shape;2412;p101"/>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13" name="Google Shape;2413;p101"/>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14" name="Google Shape;2414;p101"/>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415" name="Google Shape;2415;p101"/>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416" name="Google Shape;2416;p101"/>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aphicFrame>
        <p:nvGraphicFramePr>
          <p:cNvPr id="2417" name="Google Shape;2417;p101"/>
          <p:cNvGraphicFramePr/>
          <p:nvPr/>
        </p:nvGraphicFramePr>
        <p:xfrm>
          <a:off x="232550" y="573263"/>
          <a:ext cx="3000000" cy="3000000"/>
        </p:xfrm>
        <a:graphic>
          <a:graphicData uri="http://schemas.openxmlformats.org/drawingml/2006/table">
            <a:tbl>
              <a:tblPr>
                <a:noFill/>
                <a:tableStyleId>{E9E07A43-6A57-4F5F-9E6B-C43A75D59D51}</a:tableStyleId>
              </a:tblPr>
              <a:tblGrid>
                <a:gridCol w="1919250"/>
                <a:gridCol w="1168425"/>
                <a:gridCol w="1295400"/>
                <a:gridCol w="4295825"/>
              </a:tblGrid>
              <a:tr h="404250">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INVESTORS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INVESTMENTS OVERALL</a:t>
                      </a:r>
                      <a:endParaRPr b="1" sz="900">
                        <a:solidFill>
                          <a:srgbClr val="0B5394"/>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AI FOR DRUG DISCOVERY </a:t>
                      </a:r>
                      <a:endParaRPr b="1" sz="900">
                        <a:solidFill>
                          <a:srgbClr val="0B5394"/>
                        </a:solidFill>
                        <a:latin typeface="Roboto"/>
                        <a:ea typeface="Roboto"/>
                        <a:cs typeface="Roboto"/>
                        <a:sym typeface="Roboto"/>
                      </a:endParaRPr>
                    </a:p>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COMPANIES</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04488"/>
                      </a:solidFill>
                      <a:prstDash val="solid"/>
                      <a:round/>
                      <a:headEnd len="sm" w="sm" type="none"/>
                      <a:tailEnd len="sm" w="sm" type="none"/>
                    </a:lnB>
                  </a:tcPr>
                </a:tc>
                <a:tc>
                  <a:txBody>
                    <a:bodyPr/>
                    <a:lstStyle/>
                    <a:p>
                      <a:pPr indent="0" lvl="0" marL="0" rtl="0" algn="ctr">
                        <a:spcBef>
                          <a:spcPts val="0"/>
                        </a:spcBef>
                        <a:spcAft>
                          <a:spcPts val="0"/>
                        </a:spcAft>
                        <a:buNone/>
                      </a:pPr>
                      <a:r>
                        <a:rPr b="1" lang="en-GB" sz="800">
                          <a:solidFill>
                            <a:srgbClr val="0B5394"/>
                          </a:solidFill>
                          <a:latin typeface="Roboto"/>
                          <a:ea typeface="Roboto"/>
                          <a:cs typeface="Roboto"/>
                          <a:sym typeface="Roboto"/>
                        </a:rPr>
                        <a:t>                </a:t>
                      </a:r>
                      <a:r>
                        <a:rPr b="1" lang="en-GB" sz="900">
                          <a:solidFill>
                            <a:srgbClr val="0B5394"/>
                          </a:solidFill>
                          <a:latin typeface="Roboto"/>
                          <a:ea typeface="Roboto"/>
                          <a:cs typeface="Roboto"/>
                          <a:sym typeface="Roboto"/>
                        </a:rPr>
                        <a:t>INVESTED IN</a:t>
                      </a:r>
                      <a:endParaRPr b="1" sz="900">
                        <a:solidFill>
                          <a:srgbClr val="0B5394"/>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41437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Redmile Group</a:t>
                      </a:r>
                      <a:endParaRPr b="1" sz="1000">
                        <a:solidFill>
                          <a:srgbClr val="FF0000"/>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166</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6</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04488"/>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Absci, Neuron23, Foundation Medicine, Wave Life Sciences, Gritstone bio, Achilles Therapeutics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179999" rtl="0" algn="l">
                        <a:spcBef>
                          <a:spcPts val="0"/>
                        </a:spcBef>
                        <a:spcAft>
                          <a:spcPts val="0"/>
                        </a:spcAft>
                        <a:buNone/>
                      </a:pPr>
                      <a:r>
                        <a:rPr b="1" lang="en-GB" sz="1000">
                          <a:solidFill>
                            <a:schemeClr val="dk1"/>
                          </a:solidFill>
                          <a:latin typeface="Roboto"/>
                          <a:ea typeface="Roboto"/>
                          <a:cs typeface="Roboto"/>
                          <a:sym typeface="Roboto"/>
                        </a:rPr>
                        <a:t>      DCVC Bio</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42</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Empirico, Frontier Medicines, Totus Medicines, Unlearn.AI, X-37</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360000" rtl="0" algn="l">
                        <a:spcBef>
                          <a:spcPts val="0"/>
                        </a:spcBef>
                        <a:spcAft>
                          <a:spcPts val="0"/>
                        </a:spcAft>
                        <a:buNone/>
                      </a:pPr>
                      <a:r>
                        <a:rPr b="1" lang="en-GB" sz="1000">
                          <a:solidFill>
                            <a:schemeClr val="dk1"/>
                          </a:solidFill>
                          <a:latin typeface="Roboto"/>
                          <a:ea typeface="Roboto"/>
                          <a:cs typeface="Roboto"/>
                          <a:sym typeface="Roboto"/>
                        </a:rPr>
                        <a:t>New Enterprise Associates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2,154</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Aetion, Black Diamond Therapeutics, Champions Oncology, Tempus, Vertex Pharmaceuticals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8750">
                <a:tc>
                  <a:txBody>
                    <a:bodyPr/>
                    <a:lstStyle/>
                    <a:p>
                      <a:pPr indent="0" lvl="0" marL="360000" marR="0" rtl="0" algn="l">
                        <a:spcBef>
                          <a:spcPts val="0"/>
                        </a:spcBef>
                        <a:spcAft>
                          <a:spcPts val="0"/>
                        </a:spcAft>
                        <a:buNone/>
                      </a:pPr>
                      <a:r>
                        <a:rPr b="1" lang="en-GB" sz="1000">
                          <a:solidFill>
                            <a:schemeClr val="dk1"/>
                          </a:solidFill>
                          <a:latin typeface="Roboto"/>
                          <a:ea typeface="Roboto"/>
                          <a:cs typeface="Roboto"/>
                          <a:sym typeface="Roboto"/>
                        </a:rPr>
                        <a:t>Tencent</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780</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Atomwise, Brainomix, iCarbonX, PatSnap, XtalPi</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alpha val="0"/>
                      </a:srgbClr>
                    </a:solidFill>
                  </a:tcPr>
                </a:tc>
              </a:tr>
              <a:tr h="376825">
                <a:tc>
                  <a:txBody>
                    <a:bodyPr/>
                    <a:lstStyle/>
                    <a:p>
                      <a:pPr indent="0" lvl="0" marL="360000" rtl="0" algn="l">
                        <a:spcBef>
                          <a:spcPts val="0"/>
                        </a:spcBef>
                        <a:spcAft>
                          <a:spcPts val="0"/>
                        </a:spcAft>
                        <a:buNone/>
                      </a:pPr>
                      <a:r>
                        <a:rPr b="1" lang="en-GB" sz="1000">
                          <a:solidFill>
                            <a:schemeClr val="dk1"/>
                          </a:solidFill>
                          <a:latin typeface="Roboto"/>
                          <a:ea typeface="Roboto"/>
                          <a:cs typeface="Roboto"/>
                          <a:sym typeface="Roboto"/>
                        </a:rPr>
                        <a:t>WuXi AppTec</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43</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Arrakis Therapeutics, Verge Genomics, Schrödinger, Engine Biosciences, WuXi AppTec</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60000" rtl="0" algn="l">
                        <a:spcBef>
                          <a:spcPts val="0"/>
                        </a:spcBef>
                        <a:spcAft>
                          <a:spcPts val="0"/>
                        </a:spcAft>
                        <a:buNone/>
                      </a:pPr>
                      <a:r>
                        <a:rPr b="1" lang="en-GB" sz="1000">
                          <a:solidFill>
                            <a:schemeClr val="dk1"/>
                          </a:solidFill>
                          <a:latin typeface="Roboto"/>
                          <a:ea typeface="Roboto"/>
                          <a:cs typeface="Roboto"/>
                          <a:sym typeface="Roboto"/>
                        </a:rPr>
                        <a:t>Novo Holdings</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323</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t/>
                      </a:r>
                      <a:endParaRPr sz="700">
                        <a:solidFill>
                          <a:schemeClr val="dk1"/>
                        </a:solidFill>
                        <a:latin typeface="Roboto"/>
                        <a:ea typeface="Roboto"/>
                        <a:cs typeface="Roboto"/>
                        <a:sym typeface="Roboto"/>
                      </a:endParaRPr>
                    </a:p>
                    <a:p>
                      <a:pPr indent="0" lvl="0" marL="89999" rtl="0" algn="just">
                        <a:spcBef>
                          <a:spcPts val="0"/>
                        </a:spcBef>
                        <a:spcAft>
                          <a:spcPts val="0"/>
                        </a:spcAft>
                        <a:buNone/>
                      </a:pPr>
                      <a:r>
                        <a:rPr lang="en-GB" sz="700">
                          <a:solidFill>
                            <a:schemeClr val="dk1"/>
                          </a:solidFill>
                          <a:latin typeface="Roboto"/>
                          <a:ea typeface="Roboto"/>
                          <a:cs typeface="Roboto"/>
                          <a:sym typeface="Roboto"/>
                        </a:rPr>
                        <a:t>Evotec, Exscientia, Kebotix, Tempus, Metagenomi</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0" lvl="0" marL="360000" marR="0" rtl="0" algn="l">
                        <a:spcBef>
                          <a:spcPts val="0"/>
                        </a:spcBef>
                        <a:spcAft>
                          <a:spcPts val="0"/>
                        </a:spcAft>
                        <a:buNone/>
                      </a:pPr>
                      <a:r>
                        <a:rPr b="1" lang="en-GB" sz="1000">
                          <a:solidFill>
                            <a:schemeClr val="dk1"/>
                          </a:solidFill>
                          <a:latin typeface="Roboto"/>
                          <a:ea typeface="Roboto"/>
                          <a:cs typeface="Roboto"/>
                          <a:sym typeface="Roboto"/>
                        </a:rPr>
                        <a:t>Amplitude Venture Capital</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24</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None/>
                      </a:pPr>
                      <a:r>
                        <a:rPr lang="en-GB" sz="700">
                          <a:solidFill>
                            <a:schemeClr val="dk1"/>
                          </a:solidFill>
                          <a:latin typeface="Roboto"/>
                          <a:ea typeface="Roboto"/>
                          <a:cs typeface="Roboto"/>
                          <a:sym typeface="Roboto"/>
                        </a:rPr>
                        <a:t>Imagia, Celsius Therapeutics, Deep Genomics, Valence Discovery, Gandeeva Therapeutics</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5775">
                <a:tc>
                  <a:txBody>
                    <a:bodyPr/>
                    <a:lstStyle/>
                    <a:p>
                      <a:pPr indent="0" lvl="0" marL="360000" rtl="0" algn="l">
                        <a:spcBef>
                          <a:spcPts val="0"/>
                        </a:spcBef>
                        <a:spcAft>
                          <a:spcPts val="0"/>
                        </a:spcAft>
                        <a:buNone/>
                      </a:pPr>
                      <a:r>
                        <a:rPr b="1" lang="en-GB" sz="1000">
                          <a:solidFill>
                            <a:schemeClr val="dk1"/>
                          </a:solidFill>
                          <a:latin typeface="Roboto"/>
                          <a:ea typeface="Roboto"/>
                          <a:cs typeface="Roboto"/>
                          <a:sym typeface="Roboto"/>
                        </a:rPr>
                        <a:t>Biotechnology Value Fund</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47</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Evotec, IDEAYA Biosciences, Nimbus Therapeutics, Relay Therapeutics, Gritstone bio</a:t>
                      </a:r>
                      <a:endParaRPr sz="700">
                        <a:solidFill>
                          <a:schemeClr val="dk1"/>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376825">
                <a:tc>
                  <a:txBody>
                    <a:bodyPr/>
                    <a:lstStyle/>
                    <a:p>
                      <a:pPr indent="360000" lvl="0" marL="0" rtl="0" algn="l">
                        <a:spcBef>
                          <a:spcPts val="0"/>
                        </a:spcBef>
                        <a:spcAft>
                          <a:spcPts val="0"/>
                        </a:spcAft>
                        <a:buNone/>
                      </a:pPr>
                      <a:r>
                        <a:rPr b="1" lang="en-GB" sz="1000">
                          <a:solidFill>
                            <a:schemeClr val="dk1"/>
                          </a:solidFill>
                          <a:latin typeface="Roboto"/>
                          <a:ea typeface="Roboto"/>
                          <a:cs typeface="Roboto"/>
                          <a:sym typeface="Roboto"/>
                        </a:rPr>
                        <a:t>Madrona</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GB" sz="1000">
                          <a:solidFill>
                            <a:srgbClr val="1C4587"/>
                          </a:solidFill>
                          <a:latin typeface="Roboto"/>
                          <a:ea typeface="Roboto"/>
                          <a:cs typeface="Roboto"/>
                          <a:sym typeface="Roboto"/>
                        </a:rPr>
                        <a:t>498</a:t>
                      </a:r>
                      <a:endParaRPr b="1" sz="10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Ovation, Envisagenics, Ozette Technologies, Modulus Therapeutics, Terray Therapeutics</a:t>
                      </a:r>
                      <a:endParaRPr sz="700">
                        <a:solidFill>
                          <a:schemeClr val="dk1"/>
                        </a:solidFill>
                        <a:latin typeface="Roboto"/>
                        <a:ea typeface="Roboto"/>
                        <a:cs typeface="Roboto"/>
                        <a:sym typeface="Roboto"/>
                      </a:endParaRPr>
                    </a:p>
                  </a:txBody>
                  <a:tcPr marT="0" marB="0" marR="0" marL="0" anchor="ctr">
                    <a:lnL cap="flat" cmpd="sng" w="9525">
                      <a:solidFill>
                        <a:srgbClr val="FFFFFF">
                          <a:alpha val="0"/>
                        </a:srgbClr>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1"/>
                    </a:solidFill>
                  </a:tcPr>
                </a:tc>
              </a:tr>
              <a:tr h="459750">
                <a:tc>
                  <a:txBody>
                    <a:bodyPr/>
                    <a:lstStyle/>
                    <a:p>
                      <a:pPr indent="0" lvl="0" marL="361950" rtl="0" algn="l">
                        <a:spcBef>
                          <a:spcPts val="0"/>
                        </a:spcBef>
                        <a:spcAft>
                          <a:spcPts val="0"/>
                        </a:spcAft>
                        <a:buNone/>
                      </a:pPr>
                      <a:r>
                        <a:rPr b="1" lang="en-GB" sz="1000">
                          <a:solidFill>
                            <a:schemeClr val="dk1"/>
                          </a:solidFill>
                          <a:latin typeface="Roboto"/>
                          <a:ea typeface="Roboto"/>
                          <a:cs typeface="Roboto"/>
                          <a:sym typeface="Roboto"/>
                        </a:rPr>
                        <a:t>Logos Capital</a:t>
                      </a:r>
                      <a:endParaRPr b="1" sz="1000">
                        <a:solidFill>
                          <a:schemeClr val="dk1"/>
                        </a:solidFill>
                        <a:latin typeface="Roboto"/>
                        <a:ea typeface="Roboto"/>
                        <a:cs typeface="Roboto"/>
                        <a:sym typeface="Roboto"/>
                      </a:endParaRPr>
                    </a:p>
                  </a:txBody>
                  <a:tcPr marT="0" marB="0" marR="0" marL="720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0448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100">
                          <a:solidFill>
                            <a:srgbClr val="1C4587"/>
                          </a:solidFill>
                          <a:latin typeface="Roboto"/>
                          <a:ea typeface="Roboto"/>
                          <a:cs typeface="Roboto"/>
                          <a:sym typeface="Roboto"/>
                        </a:rPr>
                        <a:t>104</a:t>
                      </a:r>
                      <a:endParaRPr b="1" sz="1100">
                        <a:solidFill>
                          <a:srgbClr val="1C4587"/>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296AA5"/>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5</a:t>
                      </a:r>
                      <a:endParaRPr b="1" sz="1100">
                        <a:solidFill>
                          <a:srgbClr val="FFFFFF"/>
                        </a:solidFill>
                        <a:latin typeface="Roboto"/>
                        <a:ea typeface="Roboto"/>
                        <a:cs typeface="Roboto"/>
                        <a:sym typeface="Roboto"/>
                      </a:endParaRPr>
                    </a:p>
                  </a:txBody>
                  <a:tcPr marT="0" marB="0" marR="0" marL="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004488"/>
                      </a:solidFill>
                      <a:prstDash val="solid"/>
                      <a:round/>
                      <a:headEnd len="sm" w="sm" type="none"/>
                      <a:tailEnd len="sm" w="sm" type="none"/>
                    </a:lnB>
                    <a:gradFill>
                      <a:gsLst>
                        <a:gs pos="0">
                          <a:srgbClr val="0B5394"/>
                        </a:gs>
                        <a:gs pos="0">
                          <a:srgbClr val="3D85C6"/>
                        </a:gs>
                        <a:gs pos="100000">
                          <a:srgbClr val="1C4587"/>
                        </a:gs>
                      </a:gsLst>
                      <a:lin ang="10801400" scaled="0"/>
                    </a:gradFill>
                  </a:tcPr>
                </a:tc>
                <a:tc>
                  <a:txBody>
                    <a:bodyPr/>
                    <a:lstStyle/>
                    <a:p>
                      <a:pPr indent="0" lvl="0" marL="89999" rtl="0" algn="just">
                        <a:spcBef>
                          <a:spcPts val="0"/>
                        </a:spcBef>
                        <a:spcAft>
                          <a:spcPts val="0"/>
                        </a:spcAft>
                        <a:buClr>
                          <a:schemeClr val="dk1"/>
                        </a:buClr>
                        <a:buSzPts val="1100"/>
                        <a:buFont typeface="Arial"/>
                        <a:buNone/>
                      </a:pPr>
                      <a:r>
                        <a:rPr lang="en-GB" sz="700">
                          <a:solidFill>
                            <a:schemeClr val="dk1"/>
                          </a:solidFill>
                          <a:latin typeface="Roboto"/>
                          <a:ea typeface="Roboto"/>
                          <a:cs typeface="Roboto"/>
                          <a:sym typeface="Roboto"/>
                        </a:rPr>
                        <a:t>Freenome, OM1, Engine Biosciences, Alector, Neumora Therapeutics, Dyno Therapeutics</a:t>
                      </a:r>
                      <a:endParaRPr sz="700">
                        <a:solidFill>
                          <a:schemeClr val="dk1"/>
                        </a:solidFill>
                        <a:latin typeface="Roboto"/>
                        <a:ea typeface="Roboto"/>
                        <a:cs typeface="Roboto"/>
                        <a:sym typeface="Roboto"/>
                      </a:endParaRPr>
                    </a:p>
                  </a:txBody>
                  <a:tcPr marT="0" marB="0" marR="0" marL="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0B5394"/>
                      </a:solidFill>
                      <a:prstDash val="solid"/>
                      <a:round/>
                      <a:headEnd len="sm" w="sm" type="none"/>
                      <a:tailEnd len="sm" w="sm" type="none"/>
                    </a:lnB>
                    <a:solidFill>
                      <a:schemeClr val="lt1"/>
                    </a:solidFill>
                  </a:tcPr>
                </a:tc>
              </a:tr>
            </a:tbl>
          </a:graphicData>
        </a:graphic>
      </p:graphicFrame>
      <p:pic>
        <p:nvPicPr>
          <p:cNvPr id="2418" name="Google Shape;2418;p101"/>
          <p:cNvPicPr preferRelativeResize="0"/>
          <p:nvPr/>
        </p:nvPicPr>
        <p:blipFill>
          <a:blip r:embed="rId3">
            <a:alphaModFix/>
          </a:blip>
          <a:stretch>
            <a:fillRect/>
          </a:stretch>
        </p:blipFill>
        <p:spPr>
          <a:xfrm>
            <a:off x="245024" y="1016750"/>
            <a:ext cx="310100" cy="310100"/>
          </a:xfrm>
          <a:prstGeom prst="rect">
            <a:avLst/>
          </a:prstGeom>
          <a:noFill/>
          <a:ln>
            <a:noFill/>
          </a:ln>
        </p:spPr>
      </p:pic>
      <p:pic>
        <p:nvPicPr>
          <p:cNvPr id="2419" name="Google Shape;2419;p101"/>
          <p:cNvPicPr preferRelativeResize="0"/>
          <p:nvPr/>
        </p:nvPicPr>
        <p:blipFill>
          <a:blip r:embed="rId4">
            <a:alphaModFix/>
          </a:blip>
          <a:stretch>
            <a:fillRect/>
          </a:stretch>
        </p:blipFill>
        <p:spPr>
          <a:xfrm>
            <a:off x="261069" y="1442844"/>
            <a:ext cx="278000" cy="278000"/>
          </a:xfrm>
          <a:prstGeom prst="rect">
            <a:avLst/>
          </a:prstGeom>
          <a:noFill/>
          <a:ln>
            <a:noFill/>
          </a:ln>
        </p:spPr>
      </p:pic>
      <p:pic>
        <p:nvPicPr>
          <p:cNvPr id="2420" name="Google Shape;2420;p101"/>
          <p:cNvPicPr preferRelativeResize="0"/>
          <p:nvPr/>
        </p:nvPicPr>
        <p:blipFill>
          <a:blip r:embed="rId5">
            <a:alphaModFix/>
          </a:blip>
          <a:stretch>
            <a:fillRect/>
          </a:stretch>
        </p:blipFill>
        <p:spPr>
          <a:xfrm>
            <a:off x="261875" y="1829426"/>
            <a:ext cx="278000" cy="248416"/>
          </a:xfrm>
          <a:prstGeom prst="rect">
            <a:avLst/>
          </a:prstGeom>
          <a:noFill/>
          <a:ln>
            <a:noFill/>
          </a:ln>
        </p:spPr>
      </p:pic>
      <p:pic>
        <p:nvPicPr>
          <p:cNvPr descr="Tencent Holdings Logo" id="2421" name="Google Shape;2421;p101"/>
          <p:cNvPicPr preferRelativeResize="0"/>
          <p:nvPr/>
        </p:nvPicPr>
        <p:blipFill>
          <a:blip r:embed="rId6">
            <a:alphaModFix/>
          </a:blip>
          <a:stretch>
            <a:fillRect/>
          </a:stretch>
        </p:blipFill>
        <p:spPr>
          <a:xfrm>
            <a:off x="267688" y="2184938"/>
            <a:ext cx="298475" cy="298475"/>
          </a:xfrm>
          <a:prstGeom prst="rect">
            <a:avLst/>
          </a:prstGeom>
          <a:noFill/>
          <a:ln>
            <a:noFill/>
          </a:ln>
        </p:spPr>
      </p:pic>
      <p:pic>
        <p:nvPicPr>
          <p:cNvPr descr="WuXi AppTec Logo" id="2422" name="Google Shape;2422;p101"/>
          <p:cNvPicPr preferRelativeResize="0"/>
          <p:nvPr/>
        </p:nvPicPr>
        <p:blipFill>
          <a:blip r:embed="rId7">
            <a:alphaModFix/>
          </a:blip>
          <a:stretch>
            <a:fillRect/>
          </a:stretch>
        </p:blipFill>
        <p:spPr>
          <a:xfrm>
            <a:off x="277674" y="2591225"/>
            <a:ext cx="261625" cy="261625"/>
          </a:xfrm>
          <a:prstGeom prst="rect">
            <a:avLst/>
          </a:prstGeom>
          <a:noFill/>
          <a:ln>
            <a:noFill/>
          </a:ln>
        </p:spPr>
      </p:pic>
      <p:pic>
        <p:nvPicPr>
          <p:cNvPr id="2423" name="Google Shape;2423;p101"/>
          <p:cNvPicPr preferRelativeResize="0"/>
          <p:nvPr/>
        </p:nvPicPr>
        <p:blipFill>
          <a:blip r:embed="rId8">
            <a:alphaModFix/>
          </a:blip>
          <a:stretch>
            <a:fillRect/>
          </a:stretch>
        </p:blipFill>
        <p:spPr>
          <a:xfrm>
            <a:off x="272125" y="2931750"/>
            <a:ext cx="310100" cy="310100"/>
          </a:xfrm>
          <a:prstGeom prst="rect">
            <a:avLst/>
          </a:prstGeom>
          <a:noFill/>
          <a:ln>
            <a:noFill/>
          </a:ln>
        </p:spPr>
      </p:pic>
      <p:pic>
        <p:nvPicPr>
          <p:cNvPr id="2424" name="Google Shape;2424;p101"/>
          <p:cNvPicPr preferRelativeResize="0"/>
          <p:nvPr/>
        </p:nvPicPr>
        <p:blipFill>
          <a:blip r:embed="rId9">
            <a:alphaModFix/>
          </a:blip>
          <a:stretch>
            <a:fillRect/>
          </a:stretch>
        </p:blipFill>
        <p:spPr>
          <a:xfrm>
            <a:off x="267687" y="3320747"/>
            <a:ext cx="298475" cy="298475"/>
          </a:xfrm>
          <a:prstGeom prst="rect">
            <a:avLst/>
          </a:prstGeom>
          <a:noFill/>
          <a:ln>
            <a:noFill/>
          </a:ln>
        </p:spPr>
      </p:pic>
      <p:pic>
        <p:nvPicPr>
          <p:cNvPr id="2425" name="Google Shape;2425;p101"/>
          <p:cNvPicPr preferRelativeResize="0"/>
          <p:nvPr/>
        </p:nvPicPr>
        <p:blipFill>
          <a:blip r:embed="rId10">
            <a:alphaModFix/>
          </a:blip>
          <a:stretch>
            <a:fillRect/>
          </a:stretch>
        </p:blipFill>
        <p:spPr>
          <a:xfrm>
            <a:off x="277925" y="3698125"/>
            <a:ext cx="278000" cy="278000"/>
          </a:xfrm>
          <a:prstGeom prst="rect">
            <a:avLst/>
          </a:prstGeom>
          <a:noFill/>
          <a:ln>
            <a:noFill/>
          </a:ln>
        </p:spPr>
      </p:pic>
      <p:pic>
        <p:nvPicPr>
          <p:cNvPr id="2426" name="Google Shape;2426;p101"/>
          <p:cNvPicPr preferRelativeResize="0"/>
          <p:nvPr/>
        </p:nvPicPr>
        <p:blipFill>
          <a:blip r:embed="rId11">
            <a:alphaModFix/>
          </a:blip>
          <a:stretch>
            <a:fillRect/>
          </a:stretch>
        </p:blipFill>
        <p:spPr>
          <a:xfrm>
            <a:off x="267677" y="4067075"/>
            <a:ext cx="288250" cy="288250"/>
          </a:xfrm>
          <a:prstGeom prst="rect">
            <a:avLst/>
          </a:prstGeom>
          <a:noFill/>
          <a:ln>
            <a:noFill/>
          </a:ln>
        </p:spPr>
      </p:pic>
      <p:pic>
        <p:nvPicPr>
          <p:cNvPr id="2427" name="Google Shape;2427;p101"/>
          <p:cNvPicPr preferRelativeResize="0"/>
          <p:nvPr/>
        </p:nvPicPr>
        <p:blipFill>
          <a:blip r:embed="rId12">
            <a:alphaModFix/>
          </a:blip>
          <a:stretch>
            <a:fillRect/>
          </a:stretch>
        </p:blipFill>
        <p:spPr>
          <a:xfrm>
            <a:off x="272125" y="4471300"/>
            <a:ext cx="310100" cy="310100"/>
          </a:xfrm>
          <a:prstGeom prst="rect">
            <a:avLst/>
          </a:prstGeom>
          <a:noFill/>
          <a:ln>
            <a:noFill/>
          </a:ln>
        </p:spPr>
      </p:pic>
      <p:sp>
        <p:nvSpPr>
          <p:cNvPr id="2428" name="Google Shape;2428;p101"/>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sp>
        <p:nvSpPr>
          <p:cNvPr id="2433" name="Google Shape;2433;p102"/>
          <p:cNvSpPr/>
          <p:nvPr/>
        </p:nvSpPr>
        <p:spPr>
          <a:xfrm>
            <a:off x="224400" y="620025"/>
            <a:ext cx="4185600" cy="4245900"/>
          </a:xfrm>
          <a:prstGeom prst="rect">
            <a:avLst/>
          </a:prstGeom>
          <a:solidFill>
            <a:srgbClr val="FFFFFF"/>
          </a:solidFill>
          <a:ln>
            <a:noFill/>
          </a:ln>
          <a:effectLst>
            <a:outerShdw blurRad="57150" rotWithShape="0" algn="bl" dir="5400000" dist="19050">
              <a:srgbClr val="000000">
                <a:alpha val="33000"/>
              </a:srgbClr>
            </a:outerShdw>
          </a:effectLst>
        </p:spPr>
        <p:txBody>
          <a:bodyPr anchorCtr="0" anchor="t" bIns="91425" lIns="90000" spcFirstLastPara="1" rIns="91425" wrap="square" tIns="91425">
            <a:noAutofit/>
          </a:bodyPr>
          <a:lstStyle/>
          <a:p>
            <a:pPr indent="0" lvl="0" marL="0" rtl="0" algn="just">
              <a:lnSpc>
                <a:spcPct val="110000"/>
              </a:lnSpc>
              <a:spcBef>
                <a:spcPts val="0"/>
              </a:spcBef>
              <a:spcAft>
                <a:spcPts val="0"/>
              </a:spcAft>
              <a:buNone/>
            </a:pPr>
            <a:r>
              <a:rPr lang="en-GB" sz="1100">
                <a:solidFill>
                  <a:schemeClr val="dk1"/>
                </a:solidFill>
                <a:latin typeface="Roboto"/>
                <a:ea typeface="Roboto"/>
                <a:cs typeface="Roboto"/>
                <a:sym typeface="Roboto"/>
              </a:rPr>
              <a:t>The total amount of VC funding in AI in pharma development companies reached to $26.5B in Q4 2023. </a:t>
            </a:r>
            <a:endParaRPr sz="1100">
              <a:solidFill>
                <a:schemeClr val="dk1"/>
              </a:solidFill>
              <a:latin typeface="Roboto"/>
              <a:ea typeface="Roboto"/>
              <a:cs typeface="Roboto"/>
              <a:sym typeface="Roboto"/>
            </a:endParaRPr>
          </a:p>
          <a:p>
            <a:pPr indent="0" lvl="0" marL="0" rtl="0" algn="just">
              <a:lnSpc>
                <a:spcPct val="110000"/>
              </a:lnSpc>
              <a:spcBef>
                <a:spcPts val="0"/>
              </a:spcBef>
              <a:spcAft>
                <a:spcPts val="0"/>
              </a:spcAft>
              <a:buNone/>
            </a:pPr>
            <a:r>
              <a:t/>
            </a:r>
            <a:endParaRPr sz="1100">
              <a:solidFill>
                <a:schemeClr val="dk1"/>
              </a:solidFill>
              <a:latin typeface="Roboto"/>
              <a:ea typeface="Roboto"/>
              <a:cs typeface="Roboto"/>
              <a:sym typeface="Roboto"/>
            </a:endParaRPr>
          </a:p>
          <a:p>
            <a:pPr indent="0" lvl="0" marL="0" rtl="0" algn="just">
              <a:lnSpc>
                <a:spcPct val="110000"/>
              </a:lnSpc>
              <a:spcBef>
                <a:spcPts val="0"/>
              </a:spcBef>
              <a:spcAft>
                <a:spcPts val="0"/>
              </a:spcAft>
              <a:buNone/>
            </a:pPr>
            <a:r>
              <a:rPr lang="en-GB" sz="1100">
                <a:solidFill>
                  <a:schemeClr val="dk1"/>
                </a:solidFill>
                <a:latin typeface="Roboto"/>
                <a:ea typeface="Roboto"/>
                <a:cs typeface="Roboto"/>
                <a:sym typeface="Roboto"/>
              </a:rPr>
              <a:t>There is an increasing number of late-stage mega-rounds including hundreds of millions.  The apparent trend is sector consolidation, where a number of AI-powered companies have achieved substantial leadership and grown in resources and technology. An important driver of growth for the sector is a substantial shift in Big Pharma’s interest in AI technology, making AI an important integral part in the research and implementation areas.</a:t>
            </a:r>
            <a:endParaRPr sz="1100">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t/>
            </a:r>
            <a:endParaRPr sz="1100">
              <a:solidFill>
                <a:schemeClr val="dk1"/>
              </a:solidFill>
              <a:latin typeface="Roboto"/>
              <a:ea typeface="Roboto"/>
              <a:cs typeface="Roboto"/>
              <a:sym typeface="Roboto"/>
            </a:endParaRPr>
          </a:p>
        </p:txBody>
      </p:sp>
      <p:sp>
        <p:nvSpPr>
          <p:cNvPr id="2434" name="Google Shape;2434;p102"/>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35" name="Google Shape;2435;p102"/>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36" name="Google Shape;2436;p102"/>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437" name="Google Shape;2437;p102"/>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438" name="Google Shape;2438;p102"/>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39" name="Google Shape;2439;p102"/>
          <p:cNvSpPr/>
          <p:nvPr/>
        </p:nvSpPr>
        <p:spPr>
          <a:xfrm>
            <a:off x="166250" y="122475"/>
            <a:ext cx="8673300" cy="385500"/>
          </a:xfrm>
          <a:prstGeom prst="rect">
            <a:avLst/>
          </a:prstGeom>
          <a:noFill/>
          <a:ln cap="flat" cmpd="sng" w="9525">
            <a:solidFill>
              <a:srgbClr val="073763">
                <a:alpha val="0"/>
              </a:srgbClr>
            </a:solidFill>
            <a:prstDash val="solid"/>
            <a:round/>
            <a:headEnd len="sm" w="sm" type="none"/>
            <a:tailEnd len="sm" w="sm" type="none"/>
          </a:ln>
        </p:spPr>
        <p:txBody>
          <a:bodyPr anchorCtr="0" anchor="t" bIns="61275" lIns="0" spcFirstLastPara="1" rIns="61275" wrap="square" tIns="61275">
            <a:noAutofit/>
          </a:bodyPr>
          <a:lstStyle/>
          <a:p>
            <a:pPr indent="0" lvl="0" marL="0" rtl="0" algn="l">
              <a:spcBef>
                <a:spcPts val="0"/>
              </a:spcBef>
              <a:spcAft>
                <a:spcPts val="0"/>
              </a:spcAft>
              <a:buClr>
                <a:schemeClr val="dk1"/>
              </a:buClr>
              <a:buSzPts val="1100"/>
              <a:buFont typeface="Arial"/>
              <a:buNone/>
            </a:pPr>
            <a:r>
              <a:t/>
            </a:r>
            <a:endParaRPr b="1" sz="1600">
              <a:solidFill>
                <a:srgbClr val="0B5394"/>
              </a:solidFill>
              <a:latin typeface="Roboto"/>
              <a:ea typeface="Roboto"/>
              <a:cs typeface="Roboto"/>
              <a:sym typeface="Roboto"/>
            </a:endParaRPr>
          </a:p>
        </p:txBody>
      </p:sp>
      <p:sp>
        <p:nvSpPr>
          <p:cNvPr id="2440" name="Google Shape;2440;p102"/>
          <p:cNvSpPr txBox="1"/>
          <p:nvPr/>
        </p:nvSpPr>
        <p:spPr>
          <a:xfrm>
            <a:off x="4725150" y="607575"/>
            <a:ext cx="42243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Biggest Funding </a:t>
            </a:r>
            <a:r>
              <a:rPr b="1" lang="en-GB" sz="1200">
                <a:solidFill>
                  <a:srgbClr val="0B5394"/>
                </a:solidFill>
                <a:latin typeface="Roboto"/>
                <a:ea typeface="Roboto"/>
                <a:cs typeface="Roboto"/>
                <a:sym typeface="Roboto"/>
              </a:rPr>
              <a:t>202</a:t>
            </a:r>
            <a:r>
              <a:rPr b="1" lang="en-GB" sz="1200">
                <a:solidFill>
                  <a:srgbClr val="0B5394"/>
                </a:solidFill>
                <a:latin typeface="Roboto"/>
                <a:ea typeface="Roboto"/>
                <a:cs typeface="Roboto"/>
                <a:sym typeface="Roboto"/>
              </a:rPr>
              <a:t>3</a:t>
            </a:r>
            <a:endParaRPr b="1" sz="1200">
              <a:solidFill>
                <a:srgbClr val="0B5394"/>
              </a:solidFill>
              <a:latin typeface="Roboto"/>
              <a:ea typeface="Roboto"/>
              <a:cs typeface="Roboto"/>
              <a:sym typeface="Roboto"/>
            </a:endParaRPr>
          </a:p>
        </p:txBody>
      </p:sp>
      <p:sp>
        <p:nvSpPr>
          <p:cNvPr id="2441" name="Google Shape;2441;p102"/>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Biggest Deals </a:t>
            </a:r>
            <a:r>
              <a:rPr lang="en-GB" sz="1600">
                <a:solidFill>
                  <a:srgbClr val="0B5394"/>
                </a:solidFill>
                <a:latin typeface="Roboto"/>
                <a:ea typeface="Roboto"/>
                <a:cs typeface="Roboto"/>
                <a:sym typeface="Roboto"/>
              </a:rPr>
              <a:t>2023</a:t>
            </a:r>
            <a:endParaRPr sz="1600">
              <a:solidFill>
                <a:srgbClr val="0B5394"/>
              </a:solidFill>
              <a:latin typeface="Roboto"/>
              <a:ea typeface="Roboto"/>
              <a:cs typeface="Roboto"/>
              <a:sym typeface="Roboto"/>
            </a:endParaRPr>
          </a:p>
        </p:txBody>
      </p:sp>
      <p:sp>
        <p:nvSpPr>
          <p:cNvPr id="2442" name="Google Shape;2442;p102"/>
          <p:cNvSpPr txBox="1"/>
          <p:nvPr/>
        </p:nvSpPr>
        <p:spPr>
          <a:xfrm>
            <a:off x="353700" y="2797200"/>
            <a:ext cx="3889800" cy="1742400"/>
          </a:xfrm>
          <a:prstGeom prst="rect">
            <a:avLst/>
          </a:prstGeom>
          <a:gradFill>
            <a:gsLst>
              <a:gs pos="0">
                <a:srgbClr val="F4FAFF"/>
              </a:gs>
              <a:gs pos="100000">
                <a:srgbClr val="E4F2FF"/>
              </a:gs>
            </a:gsLst>
            <a:lin ang="5400700" scaled="0"/>
          </a:gradFill>
          <a:ln cap="flat" cmpd="sng" w="9525">
            <a:solidFill>
              <a:srgbClr val="0B5394"/>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GB" sz="1100">
                <a:solidFill>
                  <a:srgbClr val="0B5394"/>
                </a:solidFill>
                <a:latin typeface="Roboto"/>
                <a:ea typeface="Roboto"/>
                <a:cs typeface="Roboto"/>
                <a:sym typeface="Roboto"/>
              </a:rPr>
              <a:t>Top 5  highest fundings received the following companies:</a:t>
            </a:r>
            <a:endParaRPr b="1" sz="1100">
              <a:solidFill>
                <a:srgbClr val="0B5394"/>
              </a:solidFill>
              <a:latin typeface="Roboto"/>
              <a:ea typeface="Roboto"/>
              <a:cs typeface="Roboto"/>
              <a:sym typeface="Roboto"/>
            </a:endParaRPr>
          </a:p>
          <a:p>
            <a:pPr indent="0" lvl="0" marL="0" rtl="0" algn="l">
              <a:lnSpc>
                <a:spcPct val="110000"/>
              </a:lnSpc>
              <a:spcBef>
                <a:spcPts val="0"/>
              </a:spcBef>
              <a:spcAft>
                <a:spcPts val="0"/>
              </a:spcAft>
              <a:buNone/>
            </a:pPr>
            <a:r>
              <a:t/>
            </a:r>
            <a:endParaRPr sz="1100">
              <a:solidFill>
                <a:srgbClr val="0B5394"/>
              </a:solidFill>
              <a:latin typeface="Roboto"/>
              <a:ea typeface="Roboto"/>
              <a:cs typeface="Roboto"/>
              <a:sym typeface="Roboto"/>
            </a:endParaRPr>
          </a:p>
          <a:p>
            <a:pPr indent="-123849" lvl="0" marL="179999" rtl="0" algn="l">
              <a:lnSpc>
                <a:spcPct val="150000"/>
              </a:lnSpc>
              <a:spcBef>
                <a:spcPts val="0"/>
              </a:spcBef>
              <a:spcAft>
                <a:spcPts val="0"/>
              </a:spcAft>
              <a:buClr>
                <a:srgbClr val="0B5394"/>
              </a:buClr>
              <a:buSzPts val="1100"/>
              <a:buFont typeface="Roboto"/>
              <a:buAutoNum type="arabicPeriod"/>
            </a:pPr>
            <a:r>
              <a:rPr b="1" lang="en-GB" sz="1100">
                <a:solidFill>
                  <a:srgbClr val="0B5394"/>
                </a:solidFill>
                <a:latin typeface="Roboto"/>
                <a:ea typeface="Roboto"/>
                <a:cs typeface="Roboto"/>
                <a:sym typeface="Roboto"/>
              </a:rPr>
              <a:t>Bristol Myers Squibb</a:t>
            </a:r>
            <a:r>
              <a:rPr lang="en-GB" sz="1100">
                <a:solidFill>
                  <a:srgbClr val="0B5394"/>
                </a:solidFill>
                <a:latin typeface="Roboto"/>
                <a:ea typeface="Roboto"/>
                <a:cs typeface="Roboto"/>
                <a:sym typeface="Roboto"/>
              </a:rPr>
              <a:t> </a:t>
            </a:r>
            <a:r>
              <a:rPr lang="en-GB" sz="1100">
                <a:solidFill>
                  <a:schemeClr val="dk1"/>
                </a:solidFill>
                <a:latin typeface="Roboto"/>
                <a:ea typeface="Roboto"/>
                <a:cs typeface="Roboto"/>
                <a:sym typeface="Roboto"/>
              </a:rPr>
              <a:t>with $4.5 billion</a:t>
            </a:r>
            <a:r>
              <a:rPr lang="en-GB" sz="1100">
                <a:solidFill>
                  <a:schemeClr val="dk1"/>
                </a:solidFill>
                <a:latin typeface="Roboto"/>
                <a:ea typeface="Roboto"/>
                <a:cs typeface="Roboto"/>
                <a:sym typeface="Roboto"/>
              </a:rPr>
              <a:t> (Post-IPO Debt)</a:t>
            </a:r>
            <a:endParaRPr sz="1100">
              <a:solidFill>
                <a:schemeClr val="dk1"/>
              </a:solidFill>
              <a:latin typeface="Roboto"/>
              <a:ea typeface="Roboto"/>
              <a:cs typeface="Roboto"/>
              <a:sym typeface="Roboto"/>
            </a:endParaRPr>
          </a:p>
          <a:p>
            <a:pPr indent="-123849" lvl="0" marL="179999" rtl="0" algn="just">
              <a:lnSpc>
                <a:spcPct val="150000"/>
              </a:lnSpc>
              <a:spcBef>
                <a:spcPts val="0"/>
              </a:spcBef>
              <a:spcAft>
                <a:spcPts val="0"/>
              </a:spcAft>
              <a:buClr>
                <a:srgbClr val="0B5394"/>
              </a:buClr>
              <a:buSzPts val="1100"/>
              <a:buFont typeface="Roboto"/>
              <a:buAutoNum type="arabicPeriod"/>
            </a:pPr>
            <a:r>
              <a:rPr b="1" lang="en-GB" sz="1100">
                <a:solidFill>
                  <a:srgbClr val="0B5394"/>
                </a:solidFill>
                <a:latin typeface="Roboto"/>
                <a:ea typeface="Roboto"/>
                <a:cs typeface="Roboto"/>
                <a:sym typeface="Roboto"/>
              </a:rPr>
              <a:t>IQVIA</a:t>
            </a:r>
            <a:r>
              <a:rPr lang="en-GB" sz="1100">
                <a:solidFill>
                  <a:schemeClr val="dk1"/>
                </a:solidFill>
                <a:latin typeface="Roboto"/>
                <a:ea typeface="Roboto"/>
                <a:cs typeface="Roboto"/>
                <a:sym typeface="Roboto"/>
              </a:rPr>
              <a:t> with $1.5 billion (</a:t>
            </a:r>
            <a:r>
              <a:rPr lang="en-GB" sz="1100">
                <a:solidFill>
                  <a:schemeClr val="dk1"/>
                </a:solidFill>
                <a:latin typeface="Roboto"/>
                <a:ea typeface="Roboto"/>
                <a:cs typeface="Roboto"/>
                <a:sym typeface="Roboto"/>
              </a:rPr>
              <a:t>Post-IPO Debt</a:t>
            </a:r>
            <a:r>
              <a:rPr lang="en-GB" sz="1100">
                <a:solidFill>
                  <a:schemeClr val="dk1"/>
                </a:solidFill>
                <a:latin typeface="Roboto"/>
                <a:ea typeface="Roboto"/>
                <a:cs typeface="Roboto"/>
                <a:sym typeface="Roboto"/>
              </a:rPr>
              <a:t>) </a:t>
            </a:r>
            <a:endParaRPr sz="1100">
              <a:solidFill>
                <a:srgbClr val="0B5394"/>
              </a:solidFill>
              <a:latin typeface="Roboto"/>
              <a:ea typeface="Roboto"/>
              <a:cs typeface="Roboto"/>
              <a:sym typeface="Roboto"/>
            </a:endParaRPr>
          </a:p>
          <a:p>
            <a:pPr indent="-123849" lvl="0" marL="179999" rtl="0" algn="just">
              <a:lnSpc>
                <a:spcPct val="150000"/>
              </a:lnSpc>
              <a:spcBef>
                <a:spcPts val="0"/>
              </a:spcBef>
              <a:spcAft>
                <a:spcPts val="0"/>
              </a:spcAft>
              <a:buClr>
                <a:srgbClr val="0B5394"/>
              </a:buClr>
              <a:buSzPts val="1100"/>
              <a:buFont typeface="Roboto"/>
              <a:buAutoNum type="arabicPeriod"/>
            </a:pPr>
            <a:r>
              <a:rPr b="1" lang="en-GB" sz="1100">
                <a:solidFill>
                  <a:srgbClr val="0B5394"/>
                </a:solidFill>
                <a:latin typeface="Roboto"/>
                <a:ea typeface="Roboto"/>
                <a:cs typeface="Roboto"/>
                <a:sym typeface="Roboto"/>
              </a:rPr>
              <a:t>Ionis Pharmaceuticals</a:t>
            </a:r>
            <a:r>
              <a:rPr b="1" lang="en-GB" sz="1100">
                <a:solidFill>
                  <a:srgbClr val="0B5394"/>
                </a:solidFill>
                <a:latin typeface="Roboto"/>
                <a:ea typeface="Roboto"/>
                <a:cs typeface="Roboto"/>
                <a:sym typeface="Roboto"/>
              </a:rPr>
              <a:t> </a:t>
            </a:r>
            <a:r>
              <a:rPr lang="en-GB" sz="1100">
                <a:solidFill>
                  <a:schemeClr val="dk1"/>
                </a:solidFill>
                <a:latin typeface="Roboto"/>
                <a:ea typeface="Roboto"/>
                <a:cs typeface="Roboto"/>
                <a:sym typeface="Roboto"/>
              </a:rPr>
              <a:t>$500 million (</a:t>
            </a:r>
            <a:r>
              <a:rPr lang="en-GB" sz="1100">
                <a:solidFill>
                  <a:schemeClr val="dk1"/>
                </a:solidFill>
                <a:latin typeface="Roboto"/>
                <a:ea typeface="Roboto"/>
                <a:cs typeface="Roboto"/>
                <a:sym typeface="Roboto"/>
              </a:rPr>
              <a:t>Post-IPO Debt</a:t>
            </a:r>
            <a:r>
              <a:rPr lang="en-GB" sz="1100">
                <a:solidFill>
                  <a:schemeClr val="dk1"/>
                </a:solidFill>
                <a:latin typeface="Roboto"/>
                <a:ea typeface="Roboto"/>
                <a:cs typeface="Roboto"/>
                <a:sym typeface="Roboto"/>
              </a:rPr>
              <a:t>) </a:t>
            </a:r>
            <a:endParaRPr sz="1100">
              <a:solidFill>
                <a:srgbClr val="0B5394"/>
              </a:solidFill>
              <a:latin typeface="Roboto"/>
              <a:ea typeface="Roboto"/>
              <a:cs typeface="Roboto"/>
              <a:sym typeface="Roboto"/>
            </a:endParaRPr>
          </a:p>
          <a:p>
            <a:pPr indent="-123849" lvl="0" marL="179999" rtl="0" algn="l">
              <a:lnSpc>
                <a:spcPct val="150000"/>
              </a:lnSpc>
              <a:spcBef>
                <a:spcPts val="0"/>
              </a:spcBef>
              <a:spcAft>
                <a:spcPts val="0"/>
              </a:spcAft>
              <a:buClr>
                <a:srgbClr val="0B5394"/>
              </a:buClr>
              <a:buSzPts val="1100"/>
              <a:buFont typeface="Roboto"/>
              <a:buAutoNum type="arabicPeriod"/>
            </a:pPr>
            <a:r>
              <a:rPr b="1" lang="en-GB" sz="1100">
                <a:solidFill>
                  <a:srgbClr val="0B5394"/>
                </a:solidFill>
                <a:latin typeface="Roboto"/>
                <a:ea typeface="Roboto"/>
                <a:cs typeface="Roboto"/>
                <a:sym typeface="Roboto"/>
              </a:rPr>
              <a:t>Generate Biomedicines</a:t>
            </a:r>
            <a:r>
              <a:rPr lang="en-GB" sz="1100">
                <a:solidFill>
                  <a:srgbClr val="0B5394"/>
                </a:solidFill>
                <a:latin typeface="Roboto"/>
                <a:ea typeface="Roboto"/>
                <a:cs typeface="Roboto"/>
                <a:sym typeface="Roboto"/>
              </a:rPr>
              <a:t> </a:t>
            </a:r>
            <a:r>
              <a:rPr lang="en-GB" sz="1100">
                <a:solidFill>
                  <a:schemeClr val="dk1"/>
                </a:solidFill>
                <a:latin typeface="Roboto"/>
                <a:ea typeface="Roboto"/>
                <a:cs typeface="Roboto"/>
                <a:sym typeface="Roboto"/>
              </a:rPr>
              <a:t>with $273 million (Series C)</a:t>
            </a:r>
            <a:endParaRPr sz="1100">
              <a:solidFill>
                <a:srgbClr val="0B5394"/>
              </a:solidFill>
              <a:latin typeface="Roboto"/>
              <a:ea typeface="Roboto"/>
              <a:cs typeface="Roboto"/>
              <a:sym typeface="Roboto"/>
            </a:endParaRPr>
          </a:p>
          <a:p>
            <a:pPr indent="-123849" lvl="0" marL="179999" rtl="0" algn="l">
              <a:lnSpc>
                <a:spcPct val="150000"/>
              </a:lnSpc>
              <a:spcBef>
                <a:spcPts val="0"/>
              </a:spcBef>
              <a:spcAft>
                <a:spcPts val="0"/>
              </a:spcAft>
              <a:buClr>
                <a:srgbClr val="0B5394"/>
              </a:buClr>
              <a:buSzPts val="1100"/>
              <a:buFont typeface="Roboto"/>
              <a:buAutoNum type="arabicPeriod"/>
            </a:pPr>
            <a:r>
              <a:rPr b="1" lang="en-GB" sz="1100">
                <a:solidFill>
                  <a:srgbClr val="0B5394"/>
                </a:solidFill>
                <a:latin typeface="Roboto"/>
                <a:ea typeface="Roboto"/>
                <a:cs typeface="Roboto"/>
                <a:sym typeface="Roboto"/>
              </a:rPr>
              <a:t>Almirall</a:t>
            </a:r>
            <a:r>
              <a:rPr lang="en-GB" sz="1100">
                <a:solidFill>
                  <a:srgbClr val="0B5394"/>
                </a:solidFill>
                <a:latin typeface="Roboto"/>
                <a:ea typeface="Roboto"/>
                <a:cs typeface="Roboto"/>
                <a:sym typeface="Roboto"/>
              </a:rPr>
              <a:t> </a:t>
            </a:r>
            <a:r>
              <a:rPr lang="en-GB" sz="1100">
                <a:solidFill>
                  <a:schemeClr val="dk1"/>
                </a:solidFill>
                <a:latin typeface="Roboto"/>
                <a:ea typeface="Roboto"/>
                <a:cs typeface="Roboto"/>
                <a:sym typeface="Roboto"/>
              </a:rPr>
              <a:t>with $175 millio</a:t>
            </a:r>
            <a:r>
              <a:rPr lang="en-GB" sz="1100">
                <a:solidFill>
                  <a:schemeClr val="dk1"/>
                </a:solidFill>
                <a:latin typeface="Roboto"/>
                <a:ea typeface="Roboto"/>
                <a:cs typeface="Roboto"/>
                <a:sym typeface="Roboto"/>
              </a:rPr>
              <a:t>n (Post-IPO Equity)</a:t>
            </a:r>
            <a:endParaRPr sz="1100">
              <a:solidFill>
                <a:schemeClr val="dk1"/>
              </a:solidFill>
              <a:latin typeface="Roboto"/>
              <a:ea typeface="Roboto"/>
              <a:cs typeface="Roboto"/>
              <a:sym typeface="Roboto"/>
            </a:endParaRPr>
          </a:p>
        </p:txBody>
      </p:sp>
      <p:pic>
        <p:nvPicPr>
          <p:cNvPr id="2443" name="Google Shape;2443;p102" title="Chart"/>
          <p:cNvPicPr preferRelativeResize="0"/>
          <p:nvPr/>
        </p:nvPicPr>
        <p:blipFill>
          <a:blip r:embed="rId3">
            <a:alphaModFix/>
          </a:blip>
          <a:stretch>
            <a:fillRect/>
          </a:stretch>
        </p:blipFill>
        <p:spPr>
          <a:xfrm>
            <a:off x="4481169" y="891975"/>
            <a:ext cx="4468281" cy="2904375"/>
          </a:xfrm>
          <a:prstGeom prst="rect">
            <a:avLst/>
          </a:prstGeom>
          <a:noFill/>
          <a:ln>
            <a:noFill/>
          </a:ln>
        </p:spPr>
      </p:pic>
      <p:pic>
        <p:nvPicPr>
          <p:cNvPr id="2444" name="Google Shape;2444;p102"/>
          <p:cNvPicPr preferRelativeResize="0"/>
          <p:nvPr/>
        </p:nvPicPr>
        <p:blipFill>
          <a:blip r:embed="rId4">
            <a:alphaModFix/>
          </a:blip>
          <a:stretch>
            <a:fillRect/>
          </a:stretch>
        </p:blipFill>
        <p:spPr>
          <a:xfrm rot="-2647516">
            <a:off x="4287704" y="4134258"/>
            <a:ext cx="1440202" cy="232064"/>
          </a:xfrm>
          <a:prstGeom prst="rect">
            <a:avLst/>
          </a:prstGeom>
          <a:noFill/>
          <a:ln>
            <a:noFill/>
          </a:ln>
        </p:spPr>
      </p:pic>
      <p:pic>
        <p:nvPicPr>
          <p:cNvPr id="2445" name="Google Shape;2445;p102"/>
          <p:cNvPicPr preferRelativeResize="0"/>
          <p:nvPr/>
        </p:nvPicPr>
        <p:blipFill>
          <a:blip r:embed="rId5">
            <a:alphaModFix/>
          </a:blip>
          <a:stretch>
            <a:fillRect/>
          </a:stretch>
        </p:blipFill>
        <p:spPr>
          <a:xfrm rot="-2647510">
            <a:off x="4949170" y="4129397"/>
            <a:ext cx="1381213" cy="241777"/>
          </a:xfrm>
          <a:prstGeom prst="rect">
            <a:avLst/>
          </a:prstGeom>
          <a:noFill/>
          <a:ln>
            <a:noFill/>
          </a:ln>
        </p:spPr>
      </p:pic>
      <p:pic>
        <p:nvPicPr>
          <p:cNvPr id="2446" name="Google Shape;2446;p102"/>
          <p:cNvPicPr preferRelativeResize="0"/>
          <p:nvPr/>
        </p:nvPicPr>
        <p:blipFill>
          <a:blip r:embed="rId6">
            <a:alphaModFix/>
          </a:blip>
          <a:stretch>
            <a:fillRect/>
          </a:stretch>
        </p:blipFill>
        <p:spPr>
          <a:xfrm rot="-2647479">
            <a:off x="5665952" y="4067136"/>
            <a:ext cx="1346579" cy="459380"/>
          </a:xfrm>
          <a:prstGeom prst="rect">
            <a:avLst/>
          </a:prstGeom>
          <a:noFill/>
          <a:ln>
            <a:noFill/>
          </a:ln>
        </p:spPr>
      </p:pic>
      <p:pic>
        <p:nvPicPr>
          <p:cNvPr id="2447" name="Google Shape;2447;p102"/>
          <p:cNvPicPr preferRelativeResize="0"/>
          <p:nvPr/>
        </p:nvPicPr>
        <p:blipFill>
          <a:blip r:embed="rId7">
            <a:alphaModFix/>
          </a:blip>
          <a:stretch>
            <a:fillRect/>
          </a:stretch>
        </p:blipFill>
        <p:spPr>
          <a:xfrm rot="-2699964">
            <a:off x="6317089" y="4233256"/>
            <a:ext cx="1713019" cy="127138"/>
          </a:xfrm>
          <a:prstGeom prst="rect">
            <a:avLst/>
          </a:prstGeom>
          <a:noFill/>
          <a:ln>
            <a:noFill/>
          </a:ln>
        </p:spPr>
      </p:pic>
      <p:pic>
        <p:nvPicPr>
          <p:cNvPr id="2448" name="Google Shape;2448;p102"/>
          <p:cNvPicPr preferRelativeResize="0"/>
          <p:nvPr/>
        </p:nvPicPr>
        <p:blipFill>
          <a:blip r:embed="rId8">
            <a:alphaModFix/>
          </a:blip>
          <a:stretch>
            <a:fillRect/>
          </a:stretch>
        </p:blipFill>
        <p:spPr>
          <a:xfrm rot="-2700000">
            <a:off x="7158620" y="4111475"/>
            <a:ext cx="1382588" cy="427781"/>
          </a:xfrm>
          <a:prstGeom prst="rect">
            <a:avLst/>
          </a:prstGeom>
          <a:noFill/>
          <a:ln>
            <a:noFill/>
          </a:ln>
        </p:spPr>
      </p:pic>
      <p:sp>
        <p:nvSpPr>
          <p:cNvPr id="2449" name="Google Shape;2449;p102"/>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3" name="Shape 2453"/>
        <p:cNvGrpSpPr/>
        <p:nvPr/>
      </p:nvGrpSpPr>
      <p:grpSpPr>
        <a:xfrm>
          <a:off x="0" y="0"/>
          <a:ext cx="0" cy="0"/>
          <a:chOff x="0" y="0"/>
          <a:chExt cx="0" cy="0"/>
        </a:xfrm>
      </p:grpSpPr>
      <p:pic>
        <p:nvPicPr>
          <p:cNvPr id="2454" name="Google Shape;2454;p103"/>
          <p:cNvPicPr preferRelativeResize="0"/>
          <p:nvPr/>
        </p:nvPicPr>
        <p:blipFill rotWithShape="1">
          <a:blip r:embed="rId4">
            <a:alphaModFix/>
          </a:blip>
          <a:srcRect b="0" l="53878" r="0" t="0"/>
          <a:stretch/>
        </p:blipFill>
        <p:spPr>
          <a:xfrm>
            <a:off x="5786576" y="0"/>
            <a:ext cx="3357428" cy="5143500"/>
          </a:xfrm>
          <a:prstGeom prst="rect">
            <a:avLst/>
          </a:prstGeom>
          <a:noFill/>
          <a:ln>
            <a:noFill/>
          </a:ln>
        </p:spPr>
      </p:pic>
      <p:sp>
        <p:nvSpPr>
          <p:cNvPr id="2455" name="Google Shape;2455;p103"/>
          <p:cNvSpPr txBox="1"/>
          <p:nvPr/>
        </p:nvSpPr>
        <p:spPr>
          <a:xfrm>
            <a:off x="694175" y="4415224"/>
            <a:ext cx="1122000" cy="6135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chemeClr val="dk1"/>
              </a:buClr>
              <a:buSzPts val="700"/>
              <a:buFont typeface="Arial"/>
              <a:buNone/>
            </a:pPr>
            <a:r>
              <a:rPr b="1" lang="en-GB" sz="1000">
                <a:solidFill>
                  <a:srgbClr val="0280A9"/>
                </a:solidFill>
              </a:rPr>
              <a:t>DEEP </a:t>
            </a:r>
            <a:endParaRPr b="1" sz="1000">
              <a:solidFill>
                <a:srgbClr val="0280A9"/>
              </a:solidFill>
            </a:endParaRPr>
          </a:p>
          <a:p>
            <a:pPr indent="0" lvl="0" marL="0" rtl="0" algn="l">
              <a:spcBef>
                <a:spcPts val="0"/>
              </a:spcBef>
              <a:spcAft>
                <a:spcPts val="0"/>
              </a:spcAft>
              <a:buClr>
                <a:schemeClr val="dk1"/>
              </a:buClr>
              <a:buSzPts val="700"/>
              <a:buFont typeface="Arial"/>
              <a:buNone/>
            </a:pPr>
            <a:r>
              <a:rPr b="1" lang="en-GB" sz="1000">
                <a:solidFill>
                  <a:srgbClr val="0280A9"/>
                </a:solidFill>
              </a:rPr>
              <a:t>PHARMA INTELLIGENCE</a:t>
            </a:r>
            <a:endParaRPr b="1" sz="700">
              <a:solidFill>
                <a:srgbClr val="0280A9"/>
              </a:solidFill>
            </a:endParaRPr>
          </a:p>
        </p:txBody>
      </p:sp>
      <p:pic>
        <p:nvPicPr>
          <p:cNvPr id="2456" name="Google Shape;2456;p103"/>
          <p:cNvPicPr preferRelativeResize="0"/>
          <p:nvPr/>
        </p:nvPicPr>
        <p:blipFill rotWithShape="1">
          <a:blip r:embed="rId5">
            <a:alphaModFix/>
          </a:blip>
          <a:srcRect b="0" l="0" r="56228" t="0"/>
          <a:stretch/>
        </p:blipFill>
        <p:spPr>
          <a:xfrm>
            <a:off x="245650" y="4463300"/>
            <a:ext cx="483098" cy="524325"/>
          </a:xfrm>
          <a:prstGeom prst="rect">
            <a:avLst/>
          </a:prstGeom>
          <a:noFill/>
          <a:ln>
            <a:noFill/>
          </a:ln>
        </p:spPr>
      </p:pic>
      <p:sp>
        <p:nvSpPr>
          <p:cNvPr id="2457" name="Google Shape;2457;p103"/>
          <p:cNvSpPr txBox="1"/>
          <p:nvPr/>
        </p:nvSpPr>
        <p:spPr>
          <a:xfrm>
            <a:off x="306525" y="0"/>
            <a:ext cx="5859000" cy="5143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3300">
                <a:solidFill>
                  <a:srgbClr val="0B5394"/>
                </a:solidFill>
                <a:latin typeface="Open Sans"/>
                <a:ea typeface="Open Sans"/>
                <a:cs typeface="Open Sans"/>
                <a:sym typeface="Open Sans"/>
              </a:rPr>
              <a:t>AI in Pharma Publicly Traded Companies</a:t>
            </a:r>
            <a:endParaRPr b="1" sz="3300">
              <a:solidFill>
                <a:srgbClr val="0B5394"/>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1" name="Shape 2461"/>
        <p:cNvGrpSpPr/>
        <p:nvPr/>
      </p:nvGrpSpPr>
      <p:grpSpPr>
        <a:xfrm>
          <a:off x="0" y="0"/>
          <a:ext cx="0" cy="0"/>
          <a:chOff x="0" y="0"/>
          <a:chExt cx="0" cy="0"/>
        </a:xfrm>
      </p:grpSpPr>
      <p:pic>
        <p:nvPicPr>
          <p:cNvPr id="2462" name="Google Shape;2462;p104" title="Chart"/>
          <p:cNvPicPr preferRelativeResize="0"/>
          <p:nvPr/>
        </p:nvPicPr>
        <p:blipFill>
          <a:blip r:embed="rId3">
            <a:alphaModFix/>
          </a:blip>
          <a:stretch>
            <a:fillRect/>
          </a:stretch>
        </p:blipFill>
        <p:spPr>
          <a:xfrm>
            <a:off x="425050" y="931200"/>
            <a:ext cx="3758774" cy="2163850"/>
          </a:xfrm>
          <a:prstGeom prst="rect">
            <a:avLst/>
          </a:prstGeom>
          <a:noFill/>
          <a:ln>
            <a:noFill/>
          </a:ln>
        </p:spPr>
      </p:pic>
      <p:sp>
        <p:nvSpPr>
          <p:cNvPr id="2463" name="Google Shape;2463;p104"/>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Publicly Traded Companies</a:t>
            </a:r>
            <a:endParaRPr sz="1600">
              <a:solidFill>
                <a:srgbClr val="0B5394"/>
              </a:solidFill>
              <a:latin typeface="Roboto"/>
              <a:ea typeface="Roboto"/>
              <a:cs typeface="Roboto"/>
              <a:sym typeface="Roboto"/>
            </a:endParaRPr>
          </a:p>
        </p:txBody>
      </p:sp>
      <p:sp>
        <p:nvSpPr>
          <p:cNvPr id="2464" name="Google Shape;2464;p104"/>
          <p:cNvSpPr/>
          <p:nvPr/>
        </p:nvSpPr>
        <p:spPr>
          <a:xfrm>
            <a:off x="4437700" y="579050"/>
            <a:ext cx="4582800" cy="2820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1000"/>
              </a:spcBef>
              <a:spcAft>
                <a:spcPts val="0"/>
              </a:spcAft>
              <a:buClr>
                <a:schemeClr val="dk1"/>
              </a:buClr>
              <a:buSzPts val="1100"/>
              <a:buFont typeface="Arial"/>
              <a:buNone/>
            </a:pPr>
            <a:r>
              <a:rPr lang="en-GB" sz="1100">
                <a:solidFill>
                  <a:schemeClr val="dk1"/>
                </a:solidFill>
                <a:latin typeface="Roboto"/>
                <a:ea typeface="Roboto"/>
                <a:cs typeface="Roboto"/>
                <a:sym typeface="Roboto"/>
              </a:rPr>
              <a:t>Despite the crisis and high volatility, AI in Drug Development publicly traded companies </a:t>
            </a:r>
            <a:r>
              <a:rPr b="1" lang="en-GB" sz="1100">
                <a:solidFill>
                  <a:srgbClr val="0B5394"/>
                </a:solidFill>
                <a:latin typeface="Roboto"/>
                <a:ea typeface="Roboto"/>
                <a:cs typeface="Roboto"/>
                <a:sym typeface="Roboto"/>
              </a:rPr>
              <a:t>reached</a:t>
            </a:r>
            <a:r>
              <a:rPr lang="en-GB" sz="1100">
                <a:solidFill>
                  <a:srgbClr val="0B5394"/>
                </a:solidFill>
                <a:latin typeface="Roboto"/>
                <a:ea typeface="Roboto"/>
                <a:cs typeface="Roboto"/>
                <a:sym typeface="Roboto"/>
              </a:rPr>
              <a:t> </a:t>
            </a:r>
            <a:r>
              <a:rPr b="1" lang="en-GB" sz="1100">
                <a:solidFill>
                  <a:srgbClr val="0B5394"/>
                </a:solidFill>
                <a:latin typeface="Roboto"/>
                <a:ea typeface="Roboto"/>
                <a:cs typeface="Roboto"/>
                <a:sym typeface="Roboto"/>
              </a:rPr>
              <a:t>$809,2B of cumulative capitalization as of December 7, 2023</a:t>
            </a:r>
            <a:r>
              <a:rPr lang="en-GB" sz="1100">
                <a:solidFill>
                  <a:schemeClr val="dk1"/>
                </a:solidFill>
                <a:latin typeface="Roboto"/>
                <a:ea typeface="Roboto"/>
                <a:cs typeface="Roboto"/>
                <a:sym typeface="Roboto"/>
              </a:rPr>
              <a:t>. 69 AI in Drug Development companies were taken for this analysis, three of them have closed their IPO in 2023.</a:t>
            </a:r>
            <a:r>
              <a:rPr b="1" lang="en-GB" sz="1100">
                <a:solidFill>
                  <a:srgbClr val="0B5394"/>
                </a:solidFill>
                <a:latin typeface="Roboto"/>
                <a:ea typeface="Roboto"/>
                <a:cs typeface="Roboto"/>
                <a:sym typeface="Roboto"/>
              </a:rPr>
              <a:t> BullFrog AI</a:t>
            </a:r>
            <a:r>
              <a:rPr lang="en-GB" sz="1100">
                <a:solidFill>
                  <a:schemeClr val="dk1"/>
                </a:solidFill>
                <a:latin typeface="Roboto"/>
                <a:ea typeface="Roboto"/>
                <a:cs typeface="Roboto"/>
                <a:sym typeface="Roboto"/>
              </a:rPr>
              <a:t> has closed its IPO in Q1 2023,</a:t>
            </a:r>
            <a:r>
              <a:rPr b="1" lang="en-GB" sz="1100">
                <a:solidFill>
                  <a:srgbClr val="0B5394"/>
                </a:solidFill>
                <a:latin typeface="Roboto"/>
                <a:ea typeface="Roboto"/>
                <a:cs typeface="Roboto"/>
                <a:sym typeface="Roboto"/>
              </a:rPr>
              <a:t> Neumora Therapeutics</a:t>
            </a:r>
            <a:r>
              <a:rPr lang="en-GB" sz="1100">
                <a:solidFill>
                  <a:schemeClr val="dk1"/>
                </a:solidFill>
                <a:latin typeface="Roboto"/>
                <a:ea typeface="Roboto"/>
                <a:cs typeface="Roboto"/>
                <a:sym typeface="Roboto"/>
              </a:rPr>
              <a:t> have closed their IPOs in Q3 2023, </a:t>
            </a:r>
            <a:r>
              <a:rPr b="1" lang="en-GB" sz="1100">
                <a:solidFill>
                  <a:srgbClr val="0B5394"/>
                </a:solidFill>
                <a:latin typeface="Roboto"/>
                <a:ea typeface="Roboto"/>
                <a:cs typeface="Roboto"/>
                <a:sym typeface="Roboto"/>
              </a:rPr>
              <a:t>LEXEO Therapeutics</a:t>
            </a:r>
            <a:r>
              <a:rPr lang="en-GB" sz="1100">
                <a:solidFill>
                  <a:schemeClr val="dk1"/>
                </a:solidFill>
                <a:latin typeface="Roboto"/>
                <a:ea typeface="Roboto"/>
                <a:cs typeface="Roboto"/>
                <a:sym typeface="Roboto"/>
              </a:rPr>
              <a:t> has closed its IPO in Q4 2023.</a:t>
            </a:r>
            <a:endParaRPr sz="1100">
              <a:solidFill>
                <a:schemeClr val="dk1"/>
              </a:solidFill>
              <a:latin typeface="Roboto"/>
              <a:ea typeface="Roboto"/>
              <a:cs typeface="Roboto"/>
              <a:sym typeface="Roboto"/>
            </a:endParaRPr>
          </a:p>
          <a:p>
            <a:pPr indent="0" lvl="0" marL="0" rtl="0" algn="just">
              <a:lnSpc>
                <a:spcPct val="100000"/>
              </a:lnSpc>
              <a:spcBef>
                <a:spcPts val="1000"/>
              </a:spcBef>
              <a:spcAft>
                <a:spcPts val="0"/>
              </a:spcAft>
              <a:buClr>
                <a:schemeClr val="dk1"/>
              </a:buClr>
              <a:buSzPts val="1100"/>
              <a:buFont typeface="Arial"/>
              <a:buNone/>
            </a:pPr>
            <a:r>
              <a:rPr lang="en-GB" sz="1100">
                <a:solidFill>
                  <a:schemeClr val="dk1"/>
                </a:solidFill>
                <a:latin typeface="Roboto"/>
                <a:ea typeface="Roboto"/>
                <a:cs typeface="Roboto"/>
                <a:sym typeface="Roboto"/>
              </a:rPr>
              <a:t>The largest companies by market capitalization are</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Novo Nordisk</a:t>
            </a:r>
            <a:r>
              <a:rPr b="1" lang="en-GB" sz="1100">
                <a:solidFill>
                  <a:srgbClr val="0B5394"/>
                </a:solidFill>
                <a:latin typeface="Roboto"/>
                <a:ea typeface="Roboto"/>
                <a:cs typeface="Roboto"/>
                <a:sym typeface="Roboto"/>
              </a:rPr>
              <a:t>,</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Bristol Myers Squibb </a:t>
            </a:r>
            <a:r>
              <a:rPr lang="en-GB" sz="1100">
                <a:solidFill>
                  <a:schemeClr val="dk1"/>
                </a:solidFill>
                <a:latin typeface="Roboto"/>
                <a:ea typeface="Roboto"/>
                <a:cs typeface="Roboto"/>
                <a:sym typeface="Roboto"/>
              </a:rPr>
              <a:t>and</a:t>
            </a:r>
            <a:r>
              <a:rPr b="1" lang="en-GB" sz="1100">
                <a:solidFill>
                  <a:srgbClr val="0B5394"/>
                </a:solidFill>
                <a:latin typeface="Roboto"/>
                <a:ea typeface="Roboto"/>
                <a:cs typeface="Roboto"/>
                <a:sym typeface="Roboto"/>
              </a:rPr>
              <a:t> Vertex Pharmaceuticals</a:t>
            </a:r>
            <a:r>
              <a:rPr b="1" lang="en-GB" sz="1100">
                <a:solidFill>
                  <a:srgbClr val="0B5394"/>
                </a:solidFill>
                <a:latin typeface="Roboto"/>
                <a:ea typeface="Roboto"/>
                <a:cs typeface="Roboto"/>
                <a:sym typeface="Roboto"/>
              </a:rPr>
              <a:t>. </a:t>
            </a:r>
            <a:r>
              <a:rPr lang="en-GB" sz="1100">
                <a:solidFill>
                  <a:schemeClr val="dk1"/>
                </a:solidFill>
                <a:latin typeface="Roboto"/>
                <a:ea typeface="Roboto"/>
                <a:cs typeface="Roboto"/>
                <a:sym typeface="Roboto"/>
              </a:rPr>
              <a:t>The smallest market capitalization are in </a:t>
            </a:r>
            <a:r>
              <a:rPr b="1" lang="en-GB" sz="1100">
                <a:solidFill>
                  <a:srgbClr val="0B5394"/>
                </a:solidFill>
                <a:latin typeface="Roboto"/>
                <a:ea typeface="Roboto"/>
                <a:cs typeface="Roboto"/>
                <a:sym typeface="Roboto"/>
              </a:rPr>
              <a:t>Predictive Oncology</a:t>
            </a:r>
            <a:r>
              <a:rPr lang="en-GB" sz="1100">
                <a:solidFill>
                  <a:schemeClr val="dk1"/>
                </a:solidFill>
                <a:latin typeface="Roboto"/>
                <a:ea typeface="Roboto"/>
                <a:cs typeface="Roboto"/>
                <a:sym typeface="Roboto"/>
              </a:rPr>
              <a:t>, </a:t>
            </a:r>
            <a:r>
              <a:rPr b="1" lang="en-GB" sz="1100">
                <a:solidFill>
                  <a:srgbClr val="0B5394"/>
                </a:solidFill>
                <a:latin typeface="Roboto"/>
                <a:ea typeface="Roboto"/>
                <a:cs typeface="Roboto"/>
                <a:sym typeface="Roboto"/>
              </a:rPr>
              <a:t>OpGen Inc.</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Evolutionary Genomics</a:t>
            </a:r>
            <a:r>
              <a:rPr lang="en-GB"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a:p>
            <a:pPr indent="0" lvl="0" marL="0" rtl="0" algn="just">
              <a:lnSpc>
                <a:spcPct val="100000"/>
              </a:lnSpc>
              <a:spcBef>
                <a:spcPts val="1000"/>
              </a:spcBef>
              <a:spcAft>
                <a:spcPts val="0"/>
              </a:spcAft>
              <a:buClr>
                <a:schemeClr val="dk1"/>
              </a:buClr>
              <a:buSzPts val="1100"/>
              <a:buFont typeface="Arial"/>
              <a:buNone/>
            </a:pPr>
            <a:r>
              <a:rPr lang="en-GB" sz="1100">
                <a:solidFill>
                  <a:schemeClr val="dk1"/>
                </a:solidFill>
                <a:latin typeface="Roboto"/>
                <a:ea typeface="Roboto"/>
                <a:cs typeface="Roboto"/>
                <a:sym typeface="Roboto"/>
              </a:rPr>
              <a:t>Overall, the AI in drug development industry has demonstrated resilience and growth despite the challenges and uncertainties of the past year. </a:t>
            </a:r>
            <a:endParaRPr sz="1100">
              <a:solidFill>
                <a:schemeClr val="dk1"/>
              </a:solidFill>
              <a:latin typeface="Roboto"/>
              <a:ea typeface="Roboto"/>
              <a:cs typeface="Roboto"/>
              <a:sym typeface="Roboto"/>
            </a:endParaRPr>
          </a:p>
        </p:txBody>
      </p:sp>
      <p:sp>
        <p:nvSpPr>
          <p:cNvPr id="2465" name="Google Shape;2465;p104"/>
          <p:cNvSpPr/>
          <p:nvPr/>
        </p:nvSpPr>
        <p:spPr>
          <a:xfrm>
            <a:off x="4410000" y="3495350"/>
            <a:ext cx="4610400" cy="13737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It’s essential to measure the performance of publicly traded AI in Drug Development companies via comparison with significant market benchmarks such as iShares Biotechnology ETF (IBB),  YTD NASDAQ Biotechnology Index (NBI), and S&amp;P 500 gained solid. </a:t>
            </a:r>
            <a:endParaRPr sz="1100">
              <a:solidFill>
                <a:schemeClr val="dk1"/>
              </a:solidFill>
              <a:latin typeface="Roboto"/>
              <a:ea typeface="Roboto"/>
              <a:cs typeface="Roboto"/>
              <a:sym typeface="Roboto"/>
            </a:endParaRPr>
          </a:p>
          <a:p>
            <a:pPr indent="0" lvl="0" marL="0" rtl="0" algn="just">
              <a:lnSpc>
                <a:spcPct val="100000"/>
              </a:lnSpc>
              <a:spcBef>
                <a:spcPts val="1000"/>
              </a:spcBef>
              <a:spcAft>
                <a:spcPts val="0"/>
              </a:spcAft>
              <a:buClr>
                <a:schemeClr val="dk1"/>
              </a:buClr>
              <a:buSzPts val="1100"/>
              <a:buFont typeface="Arial"/>
              <a:buNone/>
            </a:pPr>
            <a:r>
              <a:rPr lang="en-GB" sz="1100">
                <a:solidFill>
                  <a:schemeClr val="dk1"/>
                </a:solidFill>
                <a:latin typeface="Roboto"/>
                <a:ea typeface="Roboto"/>
                <a:cs typeface="Roboto"/>
                <a:sym typeface="Roboto"/>
              </a:rPr>
              <a:t>The total capitalization of publicly traded companies increased by 19.06%, the S&amp;P 500 rose by 18.67%, while other indices fell to -23.88%.</a:t>
            </a:r>
            <a:endParaRPr sz="1100">
              <a:solidFill>
                <a:schemeClr val="dk1"/>
              </a:solidFill>
              <a:latin typeface="Roboto"/>
              <a:ea typeface="Roboto"/>
              <a:cs typeface="Roboto"/>
              <a:sym typeface="Roboto"/>
            </a:endParaRPr>
          </a:p>
        </p:txBody>
      </p:sp>
      <p:sp>
        <p:nvSpPr>
          <p:cNvPr id="2466" name="Google Shape;2466;p104"/>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67" name="Google Shape;2467;p104"/>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68" name="Google Shape;2468;p104"/>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469" name="Google Shape;2469;p104"/>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470" name="Google Shape;2470;p104"/>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471" name="Google Shape;2471;p104"/>
          <p:cNvSpPr txBox="1"/>
          <p:nvPr/>
        </p:nvSpPr>
        <p:spPr>
          <a:xfrm>
            <a:off x="240600" y="481050"/>
            <a:ext cx="4169400" cy="38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Cumulative Capitalization of Publicly Traded AI-in-Drug Development Companies in 2023, $ Billion</a:t>
            </a:r>
            <a:endParaRPr b="1" sz="1200">
              <a:solidFill>
                <a:srgbClr val="0B5394"/>
              </a:solidFill>
              <a:latin typeface="Roboto"/>
              <a:ea typeface="Roboto"/>
              <a:cs typeface="Roboto"/>
              <a:sym typeface="Roboto"/>
            </a:endParaRPr>
          </a:p>
        </p:txBody>
      </p:sp>
      <p:sp>
        <p:nvSpPr>
          <p:cNvPr id="2472" name="Google Shape;2472;p104"/>
          <p:cNvSpPr txBox="1"/>
          <p:nvPr/>
        </p:nvSpPr>
        <p:spPr>
          <a:xfrm>
            <a:off x="628225" y="3137175"/>
            <a:ext cx="3555600" cy="1776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None/>
            </a:pPr>
            <a:r>
              <a:rPr b="1" lang="en-GB" sz="1200">
                <a:solidFill>
                  <a:srgbClr val="0B5394"/>
                </a:solidFill>
                <a:latin typeface="Roboto"/>
                <a:ea typeface="Roboto"/>
                <a:cs typeface="Roboto"/>
                <a:sym typeface="Roboto"/>
              </a:rPr>
              <a:t>Market Capitalization Growth During 2023</a:t>
            </a:r>
            <a:endParaRPr b="1" sz="1200">
              <a:solidFill>
                <a:srgbClr val="0B5394"/>
              </a:solidFill>
              <a:latin typeface="Roboto"/>
              <a:ea typeface="Roboto"/>
              <a:cs typeface="Roboto"/>
              <a:sym typeface="Roboto"/>
            </a:endParaRPr>
          </a:p>
        </p:txBody>
      </p:sp>
      <p:sp>
        <p:nvSpPr>
          <p:cNvPr id="2473" name="Google Shape;2473;p104"/>
          <p:cNvSpPr/>
          <p:nvPr/>
        </p:nvSpPr>
        <p:spPr>
          <a:xfrm flipH="1" rot="-5400000">
            <a:off x="3022050" y="1967000"/>
            <a:ext cx="2820300" cy="444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p104"/>
          <p:cNvSpPr/>
          <p:nvPr/>
        </p:nvSpPr>
        <p:spPr>
          <a:xfrm flipH="1" rot="-5400000">
            <a:off x="3745350" y="4160798"/>
            <a:ext cx="1373700" cy="447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p104"/>
          <p:cNvSpPr/>
          <p:nvPr/>
        </p:nvSpPr>
        <p:spPr>
          <a:xfrm>
            <a:off x="316825" y="896400"/>
            <a:ext cx="311400" cy="2107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104"/>
          <p:cNvSpPr txBox="1"/>
          <p:nvPr/>
        </p:nvSpPr>
        <p:spPr>
          <a:xfrm>
            <a:off x="465700" y="931200"/>
            <a:ext cx="552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0B5394"/>
                </a:solidFill>
                <a:highlight>
                  <a:srgbClr val="FFFFFF"/>
                </a:highlight>
                <a:latin typeface="Roboto"/>
                <a:ea typeface="Roboto"/>
                <a:cs typeface="Roboto"/>
                <a:sym typeface="Roboto"/>
              </a:rPr>
              <a:t>$850B</a:t>
            </a:r>
            <a:endParaRPr b="1" sz="700">
              <a:solidFill>
                <a:srgbClr val="0B5394"/>
              </a:solidFill>
              <a:highlight>
                <a:srgbClr val="FFFFFF"/>
              </a:highlight>
              <a:latin typeface="Roboto"/>
              <a:ea typeface="Roboto"/>
              <a:cs typeface="Roboto"/>
              <a:sym typeface="Roboto"/>
            </a:endParaRPr>
          </a:p>
        </p:txBody>
      </p:sp>
      <p:sp>
        <p:nvSpPr>
          <p:cNvPr id="2477" name="Google Shape;2477;p104"/>
          <p:cNvSpPr txBox="1"/>
          <p:nvPr/>
        </p:nvSpPr>
        <p:spPr>
          <a:xfrm>
            <a:off x="465700" y="1330875"/>
            <a:ext cx="5529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GB" sz="700">
                <a:solidFill>
                  <a:srgbClr val="0B5394"/>
                </a:solidFill>
                <a:highlight>
                  <a:srgbClr val="FFFFFF"/>
                </a:highlight>
                <a:latin typeface="Roboto"/>
                <a:ea typeface="Roboto"/>
                <a:cs typeface="Roboto"/>
                <a:sym typeface="Roboto"/>
              </a:rPr>
              <a:t>$800B</a:t>
            </a:r>
            <a:endParaRPr b="1" sz="700">
              <a:solidFill>
                <a:srgbClr val="0B5394"/>
              </a:solidFill>
              <a:highlight>
                <a:srgbClr val="FFFFFF"/>
              </a:highlight>
              <a:latin typeface="Roboto"/>
              <a:ea typeface="Roboto"/>
              <a:cs typeface="Roboto"/>
              <a:sym typeface="Roboto"/>
            </a:endParaRPr>
          </a:p>
        </p:txBody>
      </p:sp>
      <p:sp>
        <p:nvSpPr>
          <p:cNvPr id="2478" name="Google Shape;2478;p104"/>
          <p:cNvSpPr txBox="1"/>
          <p:nvPr/>
        </p:nvSpPr>
        <p:spPr>
          <a:xfrm>
            <a:off x="465700" y="2235788"/>
            <a:ext cx="552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0B5394"/>
                </a:solidFill>
                <a:highlight>
                  <a:srgbClr val="FFFFFF"/>
                </a:highlight>
                <a:latin typeface="Roboto"/>
                <a:ea typeface="Roboto"/>
                <a:cs typeface="Roboto"/>
                <a:sym typeface="Roboto"/>
              </a:rPr>
              <a:t>$700B</a:t>
            </a:r>
            <a:endParaRPr b="1" sz="700">
              <a:solidFill>
                <a:srgbClr val="0B5394"/>
              </a:solidFill>
              <a:highlight>
                <a:srgbClr val="FFFFFF"/>
              </a:highlight>
              <a:latin typeface="Roboto"/>
              <a:ea typeface="Roboto"/>
              <a:cs typeface="Roboto"/>
              <a:sym typeface="Roboto"/>
            </a:endParaRPr>
          </a:p>
        </p:txBody>
      </p:sp>
      <p:sp>
        <p:nvSpPr>
          <p:cNvPr id="2479" name="Google Shape;2479;p104"/>
          <p:cNvSpPr txBox="1"/>
          <p:nvPr/>
        </p:nvSpPr>
        <p:spPr>
          <a:xfrm>
            <a:off x="465700" y="2711700"/>
            <a:ext cx="552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0B5394"/>
                </a:solidFill>
                <a:highlight>
                  <a:srgbClr val="FFFFFF"/>
                </a:highlight>
                <a:latin typeface="Roboto"/>
                <a:ea typeface="Roboto"/>
                <a:cs typeface="Roboto"/>
                <a:sym typeface="Roboto"/>
              </a:rPr>
              <a:t>$650B</a:t>
            </a:r>
            <a:endParaRPr b="1" sz="700">
              <a:solidFill>
                <a:srgbClr val="0B5394"/>
              </a:solidFill>
              <a:highlight>
                <a:srgbClr val="FFFFFF"/>
              </a:highlight>
              <a:latin typeface="Roboto"/>
              <a:ea typeface="Roboto"/>
              <a:cs typeface="Roboto"/>
              <a:sym typeface="Roboto"/>
            </a:endParaRPr>
          </a:p>
        </p:txBody>
      </p:sp>
      <p:sp>
        <p:nvSpPr>
          <p:cNvPr id="2480" name="Google Shape;2480;p104"/>
          <p:cNvSpPr txBox="1"/>
          <p:nvPr/>
        </p:nvSpPr>
        <p:spPr>
          <a:xfrm>
            <a:off x="866200" y="2802550"/>
            <a:ext cx="76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highlight>
                  <a:srgbClr val="FFFFFF"/>
                </a:highlight>
                <a:latin typeface="Roboto"/>
                <a:ea typeface="Roboto"/>
                <a:cs typeface="Roboto"/>
                <a:sym typeface="Roboto"/>
              </a:rPr>
              <a:t>1-Mar-2023</a:t>
            </a:r>
            <a:endParaRPr sz="700">
              <a:highlight>
                <a:srgbClr val="FFFFFF"/>
              </a:highlight>
              <a:latin typeface="Roboto"/>
              <a:ea typeface="Roboto"/>
              <a:cs typeface="Roboto"/>
              <a:sym typeface="Roboto"/>
            </a:endParaRPr>
          </a:p>
        </p:txBody>
      </p:sp>
      <p:sp>
        <p:nvSpPr>
          <p:cNvPr id="2481" name="Google Shape;2481;p104"/>
          <p:cNvSpPr txBox="1"/>
          <p:nvPr/>
        </p:nvSpPr>
        <p:spPr>
          <a:xfrm>
            <a:off x="1549550" y="2802550"/>
            <a:ext cx="76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highlight>
                  <a:srgbClr val="FFFFFF"/>
                </a:highlight>
                <a:latin typeface="Roboto"/>
                <a:ea typeface="Roboto"/>
                <a:cs typeface="Roboto"/>
                <a:sym typeface="Roboto"/>
              </a:rPr>
              <a:t>1-May-2023</a:t>
            </a:r>
            <a:endParaRPr sz="700">
              <a:highlight>
                <a:srgbClr val="FFFFFF"/>
              </a:highlight>
              <a:latin typeface="Roboto"/>
              <a:ea typeface="Roboto"/>
              <a:cs typeface="Roboto"/>
              <a:sym typeface="Roboto"/>
            </a:endParaRPr>
          </a:p>
        </p:txBody>
      </p:sp>
      <p:sp>
        <p:nvSpPr>
          <p:cNvPr id="2482" name="Google Shape;2482;p104"/>
          <p:cNvSpPr txBox="1"/>
          <p:nvPr/>
        </p:nvSpPr>
        <p:spPr>
          <a:xfrm>
            <a:off x="3309063" y="2802550"/>
            <a:ext cx="930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highlight>
                  <a:srgbClr val="FFFFFF"/>
                </a:highlight>
                <a:latin typeface="Roboto"/>
                <a:ea typeface="Roboto"/>
                <a:cs typeface="Roboto"/>
                <a:sym typeface="Roboto"/>
              </a:rPr>
              <a:t>1-Nov-2023</a:t>
            </a:r>
            <a:endParaRPr sz="700">
              <a:highlight>
                <a:srgbClr val="FFFFFF"/>
              </a:highlight>
              <a:latin typeface="Roboto"/>
              <a:ea typeface="Roboto"/>
              <a:cs typeface="Roboto"/>
              <a:sym typeface="Roboto"/>
            </a:endParaRPr>
          </a:p>
        </p:txBody>
      </p:sp>
      <p:sp>
        <p:nvSpPr>
          <p:cNvPr id="2483" name="Google Shape;2483;p104"/>
          <p:cNvSpPr txBox="1"/>
          <p:nvPr/>
        </p:nvSpPr>
        <p:spPr>
          <a:xfrm>
            <a:off x="2669038" y="2802550"/>
            <a:ext cx="930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highlight>
                  <a:srgbClr val="FFFFFF"/>
                </a:highlight>
                <a:latin typeface="Roboto"/>
                <a:ea typeface="Roboto"/>
                <a:cs typeface="Roboto"/>
                <a:sym typeface="Roboto"/>
              </a:rPr>
              <a:t>1-Sep-2023</a:t>
            </a:r>
            <a:endParaRPr sz="700">
              <a:highlight>
                <a:srgbClr val="FFFFFF"/>
              </a:highlight>
              <a:latin typeface="Roboto"/>
              <a:ea typeface="Roboto"/>
              <a:cs typeface="Roboto"/>
              <a:sym typeface="Roboto"/>
            </a:endParaRPr>
          </a:p>
        </p:txBody>
      </p:sp>
      <p:sp>
        <p:nvSpPr>
          <p:cNvPr id="2484" name="Google Shape;2484;p104"/>
          <p:cNvSpPr txBox="1"/>
          <p:nvPr/>
        </p:nvSpPr>
        <p:spPr>
          <a:xfrm>
            <a:off x="2125738" y="2802550"/>
            <a:ext cx="76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highlight>
                  <a:srgbClr val="FFFFFF"/>
                </a:highlight>
                <a:latin typeface="Roboto"/>
                <a:ea typeface="Roboto"/>
                <a:cs typeface="Roboto"/>
                <a:sym typeface="Roboto"/>
              </a:rPr>
              <a:t>1-Jul-2023</a:t>
            </a:r>
            <a:endParaRPr sz="700">
              <a:highlight>
                <a:srgbClr val="FFFFFF"/>
              </a:highlight>
              <a:latin typeface="Roboto"/>
              <a:ea typeface="Roboto"/>
              <a:cs typeface="Roboto"/>
              <a:sym typeface="Roboto"/>
            </a:endParaRPr>
          </a:p>
        </p:txBody>
      </p:sp>
      <p:sp>
        <p:nvSpPr>
          <p:cNvPr id="2485" name="Google Shape;2485;p104"/>
          <p:cNvSpPr txBox="1"/>
          <p:nvPr/>
        </p:nvSpPr>
        <p:spPr>
          <a:xfrm>
            <a:off x="465700" y="1821450"/>
            <a:ext cx="552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0B5394"/>
                </a:solidFill>
                <a:highlight>
                  <a:srgbClr val="FFFFFF"/>
                </a:highlight>
                <a:latin typeface="Roboto"/>
                <a:ea typeface="Roboto"/>
                <a:cs typeface="Roboto"/>
                <a:sym typeface="Roboto"/>
              </a:rPr>
              <a:t>$750B</a:t>
            </a:r>
            <a:endParaRPr b="1" sz="700">
              <a:solidFill>
                <a:srgbClr val="0B5394"/>
              </a:solidFill>
              <a:highlight>
                <a:srgbClr val="FFFFFF"/>
              </a:highlight>
              <a:latin typeface="Roboto"/>
              <a:ea typeface="Roboto"/>
              <a:cs typeface="Roboto"/>
              <a:sym typeface="Roboto"/>
            </a:endParaRPr>
          </a:p>
        </p:txBody>
      </p:sp>
      <p:pic>
        <p:nvPicPr>
          <p:cNvPr id="2486" name="Google Shape;2486;p104" title="Chart"/>
          <p:cNvPicPr preferRelativeResize="0"/>
          <p:nvPr/>
        </p:nvPicPr>
        <p:blipFill>
          <a:blip r:embed="rId4">
            <a:alphaModFix/>
          </a:blip>
          <a:stretch>
            <a:fillRect/>
          </a:stretch>
        </p:blipFill>
        <p:spPr>
          <a:xfrm>
            <a:off x="425050" y="3501875"/>
            <a:ext cx="3839325" cy="1324567"/>
          </a:xfrm>
          <a:prstGeom prst="rect">
            <a:avLst/>
          </a:prstGeom>
          <a:noFill/>
          <a:ln>
            <a:noFill/>
          </a:ln>
        </p:spPr>
      </p:pic>
      <p:sp>
        <p:nvSpPr>
          <p:cNvPr id="2487" name="Google Shape;2487;p104"/>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91" name="Shape 2491"/>
        <p:cNvGrpSpPr/>
        <p:nvPr/>
      </p:nvGrpSpPr>
      <p:grpSpPr>
        <a:xfrm>
          <a:off x="0" y="0"/>
          <a:ext cx="0" cy="0"/>
          <a:chOff x="0" y="0"/>
          <a:chExt cx="0" cy="0"/>
        </a:xfrm>
      </p:grpSpPr>
      <p:sp>
        <p:nvSpPr>
          <p:cNvPr id="2492" name="Google Shape;2492;p105"/>
          <p:cNvSpPr/>
          <p:nvPr/>
        </p:nvSpPr>
        <p:spPr>
          <a:xfrm>
            <a:off x="224400" y="3166600"/>
            <a:ext cx="4386000" cy="1998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It's important to note that these trends are subject to market dynamics, regulatory changes, and other external factors. Investors should consider the inherent risks associated with both sectors and conduct further research before making investment decisions. Overall, this comparative analysis provides insights into the contrasting performances of biotechnology and </a:t>
            </a:r>
            <a:r>
              <a:rPr b="1" lang="en-GB" sz="1100">
                <a:solidFill>
                  <a:srgbClr val="0B5394"/>
                </a:solidFill>
                <a:latin typeface="Roboto"/>
                <a:ea typeface="Roboto"/>
                <a:cs typeface="Roboto"/>
                <a:sym typeface="Roboto"/>
              </a:rPr>
              <a:t>AI in Pharma</a:t>
            </a:r>
            <a:r>
              <a:rPr lang="en-GB" sz="1100">
                <a:solidFill>
                  <a:schemeClr val="dk1"/>
                </a:solidFill>
                <a:latin typeface="Roboto"/>
                <a:ea typeface="Roboto"/>
                <a:cs typeface="Roboto"/>
                <a:sym typeface="Roboto"/>
              </a:rPr>
              <a:t>, allowing investors to make informed choices based on their risk tolerance and investment objectives.</a:t>
            </a:r>
            <a:endParaRPr sz="1100">
              <a:solidFill>
                <a:schemeClr val="dk1"/>
              </a:solidFill>
              <a:latin typeface="Roboto"/>
              <a:ea typeface="Roboto"/>
              <a:cs typeface="Roboto"/>
              <a:sym typeface="Roboto"/>
            </a:endParaRPr>
          </a:p>
        </p:txBody>
      </p:sp>
      <p:pic>
        <p:nvPicPr>
          <p:cNvPr id="2493" name="Google Shape;2493;p105" title="Chart"/>
          <p:cNvPicPr preferRelativeResize="0"/>
          <p:nvPr/>
        </p:nvPicPr>
        <p:blipFill>
          <a:blip r:embed="rId4">
            <a:alphaModFix/>
          </a:blip>
          <a:stretch>
            <a:fillRect/>
          </a:stretch>
        </p:blipFill>
        <p:spPr>
          <a:xfrm>
            <a:off x="224400" y="701475"/>
            <a:ext cx="4233900" cy="2465124"/>
          </a:xfrm>
          <a:prstGeom prst="rect">
            <a:avLst/>
          </a:prstGeom>
          <a:noFill/>
          <a:ln>
            <a:noFill/>
          </a:ln>
        </p:spPr>
      </p:pic>
      <p:pic>
        <p:nvPicPr>
          <p:cNvPr id="2494" name="Google Shape;2494;p105" title="Chart"/>
          <p:cNvPicPr preferRelativeResize="0"/>
          <p:nvPr/>
        </p:nvPicPr>
        <p:blipFill>
          <a:blip r:embed="rId5">
            <a:alphaModFix/>
          </a:blip>
          <a:stretch>
            <a:fillRect/>
          </a:stretch>
        </p:blipFill>
        <p:spPr>
          <a:xfrm>
            <a:off x="4644000" y="2886150"/>
            <a:ext cx="4233894" cy="2032275"/>
          </a:xfrm>
          <a:prstGeom prst="rect">
            <a:avLst/>
          </a:prstGeom>
          <a:noFill/>
          <a:ln>
            <a:noFill/>
          </a:ln>
        </p:spPr>
      </p:pic>
      <p:sp>
        <p:nvSpPr>
          <p:cNvPr id="2495" name="Google Shape;2495;p105"/>
          <p:cNvSpPr txBox="1"/>
          <p:nvPr>
            <p:ph type="title"/>
          </p:nvPr>
        </p:nvSpPr>
        <p:spPr>
          <a:xfrm>
            <a:off x="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Comparison of AI in Pharma and IBB market capitalization trends</a:t>
            </a:r>
            <a:endParaRPr sz="1600">
              <a:solidFill>
                <a:srgbClr val="0B5394"/>
              </a:solidFill>
              <a:latin typeface="Roboto"/>
              <a:ea typeface="Roboto"/>
              <a:cs typeface="Roboto"/>
              <a:sym typeface="Roboto"/>
            </a:endParaRPr>
          </a:p>
        </p:txBody>
      </p:sp>
      <p:sp>
        <p:nvSpPr>
          <p:cNvPr id="2496" name="Google Shape;2496;p105"/>
          <p:cNvSpPr txBox="1"/>
          <p:nvPr/>
        </p:nvSpPr>
        <p:spPr>
          <a:xfrm>
            <a:off x="488250" y="539675"/>
            <a:ext cx="3858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iShares Biotechnology ET</a:t>
            </a:r>
            <a:r>
              <a:rPr b="1" lang="en-GB" sz="1100">
                <a:solidFill>
                  <a:srgbClr val="0B5394"/>
                </a:solidFill>
                <a:latin typeface="Roboto"/>
                <a:ea typeface="Roboto"/>
                <a:cs typeface="Roboto"/>
                <a:sym typeface="Roboto"/>
              </a:rPr>
              <a:t>F (IBB) Market Capitalization, B$</a:t>
            </a:r>
            <a:endParaRPr b="1" sz="1100">
              <a:solidFill>
                <a:srgbClr val="0B5394"/>
              </a:solidFill>
              <a:latin typeface="Roboto"/>
              <a:ea typeface="Roboto"/>
              <a:cs typeface="Roboto"/>
              <a:sym typeface="Roboto"/>
            </a:endParaRPr>
          </a:p>
        </p:txBody>
      </p:sp>
      <p:sp>
        <p:nvSpPr>
          <p:cNvPr id="2497" name="Google Shape;2497;p105"/>
          <p:cNvSpPr txBox="1"/>
          <p:nvPr/>
        </p:nvSpPr>
        <p:spPr>
          <a:xfrm>
            <a:off x="4839300" y="2733750"/>
            <a:ext cx="3858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AI in Pharma Public Companies</a:t>
            </a:r>
            <a:r>
              <a:rPr b="1" lang="en-GB" sz="1100">
                <a:solidFill>
                  <a:srgbClr val="0B5394"/>
                </a:solidFill>
                <a:latin typeface="Roboto"/>
                <a:ea typeface="Roboto"/>
                <a:cs typeface="Roboto"/>
                <a:sym typeface="Roboto"/>
              </a:rPr>
              <a:t> Market Capitalization, B$</a:t>
            </a:r>
            <a:endParaRPr b="1" sz="1100">
              <a:solidFill>
                <a:srgbClr val="0B5394"/>
              </a:solidFill>
              <a:latin typeface="Roboto"/>
              <a:ea typeface="Roboto"/>
              <a:cs typeface="Roboto"/>
              <a:sym typeface="Roboto"/>
            </a:endParaRPr>
          </a:p>
        </p:txBody>
      </p:sp>
      <p:sp>
        <p:nvSpPr>
          <p:cNvPr id="2498" name="Google Shape;2498;p105"/>
          <p:cNvSpPr/>
          <p:nvPr/>
        </p:nvSpPr>
        <p:spPr>
          <a:xfrm>
            <a:off x="4572150" y="453900"/>
            <a:ext cx="4341900" cy="22797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The comparative analysis between </a:t>
            </a:r>
            <a:r>
              <a:rPr b="1" lang="en-GB" sz="1100">
                <a:solidFill>
                  <a:srgbClr val="0B5394"/>
                </a:solidFill>
                <a:latin typeface="Roboto"/>
                <a:ea typeface="Roboto"/>
                <a:cs typeface="Roboto"/>
                <a:sym typeface="Roboto"/>
              </a:rPr>
              <a:t>iShares Biotechnology ETF (IBB)</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AI in Pharma Cumulative Capitalization</a:t>
            </a:r>
            <a:r>
              <a:rPr lang="en-GB" sz="1100">
                <a:solidFill>
                  <a:schemeClr val="dk1"/>
                </a:solidFill>
                <a:latin typeface="Roboto"/>
                <a:ea typeface="Roboto"/>
                <a:cs typeface="Roboto"/>
                <a:sym typeface="Roboto"/>
              </a:rPr>
              <a:t> reveals interesting trends. As of December 6, 2023, IBB has shown fluctuations, ranging from </a:t>
            </a:r>
            <a:r>
              <a:rPr b="1" lang="en-GB" sz="1100">
                <a:solidFill>
                  <a:srgbClr val="0B5394"/>
                </a:solidFill>
                <a:latin typeface="Roboto"/>
                <a:ea typeface="Roboto"/>
                <a:cs typeface="Roboto"/>
                <a:sym typeface="Roboto"/>
              </a:rPr>
              <a:t>6.</a:t>
            </a:r>
            <a:r>
              <a:rPr b="1" lang="en-GB" sz="1100">
                <a:solidFill>
                  <a:srgbClr val="0B5394"/>
                </a:solidFill>
                <a:latin typeface="Roboto"/>
                <a:ea typeface="Roboto"/>
                <a:cs typeface="Roboto"/>
                <a:sym typeface="Roboto"/>
              </a:rPr>
              <a:t>597 B$</a:t>
            </a:r>
            <a:r>
              <a:rPr lang="en-GB" sz="1100">
                <a:solidFill>
                  <a:schemeClr val="dk1"/>
                </a:solidFill>
                <a:latin typeface="Roboto"/>
                <a:ea typeface="Roboto"/>
                <a:cs typeface="Roboto"/>
                <a:sym typeface="Roboto"/>
              </a:rPr>
              <a:t> to </a:t>
            </a:r>
            <a:r>
              <a:rPr b="1" lang="en-GB" sz="1100">
                <a:solidFill>
                  <a:srgbClr val="0B5394"/>
                </a:solidFill>
                <a:latin typeface="Roboto"/>
                <a:ea typeface="Roboto"/>
                <a:cs typeface="Roboto"/>
                <a:sym typeface="Roboto"/>
              </a:rPr>
              <a:t>9.078B$</a:t>
            </a:r>
            <a:r>
              <a:rPr lang="en-GB" sz="1100">
                <a:solidFill>
                  <a:schemeClr val="dk1"/>
                </a:solidFill>
                <a:latin typeface="Roboto"/>
                <a:ea typeface="Roboto"/>
                <a:cs typeface="Roboto"/>
                <a:sym typeface="Roboto"/>
              </a:rPr>
              <a:t>. In contrast, AI in Pharma has demonstrated a consistent upward trajectory, starting at </a:t>
            </a:r>
            <a:r>
              <a:rPr b="1" lang="en-GB" sz="1100">
                <a:solidFill>
                  <a:srgbClr val="0B5394"/>
                </a:solidFill>
                <a:latin typeface="Roboto"/>
                <a:ea typeface="Roboto"/>
                <a:cs typeface="Roboto"/>
                <a:sym typeface="Roboto"/>
              </a:rPr>
              <a:t>679.646B$</a:t>
            </a:r>
            <a:r>
              <a:rPr lang="en-GB" sz="1100">
                <a:solidFill>
                  <a:schemeClr val="dk1"/>
                </a:solidFill>
                <a:latin typeface="Roboto"/>
                <a:ea typeface="Roboto"/>
                <a:cs typeface="Roboto"/>
                <a:sym typeface="Roboto"/>
              </a:rPr>
              <a:t> on January 3, 2023, and reaching </a:t>
            </a:r>
            <a:r>
              <a:rPr b="1" lang="en-GB" sz="1100">
                <a:solidFill>
                  <a:srgbClr val="0B5394"/>
                </a:solidFill>
                <a:latin typeface="Roboto"/>
                <a:ea typeface="Roboto"/>
                <a:cs typeface="Roboto"/>
                <a:sym typeface="Roboto"/>
              </a:rPr>
              <a:t>809.184B$</a:t>
            </a:r>
            <a:r>
              <a:rPr lang="en-GB" sz="1100">
                <a:solidFill>
                  <a:schemeClr val="dk1"/>
                </a:solidFill>
                <a:latin typeface="Roboto"/>
                <a:ea typeface="Roboto"/>
                <a:cs typeface="Roboto"/>
                <a:sym typeface="Roboto"/>
              </a:rPr>
              <a:t> by December 6, 2023. This stark difference indicates the robust growth of AI in Pharma over the specified period. Investors may find potential opportunities in the steadily advancing AI sector, while biotechnology ETFs have experienced more volatility during the same timeframe. It emphasizes the evolving landscape and investor preferences within the healthcare and technology sectors.</a:t>
            </a:r>
            <a:endParaRPr sz="1100">
              <a:solidFill>
                <a:schemeClr val="dk1"/>
              </a:solidFill>
              <a:latin typeface="Roboto"/>
              <a:ea typeface="Roboto"/>
              <a:cs typeface="Roboto"/>
              <a:sym typeface="Roboto"/>
            </a:endParaRPr>
          </a:p>
        </p:txBody>
      </p:sp>
      <p:sp>
        <p:nvSpPr>
          <p:cNvPr id="2499" name="Google Shape;2499;p105"/>
          <p:cNvSpPr/>
          <p:nvPr/>
        </p:nvSpPr>
        <p:spPr>
          <a:xfrm flipH="1" rot="-5400000">
            <a:off x="2250750" y="2776728"/>
            <a:ext cx="4688100" cy="456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0" name="Google Shape;2500;p105"/>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04" name="Shape 2504"/>
        <p:cNvGrpSpPr/>
        <p:nvPr/>
      </p:nvGrpSpPr>
      <p:grpSpPr>
        <a:xfrm>
          <a:off x="0" y="0"/>
          <a:ext cx="0" cy="0"/>
          <a:chOff x="0" y="0"/>
          <a:chExt cx="0" cy="0"/>
        </a:xfrm>
      </p:grpSpPr>
      <p:sp>
        <p:nvSpPr>
          <p:cNvPr id="2505" name="Google Shape;2505;p106"/>
          <p:cNvSpPr txBox="1"/>
          <p:nvPr>
            <p:ph type="title"/>
          </p:nvPr>
        </p:nvSpPr>
        <p:spPr>
          <a:xfrm>
            <a:off x="224400" y="0"/>
            <a:ext cx="8695200" cy="453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506" name="Google Shape;2506;p106"/>
          <p:cNvPicPr preferRelativeResize="0"/>
          <p:nvPr/>
        </p:nvPicPr>
        <p:blipFill>
          <a:blip r:embed="rId3">
            <a:alphaModFix/>
          </a:blip>
          <a:stretch>
            <a:fillRect/>
          </a:stretch>
        </p:blipFill>
        <p:spPr>
          <a:xfrm>
            <a:off x="0" y="0"/>
            <a:ext cx="9143999" cy="510689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10" name="Shape 2510"/>
        <p:cNvGrpSpPr/>
        <p:nvPr/>
      </p:nvGrpSpPr>
      <p:grpSpPr>
        <a:xfrm>
          <a:off x="0" y="0"/>
          <a:ext cx="0" cy="0"/>
          <a:chOff x="0" y="0"/>
          <a:chExt cx="0" cy="0"/>
        </a:xfrm>
      </p:grpSpPr>
      <p:pic>
        <p:nvPicPr>
          <p:cNvPr id="2511" name="Google Shape;2511;p107">
            <a:hlinkClick r:id="rId3"/>
          </p:cNvPr>
          <p:cNvPicPr preferRelativeResize="0"/>
          <p:nvPr/>
        </p:nvPicPr>
        <p:blipFill>
          <a:blip r:embed="rId4">
            <a:alphaModFix/>
          </a:blip>
          <a:stretch>
            <a:fillRect/>
          </a:stretch>
        </p:blipFill>
        <p:spPr>
          <a:xfrm rot="-2700000">
            <a:off x="6770255" y="3409353"/>
            <a:ext cx="828986" cy="256493"/>
          </a:xfrm>
          <a:prstGeom prst="rect">
            <a:avLst/>
          </a:prstGeom>
          <a:noFill/>
          <a:ln>
            <a:noFill/>
          </a:ln>
        </p:spPr>
      </p:pic>
      <p:pic>
        <p:nvPicPr>
          <p:cNvPr id="2512" name="Google Shape;2512;p107"/>
          <p:cNvPicPr preferRelativeResize="0"/>
          <p:nvPr/>
        </p:nvPicPr>
        <p:blipFill>
          <a:blip r:embed="rId5">
            <a:alphaModFix/>
          </a:blip>
          <a:stretch>
            <a:fillRect/>
          </a:stretch>
        </p:blipFill>
        <p:spPr>
          <a:xfrm rot="-2700000">
            <a:off x="4848491" y="3287615"/>
            <a:ext cx="804600" cy="482760"/>
          </a:xfrm>
          <a:prstGeom prst="rect">
            <a:avLst/>
          </a:prstGeom>
          <a:noFill/>
          <a:ln>
            <a:noFill/>
          </a:ln>
        </p:spPr>
      </p:pic>
      <p:pic>
        <p:nvPicPr>
          <p:cNvPr id="2513" name="Google Shape;2513;p107">
            <a:hlinkClick r:id="rId6"/>
          </p:cNvPr>
          <p:cNvPicPr preferRelativeResize="0"/>
          <p:nvPr/>
        </p:nvPicPr>
        <p:blipFill>
          <a:blip r:embed="rId7">
            <a:alphaModFix/>
          </a:blip>
          <a:stretch>
            <a:fillRect/>
          </a:stretch>
        </p:blipFill>
        <p:spPr>
          <a:xfrm rot="-2700000">
            <a:off x="4069827" y="3460017"/>
            <a:ext cx="955848" cy="137941"/>
          </a:xfrm>
          <a:prstGeom prst="rect">
            <a:avLst/>
          </a:prstGeom>
          <a:noFill/>
          <a:ln>
            <a:noFill/>
          </a:ln>
        </p:spPr>
      </p:pic>
      <p:pic>
        <p:nvPicPr>
          <p:cNvPr id="2514" name="Google Shape;2514;p107">
            <a:hlinkClick r:id="rId8"/>
          </p:cNvPr>
          <p:cNvPicPr preferRelativeResize="0"/>
          <p:nvPr/>
        </p:nvPicPr>
        <p:blipFill rotWithShape="1">
          <a:blip r:embed="rId9">
            <a:alphaModFix/>
          </a:blip>
          <a:srcRect b="23475" l="12742" r="9321" t="13348"/>
          <a:stretch/>
        </p:blipFill>
        <p:spPr>
          <a:xfrm rot="-2699903">
            <a:off x="1518339" y="3297458"/>
            <a:ext cx="721277" cy="413258"/>
          </a:xfrm>
          <a:prstGeom prst="rect">
            <a:avLst/>
          </a:prstGeom>
          <a:noFill/>
          <a:ln>
            <a:noFill/>
          </a:ln>
        </p:spPr>
      </p:pic>
      <p:pic>
        <p:nvPicPr>
          <p:cNvPr id="2515" name="Google Shape;2515;p107"/>
          <p:cNvPicPr preferRelativeResize="0"/>
          <p:nvPr/>
        </p:nvPicPr>
        <p:blipFill>
          <a:blip r:embed="rId10">
            <a:alphaModFix/>
          </a:blip>
          <a:stretch>
            <a:fillRect/>
          </a:stretch>
        </p:blipFill>
        <p:spPr>
          <a:xfrm rot="-2700110">
            <a:off x="6162088" y="3326442"/>
            <a:ext cx="763989" cy="355290"/>
          </a:xfrm>
          <a:prstGeom prst="rect">
            <a:avLst/>
          </a:prstGeom>
          <a:noFill/>
          <a:ln>
            <a:noFill/>
          </a:ln>
        </p:spPr>
      </p:pic>
      <p:pic>
        <p:nvPicPr>
          <p:cNvPr id="2516" name="Google Shape;2516;p107" title="Chart"/>
          <p:cNvPicPr preferRelativeResize="0"/>
          <p:nvPr/>
        </p:nvPicPr>
        <p:blipFill>
          <a:blip r:embed="rId11">
            <a:alphaModFix/>
          </a:blip>
          <a:stretch>
            <a:fillRect/>
          </a:stretch>
        </p:blipFill>
        <p:spPr>
          <a:xfrm>
            <a:off x="789288" y="542982"/>
            <a:ext cx="7767552" cy="2824799"/>
          </a:xfrm>
          <a:prstGeom prst="rect">
            <a:avLst/>
          </a:prstGeom>
          <a:noFill/>
          <a:ln>
            <a:noFill/>
          </a:ln>
        </p:spPr>
      </p:pic>
      <p:sp>
        <p:nvSpPr>
          <p:cNvPr id="2517" name="Google Shape;2517;p107"/>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Top-10 AI-Driven Publicly Traded Pharma Companies by Market Capitalization in 202</a:t>
            </a:r>
            <a:r>
              <a:rPr lang="en-GB" sz="1600">
                <a:solidFill>
                  <a:srgbClr val="0B5394"/>
                </a:solidFill>
                <a:latin typeface="Roboto"/>
                <a:ea typeface="Roboto"/>
                <a:cs typeface="Roboto"/>
                <a:sym typeface="Roboto"/>
              </a:rPr>
              <a:t>2</a:t>
            </a:r>
            <a:endParaRPr sz="1600">
              <a:solidFill>
                <a:srgbClr val="0B5394"/>
              </a:solidFill>
              <a:latin typeface="Roboto"/>
              <a:ea typeface="Roboto"/>
              <a:cs typeface="Roboto"/>
              <a:sym typeface="Roboto"/>
            </a:endParaRPr>
          </a:p>
        </p:txBody>
      </p:sp>
      <p:sp>
        <p:nvSpPr>
          <p:cNvPr id="2518" name="Google Shape;2518;p107"/>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19" name="Google Shape;2519;p107"/>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20" name="Google Shape;2520;p107"/>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521" name="Google Shape;2521;p107"/>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522" name="Google Shape;2522;p107"/>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2523" name="Google Shape;2523;p107">
            <a:hlinkClick r:id="rId12"/>
          </p:cNvPr>
          <p:cNvPicPr preferRelativeResize="0"/>
          <p:nvPr/>
        </p:nvPicPr>
        <p:blipFill>
          <a:blip r:embed="rId13">
            <a:alphaModFix/>
          </a:blip>
          <a:stretch>
            <a:fillRect/>
          </a:stretch>
        </p:blipFill>
        <p:spPr>
          <a:xfrm rot="-2699945">
            <a:off x="5476715" y="3445345"/>
            <a:ext cx="900883" cy="117441"/>
          </a:xfrm>
          <a:prstGeom prst="rect">
            <a:avLst/>
          </a:prstGeom>
          <a:noFill/>
          <a:ln>
            <a:noFill/>
          </a:ln>
        </p:spPr>
      </p:pic>
      <p:pic>
        <p:nvPicPr>
          <p:cNvPr id="2524" name="Google Shape;2524;p107">
            <a:hlinkClick r:id="rId14"/>
          </p:cNvPr>
          <p:cNvPicPr preferRelativeResize="0"/>
          <p:nvPr/>
        </p:nvPicPr>
        <p:blipFill>
          <a:blip r:embed="rId15">
            <a:alphaModFix/>
          </a:blip>
          <a:stretch>
            <a:fillRect/>
          </a:stretch>
        </p:blipFill>
        <p:spPr>
          <a:xfrm rot="-2700016">
            <a:off x="7364962" y="3442890"/>
            <a:ext cx="797051" cy="147043"/>
          </a:xfrm>
          <a:prstGeom prst="rect">
            <a:avLst/>
          </a:prstGeom>
          <a:noFill/>
          <a:ln>
            <a:noFill/>
          </a:ln>
        </p:spPr>
      </p:pic>
      <p:pic>
        <p:nvPicPr>
          <p:cNvPr id="2525" name="Google Shape;2525;p107">
            <a:hlinkClick r:id="rId16"/>
          </p:cNvPr>
          <p:cNvPicPr preferRelativeResize="0"/>
          <p:nvPr/>
        </p:nvPicPr>
        <p:blipFill>
          <a:blip r:embed="rId17">
            <a:alphaModFix/>
          </a:blip>
          <a:stretch>
            <a:fillRect/>
          </a:stretch>
        </p:blipFill>
        <p:spPr>
          <a:xfrm rot="-2700049">
            <a:off x="3422709" y="3363504"/>
            <a:ext cx="890553" cy="330991"/>
          </a:xfrm>
          <a:prstGeom prst="rect">
            <a:avLst/>
          </a:prstGeom>
          <a:noFill/>
          <a:ln>
            <a:noFill/>
          </a:ln>
        </p:spPr>
      </p:pic>
      <p:pic>
        <p:nvPicPr>
          <p:cNvPr id="2526" name="Google Shape;2526;p107">
            <a:hlinkClick r:id="rId18"/>
          </p:cNvPr>
          <p:cNvPicPr preferRelativeResize="0"/>
          <p:nvPr/>
        </p:nvPicPr>
        <p:blipFill rotWithShape="1">
          <a:blip r:embed="rId19">
            <a:alphaModFix/>
          </a:blip>
          <a:srcRect b="0" l="0" r="0" t="8012"/>
          <a:stretch/>
        </p:blipFill>
        <p:spPr>
          <a:xfrm rot="-2700000">
            <a:off x="2142268" y="3398159"/>
            <a:ext cx="779998" cy="325882"/>
          </a:xfrm>
          <a:prstGeom prst="rect">
            <a:avLst/>
          </a:prstGeom>
          <a:noFill/>
          <a:ln>
            <a:noFill/>
          </a:ln>
        </p:spPr>
      </p:pic>
      <p:sp>
        <p:nvSpPr>
          <p:cNvPr id="2527" name="Google Shape;2527;p107"/>
          <p:cNvSpPr txBox="1"/>
          <p:nvPr/>
        </p:nvSpPr>
        <p:spPr>
          <a:xfrm>
            <a:off x="224400" y="4124900"/>
            <a:ext cx="8695200" cy="743400"/>
          </a:xfrm>
          <a:prstGeom prst="rect">
            <a:avLst/>
          </a:prstGeom>
          <a:solidFill>
            <a:srgbClr val="F3F3F3"/>
          </a:solid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GB" sz="1100">
                <a:solidFill>
                  <a:schemeClr val="dk1"/>
                </a:solidFill>
                <a:latin typeface="Roboto"/>
                <a:ea typeface="Roboto"/>
                <a:cs typeface="Roboto"/>
                <a:sym typeface="Roboto"/>
              </a:rPr>
              <a:t>The chart presents the</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Top-10 AI-driven drug discovery</a:t>
            </a:r>
            <a:r>
              <a:rPr lang="en-GB" sz="1100">
                <a:solidFill>
                  <a:srgbClr val="434343"/>
                </a:solidFill>
                <a:latin typeface="Roboto"/>
                <a:ea typeface="Roboto"/>
                <a:cs typeface="Roboto"/>
                <a:sym typeface="Roboto"/>
              </a:rPr>
              <a:t> </a:t>
            </a:r>
            <a:r>
              <a:rPr lang="en-GB" sz="1100">
                <a:solidFill>
                  <a:schemeClr val="dk1"/>
                </a:solidFill>
                <a:latin typeface="Roboto"/>
                <a:ea typeface="Roboto"/>
                <a:cs typeface="Roboto"/>
                <a:sym typeface="Roboto"/>
              </a:rPr>
              <a:t>public companies arranged by market capitalization as of end of December 2022</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Roivant Science</a:t>
            </a:r>
            <a:r>
              <a:rPr lang="en-GB" sz="1100">
                <a:solidFill>
                  <a:srgbClr val="0B5394"/>
                </a:solidFill>
                <a:latin typeface="Roboto"/>
                <a:ea typeface="Roboto"/>
                <a:cs typeface="Roboto"/>
                <a:sym typeface="Roboto"/>
              </a:rPr>
              <a:t>,</a:t>
            </a:r>
            <a:r>
              <a:rPr lang="en-GB" sz="1100">
                <a:solidFill>
                  <a:srgbClr val="434343"/>
                </a:solidFill>
                <a:latin typeface="Roboto"/>
                <a:ea typeface="Roboto"/>
                <a:cs typeface="Roboto"/>
                <a:sym typeface="Roboto"/>
              </a:rPr>
              <a:t> </a:t>
            </a:r>
            <a:r>
              <a:rPr lang="en-GB" sz="1100">
                <a:solidFill>
                  <a:schemeClr val="dk1"/>
                </a:solidFill>
                <a:latin typeface="Roboto"/>
                <a:ea typeface="Roboto"/>
                <a:cs typeface="Roboto"/>
                <a:sym typeface="Roboto"/>
              </a:rPr>
              <a:t>Switzerland-based healthcare company focused on applying technology to drug development. holds the first place with </a:t>
            </a:r>
            <a:r>
              <a:rPr b="1" lang="en-GB" sz="1100">
                <a:solidFill>
                  <a:srgbClr val="0B5394"/>
                </a:solidFill>
                <a:latin typeface="Roboto"/>
                <a:ea typeface="Roboto"/>
                <a:cs typeface="Roboto"/>
                <a:sym typeface="Roboto"/>
              </a:rPr>
              <a:t>$5B </a:t>
            </a:r>
            <a:r>
              <a:rPr lang="en-GB" sz="1100">
                <a:solidFill>
                  <a:schemeClr val="dk1"/>
                </a:solidFill>
                <a:latin typeface="Roboto"/>
                <a:ea typeface="Roboto"/>
                <a:cs typeface="Roboto"/>
                <a:sym typeface="Roboto"/>
              </a:rPr>
              <a:t>of market capitalization.</a:t>
            </a:r>
            <a:endParaRPr sz="1100">
              <a:solidFill>
                <a:schemeClr val="dk1"/>
              </a:solidFill>
              <a:latin typeface="Roboto"/>
              <a:ea typeface="Roboto"/>
              <a:cs typeface="Roboto"/>
              <a:sym typeface="Roboto"/>
            </a:endParaRPr>
          </a:p>
        </p:txBody>
      </p:sp>
      <p:sp>
        <p:nvSpPr>
          <p:cNvPr id="2528" name="Google Shape;2528;p107"/>
          <p:cNvSpPr/>
          <p:nvPr/>
        </p:nvSpPr>
        <p:spPr>
          <a:xfrm flipH="1" rot="-5400000">
            <a:off x="-144900" y="4477425"/>
            <a:ext cx="7386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p107"/>
          <p:cNvSpPr/>
          <p:nvPr/>
        </p:nvSpPr>
        <p:spPr>
          <a:xfrm>
            <a:off x="789300" y="620700"/>
            <a:ext cx="311400" cy="2824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107"/>
          <p:cNvSpPr txBox="1"/>
          <p:nvPr/>
        </p:nvSpPr>
        <p:spPr>
          <a:xfrm>
            <a:off x="818725" y="542975"/>
            <a:ext cx="552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0B5394"/>
                </a:solidFill>
                <a:highlight>
                  <a:srgbClr val="FFFFFF"/>
                </a:highlight>
                <a:latin typeface="Roboto"/>
                <a:ea typeface="Roboto"/>
                <a:cs typeface="Roboto"/>
                <a:sym typeface="Roboto"/>
              </a:rPr>
              <a:t>$6B</a:t>
            </a:r>
            <a:endParaRPr b="1" sz="700">
              <a:solidFill>
                <a:srgbClr val="0B5394"/>
              </a:solidFill>
              <a:highlight>
                <a:srgbClr val="FFFFFF"/>
              </a:highlight>
              <a:latin typeface="Roboto"/>
              <a:ea typeface="Roboto"/>
              <a:cs typeface="Roboto"/>
              <a:sym typeface="Roboto"/>
            </a:endParaRPr>
          </a:p>
        </p:txBody>
      </p:sp>
      <p:sp>
        <p:nvSpPr>
          <p:cNvPr id="2531" name="Google Shape;2531;p107"/>
          <p:cNvSpPr txBox="1"/>
          <p:nvPr/>
        </p:nvSpPr>
        <p:spPr>
          <a:xfrm>
            <a:off x="818725" y="1357475"/>
            <a:ext cx="552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0B5394"/>
                </a:solidFill>
                <a:highlight>
                  <a:srgbClr val="FFFFFF"/>
                </a:highlight>
                <a:latin typeface="Roboto"/>
                <a:ea typeface="Roboto"/>
                <a:cs typeface="Roboto"/>
                <a:sym typeface="Roboto"/>
              </a:rPr>
              <a:t>$4B</a:t>
            </a:r>
            <a:endParaRPr b="1" sz="700">
              <a:solidFill>
                <a:srgbClr val="0B5394"/>
              </a:solidFill>
              <a:highlight>
                <a:srgbClr val="FFFFFF"/>
              </a:highlight>
              <a:latin typeface="Roboto"/>
              <a:ea typeface="Roboto"/>
              <a:cs typeface="Roboto"/>
              <a:sym typeface="Roboto"/>
            </a:endParaRPr>
          </a:p>
        </p:txBody>
      </p:sp>
      <p:sp>
        <p:nvSpPr>
          <p:cNvPr id="2532" name="Google Shape;2532;p107"/>
          <p:cNvSpPr txBox="1"/>
          <p:nvPr/>
        </p:nvSpPr>
        <p:spPr>
          <a:xfrm>
            <a:off x="818725" y="2197125"/>
            <a:ext cx="552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0B5394"/>
                </a:solidFill>
                <a:highlight>
                  <a:srgbClr val="FFFFFF"/>
                </a:highlight>
                <a:latin typeface="Roboto"/>
                <a:ea typeface="Roboto"/>
                <a:cs typeface="Roboto"/>
                <a:sym typeface="Roboto"/>
              </a:rPr>
              <a:t>$2B</a:t>
            </a:r>
            <a:endParaRPr b="1" sz="700">
              <a:solidFill>
                <a:srgbClr val="0B5394"/>
              </a:solidFill>
              <a:highlight>
                <a:srgbClr val="FFFFFF"/>
              </a:highlight>
              <a:latin typeface="Roboto"/>
              <a:ea typeface="Roboto"/>
              <a:cs typeface="Roboto"/>
              <a:sym typeface="Roboto"/>
            </a:endParaRPr>
          </a:p>
        </p:txBody>
      </p:sp>
      <p:sp>
        <p:nvSpPr>
          <p:cNvPr id="2533" name="Google Shape;2533;p107"/>
          <p:cNvSpPr txBox="1"/>
          <p:nvPr/>
        </p:nvSpPr>
        <p:spPr>
          <a:xfrm>
            <a:off x="1226825" y="8494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$5B</a:t>
            </a:r>
            <a:endParaRPr b="1" sz="700">
              <a:solidFill>
                <a:srgbClr val="0B5394"/>
              </a:solidFill>
              <a:highlight>
                <a:srgbClr val="FFFFFF"/>
              </a:highlight>
              <a:latin typeface="Roboto"/>
              <a:ea typeface="Roboto"/>
              <a:cs typeface="Roboto"/>
              <a:sym typeface="Roboto"/>
            </a:endParaRPr>
          </a:p>
        </p:txBody>
      </p:sp>
      <p:sp>
        <p:nvSpPr>
          <p:cNvPr id="2534" name="Google Shape;2534;p107"/>
          <p:cNvSpPr txBox="1"/>
          <p:nvPr/>
        </p:nvSpPr>
        <p:spPr>
          <a:xfrm>
            <a:off x="1917050" y="1713925"/>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$2.95B</a:t>
            </a:r>
            <a:endParaRPr b="1" sz="700">
              <a:solidFill>
                <a:srgbClr val="0B5394"/>
              </a:solidFill>
              <a:highlight>
                <a:srgbClr val="FFFFFF"/>
              </a:highlight>
              <a:latin typeface="Roboto"/>
              <a:ea typeface="Roboto"/>
              <a:cs typeface="Roboto"/>
              <a:sym typeface="Roboto"/>
            </a:endParaRPr>
          </a:p>
        </p:txBody>
      </p:sp>
      <p:sp>
        <p:nvSpPr>
          <p:cNvPr id="2535" name="Google Shape;2535;p107"/>
          <p:cNvSpPr txBox="1"/>
          <p:nvPr/>
        </p:nvSpPr>
        <p:spPr>
          <a:xfrm>
            <a:off x="2560550" y="2197125"/>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$1.76B</a:t>
            </a:r>
            <a:endParaRPr b="1" sz="700">
              <a:solidFill>
                <a:srgbClr val="0B5394"/>
              </a:solidFill>
              <a:highlight>
                <a:srgbClr val="FFFFFF"/>
              </a:highlight>
              <a:latin typeface="Roboto"/>
              <a:ea typeface="Roboto"/>
              <a:cs typeface="Roboto"/>
              <a:sym typeface="Roboto"/>
            </a:endParaRPr>
          </a:p>
        </p:txBody>
      </p:sp>
      <p:sp>
        <p:nvSpPr>
          <p:cNvPr id="2536" name="Google Shape;2536;p107"/>
          <p:cNvSpPr txBox="1"/>
          <p:nvPr/>
        </p:nvSpPr>
        <p:spPr>
          <a:xfrm>
            <a:off x="3196350" y="22306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$1.71B</a:t>
            </a:r>
            <a:endParaRPr b="1" sz="700">
              <a:solidFill>
                <a:srgbClr val="0B5394"/>
              </a:solidFill>
              <a:highlight>
                <a:srgbClr val="FFFFFF"/>
              </a:highlight>
              <a:latin typeface="Roboto"/>
              <a:ea typeface="Roboto"/>
              <a:cs typeface="Roboto"/>
              <a:sym typeface="Roboto"/>
            </a:endParaRPr>
          </a:p>
        </p:txBody>
      </p:sp>
      <p:sp>
        <p:nvSpPr>
          <p:cNvPr id="2537" name="Google Shape;2537;p107"/>
          <p:cNvSpPr txBox="1"/>
          <p:nvPr/>
        </p:nvSpPr>
        <p:spPr>
          <a:xfrm>
            <a:off x="3825450" y="23485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$1.42B</a:t>
            </a:r>
            <a:endParaRPr b="1" sz="700">
              <a:solidFill>
                <a:srgbClr val="0B5394"/>
              </a:solidFill>
              <a:highlight>
                <a:srgbClr val="FFFFFF"/>
              </a:highlight>
              <a:latin typeface="Roboto"/>
              <a:ea typeface="Roboto"/>
              <a:cs typeface="Roboto"/>
              <a:sym typeface="Roboto"/>
            </a:endParaRPr>
          </a:p>
        </p:txBody>
      </p:sp>
      <p:sp>
        <p:nvSpPr>
          <p:cNvPr id="2538" name="Google Shape;2538;p107"/>
          <p:cNvSpPr txBox="1"/>
          <p:nvPr/>
        </p:nvSpPr>
        <p:spPr>
          <a:xfrm>
            <a:off x="4485300" y="2377975"/>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$1.34B</a:t>
            </a:r>
            <a:endParaRPr b="1" sz="700">
              <a:solidFill>
                <a:srgbClr val="0B5394"/>
              </a:solidFill>
              <a:highlight>
                <a:srgbClr val="FFFFFF"/>
              </a:highlight>
              <a:latin typeface="Roboto"/>
              <a:ea typeface="Roboto"/>
              <a:cs typeface="Roboto"/>
              <a:sym typeface="Roboto"/>
            </a:endParaRPr>
          </a:p>
        </p:txBody>
      </p:sp>
      <p:sp>
        <p:nvSpPr>
          <p:cNvPr id="2539" name="Google Shape;2539;p107"/>
          <p:cNvSpPr txBox="1"/>
          <p:nvPr/>
        </p:nvSpPr>
        <p:spPr>
          <a:xfrm>
            <a:off x="5112675" y="2590725"/>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$0.81B</a:t>
            </a:r>
            <a:endParaRPr b="1" sz="700">
              <a:solidFill>
                <a:srgbClr val="0B5394"/>
              </a:solidFill>
              <a:highlight>
                <a:srgbClr val="FFFFFF"/>
              </a:highlight>
              <a:latin typeface="Roboto"/>
              <a:ea typeface="Roboto"/>
              <a:cs typeface="Roboto"/>
              <a:sym typeface="Roboto"/>
            </a:endParaRPr>
          </a:p>
        </p:txBody>
      </p:sp>
      <p:sp>
        <p:nvSpPr>
          <p:cNvPr id="2540" name="Google Shape;2540;p107"/>
          <p:cNvSpPr txBox="1"/>
          <p:nvPr/>
        </p:nvSpPr>
        <p:spPr>
          <a:xfrm>
            <a:off x="5740050" y="26410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$0.77B</a:t>
            </a:r>
            <a:endParaRPr b="1" sz="700">
              <a:solidFill>
                <a:srgbClr val="0B5394"/>
              </a:solidFill>
              <a:highlight>
                <a:srgbClr val="FFFFFF"/>
              </a:highlight>
              <a:latin typeface="Roboto"/>
              <a:ea typeface="Roboto"/>
              <a:cs typeface="Roboto"/>
              <a:sym typeface="Roboto"/>
            </a:endParaRPr>
          </a:p>
        </p:txBody>
      </p:sp>
      <p:sp>
        <p:nvSpPr>
          <p:cNvPr id="2541" name="Google Shape;2541;p107"/>
          <p:cNvSpPr txBox="1"/>
          <p:nvPr/>
        </p:nvSpPr>
        <p:spPr>
          <a:xfrm>
            <a:off x="6367425" y="26578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$0.74B</a:t>
            </a:r>
            <a:endParaRPr b="1" sz="700">
              <a:solidFill>
                <a:srgbClr val="0B5394"/>
              </a:solidFill>
              <a:highlight>
                <a:srgbClr val="FFFFFF"/>
              </a:highlight>
              <a:latin typeface="Roboto"/>
              <a:ea typeface="Roboto"/>
              <a:cs typeface="Roboto"/>
              <a:sym typeface="Roboto"/>
            </a:endParaRPr>
          </a:p>
        </p:txBody>
      </p:sp>
      <p:sp>
        <p:nvSpPr>
          <p:cNvPr id="2542" name="Google Shape;2542;p107"/>
          <p:cNvSpPr txBox="1"/>
          <p:nvPr/>
        </p:nvSpPr>
        <p:spPr>
          <a:xfrm>
            <a:off x="7047200" y="26578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$0.73B</a:t>
            </a:r>
            <a:endParaRPr b="1" sz="700">
              <a:solidFill>
                <a:srgbClr val="0B5394"/>
              </a:solidFill>
              <a:highlight>
                <a:srgbClr val="FFFFFF"/>
              </a:highlight>
              <a:latin typeface="Roboto"/>
              <a:ea typeface="Roboto"/>
              <a:cs typeface="Roboto"/>
              <a:sym typeface="Roboto"/>
            </a:endParaRPr>
          </a:p>
        </p:txBody>
      </p:sp>
      <p:pic>
        <p:nvPicPr>
          <p:cNvPr id="2543" name="Google Shape;2543;p107">
            <a:hlinkClick r:id="rId20"/>
          </p:cNvPr>
          <p:cNvPicPr preferRelativeResize="0"/>
          <p:nvPr/>
        </p:nvPicPr>
        <p:blipFill>
          <a:blip r:embed="rId21">
            <a:alphaModFix/>
          </a:blip>
          <a:stretch>
            <a:fillRect/>
          </a:stretch>
        </p:blipFill>
        <p:spPr>
          <a:xfrm rot="-2699879">
            <a:off x="879849" y="3467175"/>
            <a:ext cx="785429" cy="187850"/>
          </a:xfrm>
          <a:prstGeom prst="rect">
            <a:avLst/>
          </a:prstGeom>
          <a:noFill/>
          <a:ln>
            <a:noFill/>
          </a:ln>
        </p:spPr>
      </p:pic>
      <p:sp>
        <p:nvSpPr>
          <p:cNvPr id="2544" name="Google Shape;2544;p107"/>
          <p:cNvSpPr txBox="1"/>
          <p:nvPr/>
        </p:nvSpPr>
        <p:spPr>
          <a:xfrm>
            <a:off x="7694375" y="2670475"/>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$0.68B</a:t>
            </a:r>
            <a:endParaRPr b="1" sz="700">
              <a:solidFill>
                <a:srgbClr val="0B5394"/>
              </a:solidFill>
              <a:highlight>
                <a:srgbClr val="FFFFFF"/>
              </a:highlight>
              <a:latin typeface="Roboto"/>
              <a:ea typeface="Roboto"/>
              <a:cs typeface="Roboto"/>
              <a:sym typeface="Roboto"/>
            </a:endParaRPr>
          </a:p>
        </p:txBody>
      </p:sp>
      <p:pic>
        <p:nvPicPr>
          <p:cNvPr id="2545" name="Google Shape;2545;p107">
            <a:hlinkClick r:id="rId22"/>
          </p:cNvPr>
          <p:cNvPicPr preferRelativeResize="0"/>
          <p:nvPr/>
        </p:nvPicPr>
        <p:blipFill>
          <a:blip r:embed="rId23">
            <a:alphaModFix/>
          </a:blip>
          <a:stretch>
            <a:fillRect/>
          </a:stretch>
        </p:blipFill>
        <p:spPr>
          <a:xfrm rot="-2700054">
            <a:off x="2771173" y="3353619"/>
            <a:ext cx="817018" cy="300937"/>
          </a:xfrm>
          <a:prstGeom prst="rect">
            <a:avLst/>
          </a:prstGeom>
          <a:noFill/>
          <a:ln>
            <a:noFill/>
          </a:ln>
        </p:spPr>
      </p:pic>
      <p:cxnSp>
        <p:nvCxnSpPr>
          <p:cNvPr id="2546" name="Google Shape;2546;p107"/>
          <p:cNvCxnSpPr/>
          <p:nvPr/>
        </p:nvCxnSpPr>
        <p:spPr>
          <a:xfrm flipH="1">
            <a:off x="228700" y="4087338"/>
            <a:ext cx="2700" cy="798000"/>
          </a:xfrm>
          <a:prstGeom prst="straightConnector1">
            <a:avLst/>
          </a:prstGeom>
          <a:noFill/>
          <a:ln cap="flat" cmpd="sng" w="28575">
            <a:solidFill>
              <a:srgbClr val="0B5394"/>
            </a:solidFill>
            <a:prstDash val="solid"/>
            <a:round/>
            <a:headEnd len="med" w="med" type="none"/>
            <a:tailEnd len="med" w="med"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pic>
        <p:nvPicPr>
          <p:cNvPr id="2551" name="Google Shape;2551;p108" title="Chart"/>
          <p:cNvPicPr preferRelativeResize="0"/>
          <p:nvPr/>
        </p:nvPicPr>
        <p:blipFill>
          <a:blip r:embed="rId3">
            <a:alphaModFix/>
          </a:blip>
          <a:stretch>
            <a:fillRect/>
          </a:stretch>
        </p:blipFill>
        <p:spPr>
          <a:xfrm>
            <a:off x="789300" y="479325"/>
            <a:ext cx="7712323" cy="2888450"/>
          </a:xfrm>
          <a:prstGeom prst="rect">
            <a:avLst/>
          </a:prstGeom>
          <a:noFill/>
          <a:ln>
            <a:noFill/>
          </a:ln>
        </p:spPr>
      </p:pic>
      <p:sp>
        <p:nvSpPr>
          <p:cNvPr id="2552" name="Google Shape;2552;p108"/>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Top-10 AI-Driven Publicly Traded Pharma Companies by Market Capitalization in 2023</a:t>
            </a:r>
            <a:endParaRPr sz="1600">
              <a:solidFill>
                <a:srgbClr val="0B5394"/>
              </a:solidFill>
              <a:latin typeface="Roboto"/>
              <a:ea typeface="Roboto"/>
              <a:cs typeface="Roboto"/>
              <a:sym typeface="Roboto"/>
            </a:endParaRPr>
          </a:p>
        </p:txBody>
      </p:sp>
      <p:sp>
        <p:nvSpPr>
          <p:cNvPr id="2553" name="Google Shape;2553;p10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54" name="Google Shape;2554;p10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55" name="Google Shape;2555;p10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556" name="Google Shape;2556;p108"/>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557" name="Google Shape;2557;p108"/>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58" name="Google Shape;2558;p108"/>
          <p:cNvSpPr txBox="1"/>
          <p:nvPr/>
        </p:nvSpPr>
        <p:spPr>
          <a:xfrm>
            <a:off x="224400" y="4124900"/>
            <a:ext cx="8695200" cy="743400"/>
          </a:xfrm>
          <a:prstGeom prst="rect">
            <a:avLst/>
          </a:prstGeom>
          <a:solidFill>
            <a:srgbClr val="F3F3F3"/>
          </a:solid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GB" sz="1100">
                <a:solidFill>
                  <a:schemeClr val="dk1"/>
                </a:solidFill>
                <a:latin typeface="Roboto"/>
                <a:ea typeface="Roboto"/>
                <a:cs typeface="Roboto"/>
                <a:sym typeface="Roboto"/>
              </a:rPr>
              <a:t>The chart presents the</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Top-10 AI-driven drug discovery</a:t>
            </a:r>
            <a:r>
              <a:rPr lang="en-GB" sz="1100">
                <a:solidFill>
                  <a:srgbClr val="434343"/>
                </a:solidFill>
                <a:latin typeface="Roboto"/>
                <a:ea typeface="Roboto"/>
                <a:cs typeface="Roboto"/>
                <a:sym typeface="Roboto"/>
              </a:rPr>
              <a:t> </a:t>
            </a:r>
            <a:r>
              <a:rPr lang="en-GB" sz="1100">
                <a:solidFill>
                  <a:schemeClr val="dk1"/>
                </a:solidFill>
                <a:latin typeface="Roboto"/>
                <a:ea typeface="Roboto"/>
                <a:cs typeface="Roboto"/>
                <a:sym typeface="Roboto"/>
              </a:rPr>
              <a:t>public companies arranged by market capitalization as of end of December 2023</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Bristol-Myers Squibb Company</a:t>
            </a:r>
            <a:r>
              <a:rPr lang="en-GB" sz="1100">
                <a:solidFill>
                  <a:srgbClr val="0B5394"/>
                </a:solidFill>
                <a:latin typeface="Roboto"/>
                <a:ea typeface="Roboto"/>
                <a:cs typeface="Roboto"/>
                <a:sym typeface="Roboto"/>
              </a:rPr>
              <a:t>,</a:t>
            </a:r>
            <a:r>
              <a:rPr lang="en-GB" sz="1100">
                <a:solidFill>
                  <a:srgbClr val="434343"/>
                </a:solidFill>
                <a:latin typeface="Roboto"/>
                <a:ea typeface="Roboto"/>
                <a:cs typeface="Roboto"/>
                <a:sym typeface="Roboto"/>
              </a:rPr>
              <a:t> </a:t>
            </a:r>
            <a:r>
              <a:rPr lang="en-GB" sz="1100">
                <a:solidFill>
                  <a:schemeClr val="dk1"/>
                </a:solidFill>
                <a:latin typeface="Roboto"/>
                <a:ea typeface="Roboto"/>
                <a:cs typeface="Roboto"/>
                <a:sym typeface="Roboto"/>
              </a:rPr>
              <a:t>United States-based healthcare company focused on applying technology to drug development. holds the first place with </a:t>
            </a:r>
            <a:r>
              <a:rPr b="1" lang="en-GB" sz="1100">
                <a:solidFill>
                  <a:srgbClr val="0B5394"/>
                </a:solidFill>
                <a:latin typeface="Roboto"/>
                <a:ea typeface="Roboto"/>
                <a:cs typeface="Roboto"/>
                <a:sym typeface="Roboto"/>
              </a:rPr>
              <a:t>$101.7B </a:t>
            </a:r>
            <a:r>
              <a:rPr lang="en-GB" sz="1100">
                <a:solidFill>
                  <a:schemeClr val="dk1"/>
                </a:solidFill>
                <a:latin typeface="Roboto"/>
                <a:ea typeface="Roboto"/>
                <a:cs typeface="Roboto"/>
                <a:sym typeface="Roboto"/>
              </a:rPr>
              <a:t>of market capitalization.</a:t>
            </a:r>
            <a:endParaRPr sz="1100">
              <a:solidFill>
                <a:schemeClr val="dk1"/>
              </a:solidFill>
              <a:latin typeface="Roboto"/>
              <a:ea typeface="Roboto"/>
              <a:cs typeface="Roboto"/>
              <a:sym typeface="Roboto"/>
            </a:endParaRPr>
          </a:p>
        </p:txBody>
      </p:sp>
      <p:sp>
        <p:nvSpPr>
          <p:cNvPr id="2559" name="Google Shape;2559;p108"/>
          <p:cNvSpPr/>
          <p:nvPr/>
        </p:nvSpPr>
        <p:spPr>
          <a:xfrm flipH="1" rot="-5400000">
            <a:off x="-144900" y="4477425"/>
            <a:ext cx="7386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0" name="Google Shape;2560;p108"/>
          <p:cNvSpPr/>
          <p:nvPr/>
        </p:nvSpPr>
        <p:spPr>
          <a:xfrm>
            <a:off x="789300" y="620700"/>
            <a:ext cx="311400" cy="2824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108"/>
          <p:cNvSpPr txBox="1"/>
          <p:nvPr/>
        </p:nvSpPr>
        <p:spPr>
          <a:xfrm>
            <a:off x="668550" y="20229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$50B</a:t>
            </a:r>
            <a:endParaRPr b="1" sz="700">
              <a:solidFill>
                <a:srgbClr val="0B5394"/>
              </a:solidFill>
              <a:highlight>
                <a:srgbClr val="FFFFFF"/>
              </a:highlight>
              <a:latin typeface="Roboto"/>
              <a:ea typeface="Roboto"/>
              <a:cs typeface="Roboto"/>
              <a:sym typeface="Roboto"/>
            </a:endParaRPr>
          </a:p>
        </p:txBody>
      </p:sp>
      <p:sp>
        <p:nvSpPr>
          <p:cNvPr id="2562" name="Google Shape;2562;p108"/>
          <p:cNvSpPr txBox="1"/>
          <p:nvPr/>
        </p:nvSpPr>
        <p:spPr>
          <a:xfrm>
            <a:off x="668538" y="2523138"/>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$25B</a:t>
            </a:r>
            <a:endParaRPr b="1" sz="700">
              <a:solidFill>
                <a:srgbClr val="0B5394"/>
              </a:solidFill>
              <a:highlight>
                <a:srgbClr val="FFFFFF"/>
              </a:highlight>
              <a:latin typeface="Roboto"/>
              <a:ea typeface="Roboto"/>
              <a:cs typeface="Roboto"/>
              <a:sym typeface="Roboto"/>
            </a:endParaRPr>
          </a:p>
        </p:txBody>
      </p:sp>
      <p:sp>
        <p:nvSpPr>
          <p:cNvPr id="2563" name="Google Shape;2563;p108"/>
          <p:cNvSpPr txBox="1"/>
          <p:nvPr/>
        </p:nvSpPr>
        <p:spPr>
          <a:xfrm>
            <a:off x="1269750" y="8494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$101.7B</a:t>
            </a:r>
            <a:endParaRPr b="1" sz="700">
              <a:solidFill>
                <a:srgbClr val="0B5394"/>
              </a:solidFill>
              <a:highlight>
                <a:srgbClr val="FFFFFF"/>
              </a:highlight>
              <a:latin typeface="Roboto"/>
              <a:ea typeface="Roboto"/>
              <a:cs typeface="Roboto"/>
              <a:sym typeface="Roboto"/>
            </a:endParaRPr>
          </a:p>
        </p:txBody>
      </p:sp>
      <p:sp>
        <p:nvSpPr>
          <p:cNvPr id="2564" name="Google Shape;2564;p108"/>
          <p:cNvSpPr txBox="1"/>
          <p:nvPr/>
        </p:nvSpPr>
        <p:spPr>
          <a:xfrm>
            <a:off x="1991700" y="10114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$91.2B</a:t>
            </a:r>
            <a:endParaRPr b="1" sz="700">
              <a:solidFill>
                <a:srgbClr val="0B5394"/>
              </a:solidFill>
              <a:highlight>
                <a:srgbClr val="FFFFFF"/>
              </a:highlight>
              <a:latin typeface="Roboto"/>
              <a:ea typeface="Roboto"/>
              <a:cs typeface="Roboto"/>
              <a:sym typeface="Roboto"/>
            </a:endParaRPr>
          </a:p>
        </p:txBody>
      </p:sp>
      <p:cxnSp>
        <p:nvCxnSpPr>
          <p:cNvPr id="2565" name="Google Shape;2565;p108"/>
          <p:cNvCxnSpPr/>
          <p:nvPr/>
        </p:nvCxnSpPr>
        <p:spPr>
          <a:xfrm flipH="1">
            <a:off x="228700" y="4087338"/>
            <a:ext cx="2700" cy="798000"/>
          </a:xfrm>
          <a:prstGeom prst="straightConnector1">
            <a:avLst/>
          </a:prstGeom>
          <a:noFill/>
          <a:ln cap="flat" cmpd="sng" w="28575">
            <a:solidFill>
              <a:srgbClr val="0B5394"/>
            </a:solidFill>
            <a:prstDash val="solid"/>
            <a:round/>
            <a:headEnd len="med" w="med" type="none"/>
            <a:tailEnd len="med" w="med" type="none"/>
          </a:ln>
        </p:spPr>
      </p:cxnSp>
      <p:sp>
        <p:nvSpPr>
          <p:cNvPr id="2566" name="Google Shape;2566;p108"/>
          <p:cNvSpPr txBox="1"/>
          <p:nvPr/>
        </p:nvSpPr>
        <p:spPr>
          <a:xfrm>
            <a:off x="668550" y="10224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$100B</a:t>
            </a:r>
            <a:endParaRPr b="1" sz="700">
              <a:solidFill>
                <a:srgbClr val="0B5394"/>
              </a:solidFill>
              <a:highlight>
                <a:srgbClr val="FFFFFF"/>
              </a:highlight>
              <a:latin typeface="Roboto"/>
              <a:ea typeface="Roboto"/>
              <a:cs typeface="Roboto"/>
              <a:sym typeface="Roboto"/>
            </a:endParaRPr>
          </a:p>
        </p:txBody>
      </p:sp>
      <p:sp>
        <p:nvSpPr>
          <p:cNvPr id="2567" name="Google Shape;2567;p108"/>
          <p:cNvSpPr txBox="1"/>
          <p:nvPr/>
        </p:nvSpPr>
        <p:spPr>
          <a:xfrm>
            <a:off x="668538" y="1522638"/>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$75B</a:t>
            </a:r>
            <a:endParaRPr b="1" sz="700">
              <a:solidFill>
                <a:srgbClr val="0B5394"/>
              </a:solidFill>
              <a:highlight>
                <a:srgbClr val="FFFFFF"/>
              </a:highlight>
              <a:latin typeface="Roboto"/>
              <a:ea typeface="Roboto"/>
              <a:cs typeface="Roboto"/>
              <a:sym typeface="Roboto"/>
            </a:endParaRPr>
          </a:p>
        </p:txBody>
      </p:sp>
      <p:sp>
        <p:nvSpPr>
          <p:cNvPr id="2568" name="Google Shape;2568;p108"/>
          <p:cNvSpPr txBox="1"/>
          <p:nvPr/>
        </p:nvSpPr>
        <p:spPr>
          <a:xfrm>
            <a:off x="668550" y="5221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$125B</a:t>
            </a:r>
            <a:endParaRPr b="1" sz="700">
              <a:solidFill>
                <a:srgbClr val="0B5394"/>
              </a:solidFill>
              <a:highlight>
                <a:srgbClr val="FFFFFF"/>
              </a:highlight>
              <a:latin typeface="Roboto"/>
              <a:ea typeface="Roboto"/>
              <a:cs typeface="Roboto"/>
              <a:sym typeface="Roboto"/>
            </a:endParaRPr>
          </a:p>
        </p:txBody>
      </p:sp>
      <p:sp>
        <p:nvSpPr>
          <p:cNvPr id="2569" name="Google Shape;2569;p108"/>
          <p:cNvSpPr txBox="1"/>
          <p:nvPr/>
        </p:nvSpPr>
        <p:spPr>
          <a:xfrm>
            <a:off x="2696550" y="20229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$39.63B</a:t>
            </a:r>
            <a:endParaRPr b="1" sz="700">
              <a:solidFill>
                <a:srgbClr val="0B5394"/>
              </a:solidFill>
              <a:highlight>
                <a:srgbClr val="FFFFFF"/>
              </a:highlight>
              <a:latin typeface="Roboto"/>
              <a:ea typeface="Roboto"/>
              <a:cs typeface="Roboto"/>
              <a:sym typeface="Roboto"/>
            </a:endParaRPr>
          </a:p>
        </p:txBody>
      </p:sp>
      <p:sp>
        <p:nvSpPr>
          <p:cNvPr id="2570" name="Google Shape;2570;p108"/>
          <p:cNvSpPr txBox="1"/>
          <p:nvPr/>
        </p:nvSpPr>
        <p:spPr>
          <a:xfrm>
            <a:off x="3395050" y="23154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$27.67B</a:t>
            </a:r>
            <a:endParaRPr b="1" sz="700">
              <a:solidFill>
                <a:srgbClr val="0B5394"/>
              </a:solidFill>
              <a:highlight>
                <a:srgbClr val="FFFFFF"/>
              </a:highlight>
              <a:latin typeface="Roboto"/>
              <a:ea typeface="Roboto"/>
              <a:cs typeface="Roboto"/>
              <a:sym typeface="Roboto"/>
            </a:endParaRPr>
          </a:p>
        </p:txBody>
      </p:sp>
      <p:sp>
        <p:nvSpPr>
          <p:cNvPr id="2571" name="Google Shape;2571;p108"/>
          <p:cNvSpPr txBox="1"/>
          <p:nvPr/>
        </p:nvSpPr>
        <p:spPr>
          <a:xfrm>
            <a:off x="4099900" y="24255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$21.88B</a:t>
            </a:r>
            <a:endParaRPr b="1" sz="700">
              <a:solidFill>
                <a:srgbClr val="0B5394"/>
              </a:solidFill>
              <a:highlight>
                <a:srgbClr val="FFFFFF"/>
              </a:highlight>
              <a:latin typeface="Roboto"/>
              <a:ea typeface="Roboto"/>
              <a:cs typeface="Roboto"/>
              <a:sym typeface="Roboto"/>
            </a:endParaRPr>
          </a:p>
        </p:txBody>
      </p:sp>
      <p:sp>
        <p:nvSpPr>
          <p:cNvPr id="2572" name="Google Shape;2572;p108"/>
          <p:cNvSpPr txBox="1"/>
          <p:nvPr/>
        </p:nvSpPr>
        <p:spPr>
          <a:xfrm>
            <a:off x="4804750" y="25779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$14.56B</a:t>
            </a:r>
            <a:endParaRPr b="1" sz="700">
              <a:solidFill>
                <a:srgbClr val="0B5394"/>
              </a:solidFill>
              <a:highlight>
                <a:srgbClr val="FFFFFF"/>
              </a:highlight>
              <a:latin typeface="Roboto"/>
              <a:ea typeface="Roboto"/>
              <a:cs typeface="Roboto"/>
              <a:sym typeface="Roboto"/>
            </a:endParaRPr>
          </a:p>
        </p:txBody>
      </p:sp>
      <p:sp>
        <p:nvSpPr>
          <p:cNvPr id="2573" name="Google Shape;2573;p108"/>
          <p:cNvSpPr txBox="1"/>
          <p:nvPr/>
        </p:nvSpPr>
        <p:spPr>
          <a:xfrm>
            <a:off x="5509600" y="26668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$10.36B</a:t>
            </a:r>
            <a:endParaRPr b="1" sz="700">
              <a:solidFill>
                <a:srgbClr val="0B5394"/>
              </a:solidFill>
              <a:highlight>
                <a:srgbClr val="FFFFFF"/>
              </a:highlight>
              <a:latin typeface="Roboto"/>
              <a:ea typeface="Roboto"/>
              <a:cs typeface="Roboto"/>
              <a:sym typeface="Roboto"/>
            </a:endParaRPr>
          </a:p>
        </p:txBody>
      </p:sp>
      <p:sp>
        <p:nvSpPr>
          <p:cNvPr id="2574" name="Google Shape;2574;p108"/>
          <p:cNvSpPr txBox="1"/>
          <p:nvPr/>
        </p:nvSpPr>
        <p:spPr>
          <a:xfrm>
            <a:off x="6214450" y="26668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$9.20B</a:t>
            </a:r>
            <a:endParaRPr b="1" sz="700">
              <a:solidFill>
                <a:srgbClr val="0B5394"/>
              </a:solidFill>
              <a:highlight>
                <a:srgbClr val="FFFFFF"/>
              </a:highlight>
              <a:latin typeface="Roboto"/>
              <a:ea typeface="Roboto"/>
              <a:cs typeface="Roboto"/>
              <a:sym typeface="Roboto"/>
            </a:endParaRPr>
          </a:p>
        </p:txBody>
      </p:sp>
      <p:sp>
        <p:nvSpPr>
          <p:cNvPr id="2575" name="Google Shape;2575;p108"/>
          <p:cNvSpPr txBox="1"/>
          <p:nvPr/>
        </p:nvSpPr>
        <p:spPr>
          <a:xfrm>
            <a:off x="6876800" y="271800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$7.95B</a:t>
            </a:r>
            <a:endParaRPr b="1" sz="700">
              <a:solidFill>
                <a:srgbClr val="0B5394"/>
              </a:solidFill>
              <a:highlight>
                <a:srgbClr val="FFFFFF"/>
              </a:highlight>
              <a:latin typeface="Roboto"/>
              <a:ea typeface="Roboto"/>
              <a:cs typeface="Roboto"/>
              <a:sym typeface="Roboto"/>
            </a:endParaRPr>
          </a:p>
        </p:txBody>
      </p:sp>
      <p:sp>
        <p:nvSpPr>
          <p:cNvPr id="2576" name="Google Shape;2576;p108"/>
          <p:cNvSpPr txBox="1"/>
          <p:nvPr/>
        </p:nvSpPr>
        <p:spPr>
          <a:xfrm>
            <a:off x="7624150" y="2749350"/>
            <a:ext cx="552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solidFill>
                  <a:srgbClr val="0B5394"/>
                </a:solidFill>
                <a:highlight>
                  <a:srgbClr val="FFFFFF"/>
                </a:highlight>
                <a:latin typeface="Roboto"/>
                <a:ea typeface="Roboto"/>
                <a:cs typeface="Roboto"/>
                <a:sym typeface="Roboto"/>
              </a:rPr>
              <a:t>$7.20B</a:t>
            </a:r>
            <a:endParaRPr b="1" sz="700">
              <a:solidFill>
                <a:srgbClr val="0B5394"/>
              </a:solidFill>
              <a:highlight>
                <a:srgbClr val="FFFFFF"/>
              </a:highlight>
              <a:latin typeface="Roboto"/>
              <a:ea typeface="Roboto"/>
              <a:cs typeface="Roboto"/>
              <a:sym typeface="Roboto"/>
            </a:endParaRPr>
          </a:p>
        </p:txBody>
      </p:sp>
      <p:pic>
        <p:nvPicPr>
          <p:cNvPr id="2577" name="Google Shape;2577;p108">
            <a:hlinkClick r:id="rId4"/>
          </p:cNvPr>
          <p:cNvPicPr preferRelativeResize="0"/>
          <p:nvPr/>
        </p:nvPicPr>
        <p:blipFill>
          <a:blip r:embed="rId5">
            <a:alphaModFix/>
          </a:blip>
          <a:stretch>
            <a:fillRect/>
          </a:stretch>
        </p:blipFill>
        <p:spPr>
          <a:xfrm rot="-2700011">
            <a:off x="609643" y="3580195"/>
            <a:ext cx="1116263" cy="179863"/>
          </a:xfrm>
          <a:prstGeom prst="rect">
            <a:avLst/>
          </a:prstGeom>
          <a:noFill/>
          <a:ln>
            <a:noFill/>
          </a:ln>
        </p:spPr>
      </p:pic>
      <p:pic>
        <p:nvPicPr>
          <p:cNvPr id="2578" name="Google Shape;2578;p108">
            <a:hlinkClick r:id="rId6"/>
          </p:cNvPr>
          <p:cNvPicPr preferRelativeResize="0"/>
          <p:nvPr/>
        </p:nvPicPr>
        <p:blipFill>
          <a:blip r:embed="rId7">
            <a:alphaModFix/>
          </a:blip>
          <a:stretch>
            <a:fillRect/>
          </a:stretch>
        </p:blipFill>
        <p:spPr>
          <a:xfrm rot="-2700000">
            <a:off x="1602226" y="3450006"/>
            <a:ext cx="825447" cy="440238"/>
          </a:xfrm>
          <a:prstGeom prst="rect">
            <a:avLst/>
          </a:prstGeom>
          <a:noFill/>
          <a:ln>
            <a:noFill/>
          </a:ln>
        </p:spPr>
      </p:pic>
      <p:pic>
        <p:nvPicPr>
          <p:cNvPr id="2579" name="Google Shape;2579;p108">
            <a:hlinkClick r:id="rId8"/>
          </p:cNvPr>
          <p:cNvPicPr preferRelativeResize="0"/>
          <p:nvPr/>
        </p:nvPicPr>
        <p:blipFill>
          <a:blip r:embed="rId9">
            <a:alphaModFix/>
          </a:blip>
          <a:stretch>
            <a:fillRect/>
          </a:stretch>
        </p:blipFill>
        <p:spPr>
          <a:xfrm rot="-2700049">
            <a:off x="2299966" y="3506043"/>
            <a:ext cx="775894" cy="407715"/>
          </a:xfrm>
          <a:prstGeom prst="rect">
            <a:avLst/>
          </a:prstGeom>
          <a:noFill/>
          <a:ln>
            <a:noFill/>
          </a:ln>
        </p:spPr>
      </p:pic>
      <p:pic>
        <p:nvPicPr>
          <p:cNvPr id="2580" name="Google Shape;2580;p108">
            <a:hlinkClick r:id="rId10"/>
          </p:cNvPr>
          <p:cNvPicPr preferRelativeResize="0"/>
          <p:nvPr/>
        </p:nvPicPr>
        <p:blipFill>
          <a:blip r:embed="rId11">
            <a:alphaModFix/>
          </a:blip>
          <a:stretch>
            <a:fillRect/>
          </a:stretch>
        </p:blipFill>
        <p:spPr>
          <a:xfrm rot="-2700000">
            <a:off x="2872944" y="3544895"/>
            <a:ext cx="988685" cy="250485"/>
          </a:xfrm>
          <a:prstGeom prst="rect">
            <a:avLst/>
          </a:prstGeom>
          <a:noFill/>
          <a:ln>
            <a:noFill/>
          </a:ln>
        </p:spPr>
      </p:pic>
      <p:pic>
        <p:nvPicPr>
          <p:cNvPr id="2581" name="Google Shape;2581;p108">
            <a:hlinkClick r:id="rId12"/>
          </p:cNvPr>
          <p:cNvPicPr preferRelativeResize="0"/>
          <p:nvPr/>
        </p:nvPicPr>
        <p:blipFill>
          <a:blip r:embed="rId13">
            <a:alphaModFix/>
          </a:blip>
          <a:stretch>
            <a:fillRect/>
          </a:stretch>
        </p:blipFill>
        <p:spPr>
          <a:xfrm rot="-2700046">
            <a:off x="3593059" y="3532346"/>
            <a:ext cx="1022135" cy="279384"/>
          </a:xfrm>
          <a:prstGeom prst="rect">
            <a:avLst/>
          </a:prstGeom>
          <a:noFill/>
          <a:ln>
            <a:noFill/>
          </a:ln>
        </p:spPr>
      </p:pic>
      <p:pic>
        <p:nvPicPr>
          <p:cNvPr id="2582" name="Google Shape;2582;p108">
            <a:hlinkClick r:id="rId14"/>
          </p:cNvPr>
          <p:cNvPicPr preferRelativeResize="0"/>
          <p:nvPr/>
        </p:nvPicPr>
        <p:blipFill>
          <a:blip r:embed="rId15">
            <a:alphaModFix/>
          </a:blip>
          <a:stretch>
            <a:fillRect/>
          </a:stretch>
        </p:blipFill>
        <p:spPr>
          <a:xfrm rot="-2700044">
            <a:off x="4555512" y="3432301"/>
            <a:ext cx="829625" cy="497772"/>
          </a:xfrm>
          <a:prstGeom prst="rect">
            <a:avLst/>
          </a:prstGeom>
          <a:noFill/>
          <a:ln>
            <a:noFill/>
          </a:ln>
        </p:spPr>
      </p:pic>
      <p:pic>
        <p:nvPicPr>
          <p:cNvPr id="2583" name="Google Shape;2583;p108">
            <a:hlinkClick r:id="rId16"/>
          </p:cNvPr>
          <p:cNvPicPr preferRelativeResize="0"/>
          <p:nvPr/>
        </p:nvPicPr>
        <p:blipFill rotWithShape="1">
          <a:blip r:embed="rId17">
            <a:alphaModFix/>
          </a:blip>
          <a:srcRect b="14741" l="0" r="0" t="18252"/>
          <a:stretch/>
        </p:blipFill>
        <p:spPr>
          <a:xfrm rot="-2700000">
            <a:off x="5190567" y="3526351"/>
            <a:ext cx="852166" cy="285498"/>
          </a:xfrm>
          <a:prstGeom prst="rect">
            <a:avLst/>
          </a:prstGeom>
          <a:noFill/>
          <a:ln>
            <a:noFill/>
          </a:ln>
        </p:spPr>
      </p:pic>
      <p:pic>
        <p:nvPicPr>
          <p:cNvPr id="2584" name="Google Shape;2584;p108">
            <a:hlinkClick r:id="rId18"/>
          </p:cNvPr>
          <p:cNvPicPr preferRelativeResize="0"/>
          <p:nvPr/>
        </p:nvPicPr>
        <p:blipFill>
          <a:blip r:embed="rId19">
            <a:alphaModFix/>
          </a:blip>
          <a:stretch>
            <a:fillRect/>
          </a:stretch>
        </p:blipFill>
        <p:spPr>
          <a:xfrm rot="-2700000">
            <a:off x="5737766" y="3523110"/>
            <a:ext cx="998474" cy="285278"/>
          </a:xfrm>
          <a:prstGeom prst="rect">
            <a:avLst/>
          </a:prstGeom>
          <a:noFill/>
          <a:ln>
            <a:noFill/>
          </a:ln>
        </p:spPr>
      </p:pic>
      <p:pic>
        <p:nvPicPr>
          <p:cNvPr id="2585" name="Google Shape;2585;p108">
            <a:hlinkClick r:id="rId20"/>
          </p:cNvPr>
          <p:cNvPicPr preferRelativeResize="0"/>
          <p:nvPr/>
        </p:nvPicPr>
        <p:blipFill>
          <a:blip r:embed="rId21">
            <a:alphaModFix/>
          </a:blip>
          <a:stretch>
            <a:fillRect/>
          </a:stretch>
        </p:blipFill>
        <p:spPr>
          <a:xfrm rot="-2700051">
            <a:off x="6451503" y="3520785"/>
            <a:ext cx="973893" cy="241854"/>
          </a:xfrm>
          <a:prstGeom prst="rect">
            <a:avLst/>
          </a:prstGeom>
          <a:noFill/>
          <a:ln>
            <a:noFill/>
          </a:ln>
        </p:spPr>
      </p:pic>
      <p:pic>
        <p:nvPicPr>
          <p:cNvPr id="2586" name="Google Shape;2586;p108">
            <a:hlinkClick r:id="rId22"/>
          </p:cNvPr>
          <p:cNvPicPr preferRelativeResize="0"/>
          <p:nvPr/>
        </p:nvPicPr>
        <p:blipFill>
          <a:blip r:embed="rId23">
            <a:alphaModFix/>
          </a:blip>
          <a:stretch>
            <a:fillRect/>
          </a:stretch>
        </p:blipFill>
        <p:spPr>
          <a:xfrm rot="-2699901">
            <a:off x="7206709" y="3493344"/>
            <a:ext cx="922957" cy="310238"/>
          </a:xfrm>
          <a:prstGeom prst="rect">
            <a:avLst/>
          </a:prstGeom>
          <a:noFill/>
          <a:ln>
            <a:noFill/>
          </a:ln>
        </p:spPr>
      </p:pic>
      <p:sp>
        <p:nvSpPr>
          <p:cNvPr id="2587" name="Google Shape;2587;p108"/>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64"/>
          <p:cNvSpPr txBox="1"/>
          <p:nvPr/>
        </p:nvSpPr>
        <p:spPr>
          <a:xfrm>
            <a:off x="306525" y="25"/>
            <a:ext cx="5105400" cy="5143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GB" sz="3300">
                <a:solidFill>
                  <a:srgbClr val="0B5394"/>
                </a:solidFill>
                <a:latin typeface="Roboto"/>
                <a:ea typeface="Roboto"/>
                <a:cs typeface="Roboto"/>
                <a:sym typeface="Roboto"/>
              </a:rPr>
              <a:t>Introduction to AI in Drug Development</a:t>
            </a:r>
            <a:endParaRPr b="1" sz="3300">
              <a:solidFill>
                <a:srgbClr val="0B5394"/>
              </a:solidFill>
              <a:latin typeface="Roboto"/>
              <a:ea typeface="Roboto"/>
              <a:cs typeface="Roboto"/>
              <a:sym typeface="Roboto"/>
            </a:endParaRPr>
          </a:p>
        </p:txBody>
      </p:sp>
      <p:pic>
        <p:nvPicPr>
          <p:cNvPr id="324" name="Google Shape;324;p64"/>
          <p:cNvPicPr preferRelativeResize="0"/>
          <p:nvPr/>
        </p:nvPicPr>
        <p:blipFill rotWithShape="1">
          <a:blip r:embed="rId4">
            <a:alphaModFix/>
          </a:blip>
          <a:srcRect b="0" l="53878" r="0" t="0"/>
          <a:stretch/>
        </p:blipFill>
        <p:spPr>
          <a:xfrm>
            <a:off x="5786576" y="0"/>
            <a:ext cx="3357428" cy="5143500"/>
          </a:xfrm>
          <a:prstGeom prst="rect">
            <a:avLst/>
          </a:prstGeom>
          <a:noFill/>
          <a:ln>
            <a:noFill/>
          </a:ln>
        </p:spPr>
      </p:pic>
      <p:sp>
        <p:nvSpPr>
          <p:cNvPr id="325" name="Google Shape;325;p64"/>
          <p:cNvSpPr txBox="1"/>
          <p:nvPr/>
        </p:nvSpPr>
        <p:spPr>
          <a:xfrm>
            <a:off x="694175" y="4415224"/>
            <a:ext cx="1122000" cy="6135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chemeClr val="dk1"/>
              </a:buClr>
              <a:buSzPts val="700"/>
              <a:buFont typeface="Arial"/>
              <a:buNone/>
            </a:pPr>
            <a:r>
              <a:rPr b="1" lang="en-GB" sz="1000">
                <a:solidFill>
                  <a:srgbClr val="0280A9"/>
                </a:solidFill>
              </a:rPr>
              <a:t>DEEP </a:t>
            </a:r>
            <a:endParaRPr b="1" sz="1000">
              <a:solidFill>
                <a:srgbClr val="0280A9"/>
              </a:solidFill>
            </a:endParaRPr>
          </a:p>
          <a:p>
            <a:pPr indent="0" lvl="0" marL="0" rtl="0" algn="l">
              <a:spcBef>
                <a:spcPts val="0"/>
              </a:spcBef>
              <a:spcAft>
                <a:spcPts val="0"/>
              </a:spcAft>
              <a:buClr>
                <a:schemeClr val="dk1"/>
              </a:buClr>
              <a:buSzPts val="700"/>
              <a:buFont typeface="Arial"/>
              <a:buNone/>
            </a:pPr>
            <a:r>
              <a:rPr b="1" lang="en-GB" sz="1000">
                <a:solidFill>
                  <a:srgbClr val="0280A9"/>
                </a:solidFill>
              </a:rPr>
              <a:t>PHARMA INTELLIGENCE</a:t>
            </a:r>
            <a:endParaRPr b="1" sz="700">
              <a:solidFill>
                <a:srgbClr val="0280A9"/>
              </a:solidFill>
            </a:endParaRPr>
          </a:p>
        </p:txBody>
      </p:sp>
      <p:pic>
        <p:nvPicPr>
          <p:cNvPr id="326" name="Google Shape;326;p64"/>
          <p:cNvPicPr preferRelativeResize="0"/>
          <p:nvPr/>
        </p:nvPicPr>
        <p:blipFill rotWithShape="1">
          <a:blip r:embed="rId5">
            <a:alphaModFix/>
          </a:blip>
          <a:srcRect b="0" l="0" r="56228" t="0"/>
          <a:stretch/>
        </p:blipFill>
        <p:spPr>
          <a:xfrm>
            <a:off x="245650" y="4463300"/>
            <a:ext cx="483098" cy="524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91" name="Shape 2591"/>
        <p:cNvGrpSpPr/>
        <p:nvPr/>
      </p:nvGrpSpPr>
      <p:grpSpPr>
        <a:xfrm>
          <a:off x="0" y="0"/>
          <a:ext cx="0" cy="0"/>
          <a:chOff x="0" y="0"/>
          <a:chExt cx="0" cy="0"/>
        </a:xfrm>
      </p:grpSpPr>
      <p:sp>
        <p:nvSpPr>
          <p:cNvPr id="2592" name="Google Shape;2592;p109"/>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IPOs in </a:t>
            </a:r>
            <a:r>
              <a:rPr lang="en-GB" sz="1600">
                <a:solidFill>
                  <a:srgbClr val="0B5394"/>
                </a:solidFill>
                <a:latin typeface="Roboto"/>
                <a:ea typeface="Roboto"/>
                <a:cs typeface="Roboto"/>
                <a:sym typeface="Roboto"/>
              </a:rPr>
              <a:t>2022</a:t>
            </a:r>
            <a:endParaRPr sz="1600">
              <a:solidFill>
                <a:srgbClr val="0B5394"/>
              </a:solidFill>
              <a:latin typeface="Roboto"/>
              <a:ea typeface="Roboto"/>
              <a:cs typeface="Roboto"/>
              <a:sym typeface="Roboto"/>
            </a:endParaRPr>
          </a:p>
        </p:txBody>
      </p:sp>
      <p:sp>
        <p:nvSpPr>
          <p:cNvPr id="2593" name="Google Shape;2593;p109"/>
          <p:cNvSpPr/>
          <p:nvPr/>
        </p:nvSpPr>
        <p:spPr>
          <a:xfrm>
            <a:off x="248850" y="618067"/>
            <a:ext cx="8646300" cy="870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10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95" name="Google Shape;2595;p10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96" name="Google Shape;2596;p10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597" name="Google Shape;2597;p10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598" name="Google Shape;2598;p109"/>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599" name="Google Shape;2599;p109"/>
          <p:cNvSpPr txBox="1"/>
          <p:nvPr/>
        </p:nvSpPr>
        <p:spPr>
          <a:xfrm>
            <a:off x="306300" y="647750"/>
            <a:ext cx="8531100" cy="8799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In Q2 2022, BeneloventAI has successfully closed IPO. The IPO took place in the UK. The company has beta smaller than 1 (although positive), which means that AI in pharma stock prices move following the general market, yet the degree of such “movements” is lower. Major adverse market events in 2020-2022 did not significantly affect AI in pharma sector. The industry’s features remain to play a designative role in the overall market volatility.</a:t>
            </a:r>
            <a:endParaRPr sz="1100">
              <a:solidFill>
                <a:schemeClr val="dk1"/>
              </a:solidFill>
              <a:latin typeface="Roboto"/>
              <a:ea typeface="Roboto"/>
              <a:cs typeface="Roboto"/>
              <a:sym typeface="Roboto"/>
            </a:endParaRPr>
          </a:p>
        </p:txBody>
      </p:sp>
      <p:sp>
        <p:nvSpPr>
          <p:cNvPr id="2600" name="Google Shape;2600;p109"/>
          <p:cNvSpPr/>
          <p:nvPr/>
        </p:nvSpPr>
        <p:spPr>
          <a:xfrm flipH="1" rot="-5400000">
            <a:off x="-211500" y="1033074"/>
            <a:ext cx="8802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1" name="Google Shape;2601;p109"/>
          <p:cNvSpPr txBox="1"/>
          <p:nvPr/>
        </p:nvSpPr>
        <p:spPr>
          <a:xfrm>
            <a:off x="5585550" y="1748269"/>
            <a:ext cx="3309600" cy="3108000"/>
          </a:xfrm>
          <a:prstGeom prst="rect">
            <a:avLst/>
          </a:prstGeom>
          <a:solidFill>
            <a:srgbClr val="F3F3F3"/>
          </a:solidFill>
          <a:ln>
            <a:noFill/>
          </a:ln>
        </p:spPr>
        <p:txBody>
          <a:bodyPr anchorCtr="0" anchor="ctr" bIns="0" lIns="162000" spcFirstLastPara="1" rIns="91425" wrap="square" tIns="0">
            <a:noAutofit/>
          </a:bodyPr>
          <a:lstStyle/>
          <a:p>
            <a:pPr indent="0" lvl="0" marL="0" rtl="0" algn="just">
              <a:lnSpc>
                <a:spcPct val="115000"/>
              </a:lnSpc>
              <a:spcBef>
                <a:spcPts val="0"/>
              </a:spcBef>
              <a:spcAft>
                <a:spcPts val="0"/>
              </a:spcAft>
              <a:buSzPts val="1100"/>
              <a:buNone/>
            </a:pPr>
            <a:r>
              <a:rPr b="1" lang="en-GB" sz="1100">
                <a:solidFill>
                  <a:srgbClr val="0B5394"/>
                </a:solidFill>
                <a:latin typeface="Roboto"/>
                <a:ea typeface="Roboto"/>
                <a:cs typeface="Roboto"/>
                <a:sym typeface="Roboto"/>
              </a:rPr>
              <a:t>Benevolent’s</a:t>
            </a:r>
            <a:r>
              <a:rPr lang="en-GB" sz="1100">
                <a:latin typeface="Roboto"/>
                <a:ea typeface="Roboto"/>
                <a:cs typeface="Roboto"/>
                <a:sym typeface="Roboto"/>
              </a:rPr>
              <a:t> PlatformTM is a powerful computational R&amp;D platform. Scientists may query the data and disease networks inside the graph using Benevolent's range of exploratory and predictive AI tools. They can also ask biological queries, generate fresh insights, and prioritize ideas. In order to detect dysregulated pathways and processes and visualize the major distinctions between health and sickness, this enables researchers to target the most effective therapeutic approaches.</a:t>
            </a:r>
            <a:endParaRPr sz="1100">
              <a:latin typeface="Roboto"/>
              <a:ea typeface="Roboto"/>
              <a:cs typeface="Roboto"/>
              <a:sym typeface="Roboto"/>
            </a:endParaRPr>
          </a:p>
          <a:p>
            <a:pPr indent="0" lvl="0" marL="0" rtl="0" algn="just">
              <a:lnSpc>
                <a:spcPct val="115000"/>
              </a:lnSpc>
              <a:spcBef>
                <a:spcPts val="0"/>
              </a:spcBef>
              <a:spcAft>
                <a:spcPts val="0"/>
              </a:spcAft>
              <a:buSzPts val="1100"/>
              <a:buNone/>
            </a:pPr>
            <a:r>
              <a:rPr lang="en-GB" sz="1100">
                <a:latin typeface="Roboto"/>
                <a:ea typeface="Roboto"/>
                <a:cs typeface="Roboto"/>
                <a:sym typeface="Roboto"/>
              </a:rPr>
              <a:t>The graph on the left depicts a comparative performance of  BenevolentAI on Euronext Amsterdam starting  25.04.2022.</a:t>
            </a:r>
            <a:endParaRPr sz="1100">
              <a:latin typeface="Roboto"/>
              <a:ea typeface="Roboto"/>
              <a:cs typeface="Roboto"/>
              <a:sym typeface="Roboto"/>
            </a:endParaRPr>
          </a:p>
        </p:txBody>
      </p:sp>
      <p:sp>
        <p:nvSpPr>
          <p:cNvPr id="2602" name="Google Shape;2602;p109"/>
          <p:cNvSpPr/>
          <p:nvPr/>
        </p:nvSpPr>
        <p:spPr>
          <a:xfrm flipH="1" rot="-5400000">
            <a:off x="4007300" y="3276625"/>
            <a:ext cx="3113700" cy="456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603" name="Google Shape;2603;p109"/>
          <p:cNvGraphicFramePr/>
          <p:nvPr/>
        </p:nvGraphicFramePr>
        <p:xfrm>
          <a:off x="238138" y="3979250"/>
          <a:ext cx="3000000" cy="3000000"/>
        </p:xfrm>
        <a:graphic>
          <a:graphicData uri="http://schemas.openxmlformats.org/drawingml/2006/table">
            <a:tbl>
              <a:tblPr>
                <a:noFill/>
                <a:tableStyleId>{FD5AD424-0177-4681-B60E-10FE9C52ACC7}</a:tableStyleId>
              </a:tblPr>
              <a:tblGrid>
                <a:gridCol w="952850"/>
                <a:gridCol w="1010975"/>
                <a:gridCol w="1100625"/>
                <a:gridCol w="833100"/>
                <a:gridCol w="1194050"/>
              </a:tblGrid>
              <a:tr h="447325">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Ticker</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Mean Daily Return</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Volatility of Daily Returns</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Growth after IPO</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Capitalization, $M</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r>
              <a:tr h="301450">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BAI</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-0.50%</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4.38%</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-55.81%</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$205.9M</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r>
            </a:tbl>
          </a:graphicData>
        </a:graphic>
      </p:graphicFrame>
      <p:pic>
        <p:nvPicPr>
          <p:cNvPr id="2604" name="Google Shape;2604;p109" title="Chart"/>
          <p:cNvPicPr preferRelativeResize="0"/>
          <p:nvPr/>
        </p:nvPicPr>
        <p:blipFill>
          <a:blip r:embed="rId3">
            <a:alphaModFix/>
          </a:blip>
          <a:stretch>
            <a:fillRect/>
          </a:stretch>
        </p:blipFill>
        <p:spPr>
          <a:xfrm>
            <a:off x="488825" y="1652562"/>
            <a:ext cx="4690849" cy="2289737"/>
          </a:xfrm>
          <a:prstGeom prst="rect">
            <a:avLst/>
          </a:prstGeom>
          <a:noFill/>
          <a:ln>
            <a:noFill/>
          </a:ln>
        </p:spPr>
      </p:pic>
      <p:sp>
        <p:nvSpPr>
          <p:cNvPr id="2605" name="Google Shape;2605;p109"/>
          <p:cNvSpPr txBox="1"/>
          <p:nvPr/>
        </p:nvSpPr>
        <p:spPr>
          <a:xfrm>
            <a:off x="1991250" y="1527650"/>
            <a:ext cx="1686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BenevolentAI Stock</a:t>
            </a:r>
            <a:endParaRPr b="1" sz="1100">
              <a:solidFill>
                <a:srgbClr val="0B5394"/>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9" name="Shape 2609"/>
        <p:cNvGrpSpPr/>
        <p:nvPr/>
      </p:nvGrpSpPr>
      <p:grpSpPr>
        <a:xfrm>
          <a:off x="0" y="0"/>
          <a:ext cx="0" cy="0"/>
          <a:chOff x="0" y="0"/>
          <a:chExt cx="0" cy="0"/>
        </a:xfrm>
      </p:grpSpPr>
      <p:pic>
        <p:nvPicPr>
          <p:cNvPr id="2610" name="Google Shape;2610;p110" title="Chart"/>
          <p:cNvPicPr preferRelativeResize="0"/>
          <p:nvPr/>
        </p:nvPicPr>
        <p:blipFill>
          <a:blip r:embed="rId3">
            <a:alphaModFix/>
          </a:blip>
          <a:stretch>
            <a:fillRect/>
          </a:stretch>
        </p:blipFill>
        <p:spPr>
          <a:xfrm>
            <a:off x="238150" y="1015950"/>
            <a:ext cx="5091600" cy="2917800"/>
          </a:xfrm>
          <a:prstGeom prst="rect">
            <a:avLst/>
          </a:prstGeom>
          <a:noFill/>
          <a:ln>
            <a:noFill/>
          </a:ln>
        </p:spPr>
      </p:pic>
      <p:sp>
        <p:nvSpPr>
          <p:cNvPr id="2611" name="Google Shape;2611;p110"/>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IPOs in </a:t>
            </a:r>
            <a:r>
              <a:rPr lang="en-GB" sz="1600">
                <a:solidFill>
                  <a:srgbClr val="0B5394"/>
                </a:solidFill>
                <a:latin typeface="Roboto"/>
                <a:ea typeface="Roboto"/>
                <a:cs typeface="Roboto"/>
                <a:sym typeface="Roboto"/>
              </a:rPr>
              <a:t>2023</a:t>
            </a:r>
            <a:endParaRPr sz="1600">
              <a:solidFill>
                <a:srgbClr val="0B5394"/>
              </a:solidFill>
              <a:latin typeface="Roboto"/>
              <a:ea typeface="Roboto"/>
              <a:cs typeface="Roboto"/>
              <a:sym typeface="Roboto"/>
            </a:endParaRPr>
          </a:p>
        </p:txBody>
      </p:sp>
      <p:sp>
        <p:nvSpPr>
          <p:cNvPr id="2612" name="Google Shape;2612;p110"/>
          <p:cNvSpPr/>
          <p:nvPr/>
        </p:nvSpPr>
        <p:spPr>
          <a:xfrm>
            <a:off x="248850" y="618075"/>
            <a:ext cx="5292600" cy="3396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110"/>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14" name="Google Shape;2614;p11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15" name="Google Shape;2615;p110"/>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616" name="Google Shape;2616;p110"/>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617" name="Google Shape;2617;p110"/>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18" name="Google Shape;2618;p110"/>
          <p:cNvSpPr txBox="1"/>
          <p:nvPr/>
        </p:nvSpPr>
        <p:spPr>
          <a:xfrm>
            <a:off x="306300" y="647750"/>
            <a:ext cx="5235000" cy="3396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In Q1 2023, </a:t>
            </a:r>
            <a:r>
              <a:rPr lang="en-GB" sz="1100">
                <a:solidFill>
                  <a:schemeClr val="dk1"/>
                </a:solidFill>
                <a:latin typeface="Roboto"/>
                <a:ea typeface="Roboto"/>
                <a:cs typeface="Roboto"/>
                <a:sym typeface="Roboto"/>
              </a:rPr>
              <a:t>BullFrog AI</a:t>
            </a:r>
            <a:r>
              <a:rPr lang="en-GB" sz="1100">
                <a:solidFill>
                  <a:schemeClr val="dk1"/>
                </a:solidFill>
                <a:latin typeface="Roboto"/>
                <a:ea typeface="Roboto"/>
                <a:cs typeface="Roboto"/>
                <a:sym typeface="Roboto"/>
              </a:rPr>
              <a:t> has successfully closed IPO.</a:t>
            </a:r>
            <a:endParaRPr sz="1100">
              <a:solidFill>
                <a:schemeClr val="dk1"/>
              </a:solidFill>
              <a:latin typeface="Roboto"/>
              <a:ea typeface="Roboto"/>
              <a:cs typeface="Roboto"/>
              <a:sym typeface="Roboto"/>
            </a:endParaRPr>
          </a:p>
        </p:txBody>
      </p:sp>
      <p:sp>
        <p:nvSpPr>
          <p:cNvPr id="2619" name="Google Shape;2619;p110"/>
          <p:cNvSpPr/>
          <p:nvPr/>
        </p:nvSpPr>
        <p:spPr>
          <a:xfrm flipH="1" rot="-5400000">
            <a:off x="58800" y="762775"/>
            <a:ext cx="3396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0" name="Google Shape;2620;p110"/>
          <p:cNvSpPr txBox="1"/>
          <p:nvPr/>
        </p:nvSpPr>
        <p:spPr>
          <a:xfrm>
            <a:off x="5585550" y="605450"/>
            <a:ext cx="3309600" cy="4250700"/>
          </a:xfrm>
          <a:prstGeom prst="rect">
            <a:avLst/>
          </a:prstGeom>
          <a:solidFill>
            <a:srgbClr val="F3F3F3"/>
          </a:solidFill>
          <a:ln>
            <a:noFill/>
          </a:ln>
        </p:spPr>
        <p:txBody>
          <a:bodyPr anchorCtr="0" anchor="ctr" bIns="0" lIns="162000" spcFirstLastPara="1" rIns="91425" wrap="square" tIns="0">
            <a:noAutofit/>
          </a:bodyPr>
          <a:lstStyle/>
          <a:p>
            <a:pPr indent="0" lvl="0" marL="0" rtl="0" algn="just">
              <a:lnSpc>
                <a:spcPct val="115000"/>
              </a:lnSpc>
              <a:spcBef>
                <a:spcPts val="0"/>
              </a:spcBef>
              <a:spcAft>
                <a:spcPts val="0"/>
              </a:spcAft>
              <a:buSzPts val="1100"/>
              <a:buNone/>
            </a:pPr>
            <a:r>
              <a:rPr b="1" lang="en-GB" sz="1100">
                <a:solidFill>
                  <a:srgbClr val="0B5394"/>
                </a:solidFill>
                <a:latin typeface="Roboto"/>
                <a:ea typeface="Roboto"/>
                <a:cs typeface="Roboto"/>
                <a:sym typeface="Roboto"/>
              </a:rPr>
              <a:t>Bullfrog AI Holdings, Inc.</a:t>
            </a:r>
            <a:r>
              <a:rPr lang="en-GB" sz="1100">
                <a:latin typeface="Roboto"/>
                <a:ea typeface="Roboto"/>
                <a:cs typeface="Roboto"/>
                <a:sym typeface="Roboto"/>
              </a:rPr>
              <a:t>, and its subsidiaries function as a digital biopharmaceutical company in the United States, specializing in the application of artificial intelligence and machine learning (AI/ML) for data analysis in medicine and healthcare. The company's portfolio includes bfLEAP, an AI/ML platform designed for the comprehensive analysis of preclinical and/or clinical data. Additionally, it holds licensing agreements with George Washington University, granting rights to employ siRNA targeting Beta2-spectrin for treating human diseases such as hepatocellular carcinoma, obesity, non-alcoholic fatty liver disease, and non-alcoholic steatohepatitis. Furthermore, Bullfrog AI has collaborations with Johns Hopkins University, allowing the utilization of a Mebendazole formulation for the treatment of human cancer or neoplastic disease.</a:t>
            </a:r>
            <a:endParaRPr sz="1100">
              <a:latin typeface="Roboto"/>
              <a:ea typeface="Roboto"/>
              <a:cs typeface="Roboto"/>
              <a:sym typeface="Roboto"/>
            </a:endParaRPr>
          </a:p>
          <a:p>
            <a:pPr indent="0" lvl="0" marL="0" rtl="0" algn="just">
              <a:lnSpc>
                <a:spcPct val="115000"/>
              </a:lnSpc>
              <a:spcBef>
                <a:spcPts val="0"/>
              </a:spcBef>
              <a:spcAft>
                <a:spcPts val="0"/>
              </a:spcAft>
              <a:buSzPts val="1100"/>
              <a:buNone/>
            </a:pPr>
            <a:r>
              <a:rPr lang="en-GB" sz="1100">
                <a:latin typeface="Roboto"/>
                <a:ea typeface="Roboto"/>
                <a:cs typeface="Roboto"/>
                <a:sym typeface="Roboto"/>
              </a:rPr>
              <a:t>The graph on the left depicts a comparative performance of  </a:t>
            </a:r>
            <a:r>
              <a:rPr lang="en-GB" sz="1100">
                <a:latin typeface="Roboto"/>
                <a:ea typeface="Roboto"/>
                <a:cs typeface="Roboto"/>
                <a:sym typeface="Roboto"/>
              </a:rPr>
              <a:t>Bullfrog AI</a:t>
            </a:r>
            <a:r>
              <a:rPr lang="en-GB" sz="1100">
                <a:latin typeface="Roboto"/>
                <a:ea typeface="Roboto"/>
                <a:cs typeface="Roboto"/>
                <a:sym typeface="Roboto"/>
              </a:rPr>
              <a:t> on </a:t>
            </a:r>
            <a:r>
              <a:rPr lang="en-GB" sz="1100">
                <a:latin typeface="Roboto"/>
                <a:ea typeface="Roboto"/>
                <a:cs typeface="Roboto"/>
                <a:sym typeface="Roboto"/>
              </a:rPr>
              <a:t>NasdaqCM</a:t>
            </a:r>
            <a:r>
              <a:rPr lang="en-GB" sz="1100">
                <a:latin typeface="Roboto"/>
                <a:ea typeface="Roboto"/>
                <a:cs typeface="Roboto"/>
                <a:sym typeface="Roboto"/>
              </a:rPr>
              <a:t> starting  13.02.2023.</a:t>
            </a:r>
            <a:endParaRPr sz="1100">
              <a:latin typeface="Roboto"/>
              <a:ea typeface="Roboto"/>
              <a:cs typeface="Roboto"/>
              <a:sym typeface="Roboto"/>
            </a:endParaRPr>
          </a:p>
        </p:txBody>
      </p:sp>
      <p:sp>
        <p:nvSpPr>
          <p:cNvPr id="2621" name="Google Shape;2621;p110"/>
          <p:cNvSpPr/>
          <p:nvPr/>
        </p:nvSpPr>
        <p:spPr>
          <a:xfrm flipH="1" rot="-5400000">
            <a:off x="3441675" y="2711150"/>
            <a:ext cx="4250700" cy="396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622" name="Google Shape;2622;p110"/>
          <p:cNvGraphicFramePr/>
          <p:nvPr/>
        </p:nvGraphicFramePr>
        <p:xfrm>
          <a:off x="238138" y="3979250"/>
          <a:ext cx="3000000" cy="3000000"/>
        </p:xfrm>
        <a:graphic>
          <a:graphicData uri="http://schemas.openxmlformats.org/drawingml/2006/table">
            <a:tbl>
              <a:tblPr>
                <a:noFill/>
                <a:tableStyleId>{FD5AD424-0177-4681-B60E-10FE9C52ACC7}</a:tableStyleId>
              </a:tblPr>
              <a:tblGrid>
                <a:gridCol w="952850"/>
                <a:gridCol w="1010975"/>
                <a:gridCol w="1100625"/>
                <a:gridCol w="833100"/>
                <a:gridCol w="1194050"/>
              </a:tblGrid>
              <a:tr h="447325">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Ticker</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Mean Daily Return</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Volatility of Daily Returns</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Growth after IPO</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Capitalization, $M</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r>
              <a:tr h="301450">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BFRG</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-0.01%</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9</a:t>
                      </a:r>
                      <a:r>
                        <a:rPr lang="en-GB" sz="1000">
                          <a:latin typeface="Roboto"/>
                          <a:ea typeface="Roboto"/>
                          <a:cs typeface="Roboto"/>
                          <a:sym typeface="Roboto"/>
                        </a:rPr>
                        <a:t>.4%</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-59.69%</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$15.5M</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r>
            </a:tbl>
          </a:graphicData>
        </a:graphic>
      </p:graphicFrame>
      <p:sp>
        <p:nvSpPr>
          <p:cNvPr id="2623" name="Google Shape;2623;p110"/>
          <p:cNvSpPr txBox="1"/>
          <p:nvPr/>
        </p:nvSpPr>
        <p:spPr>
          <a:xfrm>
            <a:off x="2074200" y="952850"/>
            <a:ext cx="1686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BullFrog AI</a:t>
            </a:r>
            <a:r>
              <a:rPr b="1" lang="en-GB" sz="1100">
                <a:solidFill>
                  <a:srgbClr val="0B5394"/>
                </a:solidFill>
                <a:latin typeface="Roboto"/>
                <a:ea typeface="Roboto"/>
                <a:cs typeface="Roboto"/>
                <a:sym typeface="Roboto"/>
              </a:rPr>
              <a:t> Stock</a:t>
            </a:r>
            <a:endParaRPr b="1" sz="1100">
              <a:solidFill>
                <a:srgbClr val="0B5394"/>
              </a:solidFill>
              <a:latin typeface="Roboto"/>
              <a:ea typeface="Roboto"/>
              <a:cs typeface="Roboto"/>
              <a:sym typeface="Roboto"/>
            </a:endParaRPr>
          </a:p>
        </p:txBody>
      </p:sp>
      <p:sp>
        <p:nvSpPr>
          <p:cNvPr id="2624" name="Google Shape;2624;p110"/>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8" name="Shape 2628"/>
        <p:cNvGrpSpPr/>
        <p:nvPr/>
      </p:nvGrpSpPr>
      <p:grpSpPr>
        <a:xfrm>
          <a:off x="0" y="0"/>
          <a:ext cx="0" cy="0"/>
          <a:chOff x="0" y="0"/>
          <a:chExt cx="0" cy="0"/>
        </a:xfrm>
      </p:grpSpPr>
      <p:pic>
        <p:nvPicPr>
          <p:cNvPr id="2629" name="Google Shape;2629;p111" title="Chart"/>
          <p:cNvPicPr preferRelativeResize="0"/>
          <p:nvPr/>
        </p:nvPicPr>
        <p:blipFill>
          <a:blip r:embed="rId3">
            <a:alphaModFix/>
          </a:blip>
          <a:stretch>
            <a:fillRect/>
          </a:stretch>
        </p:blipFill>
        <p:spPr>
          <a:xfrm>
            <a:off x="238150" y="1077462"/>
            <a:ext cx="5091600" cy="2749388"/>
          </a:xfrm>
          <a:prstGeom prst="rect">
            <a:avLst/>
          </a:prstGeom>
          <a:noFill/>
          <a:ln>
            <a:noFill/>
          </a:ln>
        </p:spPr>
      </p:pic>
      <p:sp>
        <p:nvSpPr>
          <p:cNvPr id="2630" name="Google Shape;2630;p111"/>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IPOs in </a:t>
            </a:r>
            <a:r>
              <a:rPr lang="en-GB" sz="1600">
                <a:solidFill>
                  <a:srgbClr val="0B5394"/>
                </a:solidFill>
                <a:latin typeface="Roboto"/>
                <a:ea typeface="Roboto"/>
                <a:cs typeface="Roboto"/>
                <a:sym typeface="Roboto"/>
              </a:rPr>
              <a:t>2023</a:t>
            </a:r>
            <a:endParaRPr sz="1600">
              <a:solidFill>
                <a:srgbClr val="0B5394"/>
              </a:solidFill>
              <a:latin typeface="Roboto"/>
              <a:ea typeface="Roboto"/>
              <a:cs typeface="Roboto"/>
              <a:sym typeface="Roboto"/>
            </a:endParaRPr>
          </a:p>
        </p:txBody>
      </p:sp>
      <p:sp>
        <p:nvSpPr>
          <p:cNvPr id="2631" name="Google Shape;2631;p111"/>
          <p:cNvSpPr/>
          <p:nvPr/>
        </p:nvSpPr>
        <p:spPr>
          <a:xfrm>
            <a:off x="248850" y="618075"/>
            <a:ext cx="5292600" cy="3396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111"/>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33" name="Google Shape;2633;p111"/>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34" name="Google Shape;2634;p111"/>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635" name="Google Shape;2635;p111"/>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636" name="Google Shape;2636;p111"/>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37" name="Google Shape;2637;p111"/>
          <p:cNvSpPr txBox="1"/>
          <p:nvPr/>
        </p:nvSpPr>
        <p:spPr>
          <a:xfrm>
            <a:off x="306300" y="647750"/>
            <a:ext cx="5235000" cy="3396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In Q3 2023, </a:t>
            </a:r>
            <a:r>
              <a:rPr lang="en-GB" sz="1100">
                <a:solidFill>
                  <a:schemeClr val="dk1"/>
                </a:solidFill>
                <a:latin typeface="Roboto"/>
                <a:ea typeface="Roboto"/>
                <a:cs typeface="Roboto"/>
                <a:sym typeface="Roboto"/>
              </a:rPr>
              <a:t>Neumora Therapeutics</a:t>
            </a:r>
            <a:r>
              <a:rPr lang="en-GB" sz="1100">
                <a:solidFill>
                  <a:schemeClr val="dk1"/>
                </a:solidFill>
                <a:latin typeface="Roboto"/>
                <a:ea typeface="Roboto"/>
                <a:cs typeface="Roboto"/>
                <a:sym typeface="Roboto"/>
              </a:rPr>
              <a:t> has successfully closed IPO.</a:t>
            </a:r>
            <a:endParaRPr sz="1100">
              <a:solidFill>
                <a:schemeClr val="dk1"/>
              </a:solidFill>
              <a:latin typeface="Roboto"/>
              <a:ea typeface="Roboto"/>
              <a:cs typeface="Roboto"/>
              <a:sym typeface="Roboto"/>
            </a:endParaRPr>
          </a:p>
        </p:txBody>
      </p:sp>
      <p:sp>
        <p:nvSpPr>
          <p:cNvPr id="2638" name="Google Shape;2638;p111"/>
          <p:cNvSpPr/>
          <p:nvPr/>
        </p:nvSpPr>
        <p:spPr>
          <a:xfrm flipH="1" rot="-5400000">
            <a:off x="58800" y="762775"/>
            <a:ext cx="3396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p111"/>
          <p:cNvSpPr txBox="1"/>
          <p:nvPr/>
        </p:nvSpPr>
        <p:spPr>
          <a:xfrm>
            <a:off x="5585550" y="605450"/>
            <a:ext cx="3309600" cy="4250700"/>
          </a:xfrm>
          <a:prstGeom prst="rect">
            <a:avLst/>
          </a:prstGeom>
          <a:solidFill>
            <a:srgbClr val="F3F3F3"/>
          </a:solidFill>
          <a:ln>
            <a:noFill/>
          </a:ln>
        </p:spPr>
        <p:txBody>
          <a:bodyPr anchorCtr="0" anchor="ctr" bIns="0" lIns="162000" spcFirstLastPara="1" rIns="91425" wrap="square" tIns="0">
            <a:noAutofit/>
          </a:bodyPr>
          <a:lstStyle/>
          <a:p>
            <a:pPr indent="0" lvl="0" marL="0" rtl="0" algn="just">
              <a:lnSpc>
                <a:spcPct val="115000"/>
              </a:lnSpc>
              <a:spcBef>
                <a:spcPts val="0"/>
              </a:spcBef>
              <a:spcAft>
                <a:spcPts val="0"/>
              </a:spcAft>
              <a:buSzPts val="1100"/>
              <a:buNone/>
            </a:pPr>
            <a:r>
              <a:rPr b="1" lang="en-GB" sz="1100">
                <a:solidFill>
                  <a:srgbClr val="0B5394"/>
                </a:solidFill>
                <a:latin typeface="Roboto"/>
                <a:ea typeface="Roboto"/>
                <a:cs typeface="Roboto"/>
                <a:sym typeface="Roboto"/>
              </a:rPr>
              <a:t>Neumora Therapeutics, Inc.</a:t>
            </a:r>
            <a:r>
              <a:rPr lang="en-GB" sz="1100">
                <a:latin typeface="Roboto"/>
                <a:ea typeface="Roboto"/>
                <a:cs typeface="Roboto"/>
                <a:sym typeface="Roboto"/>
              </a:rPr>
              <a:t>, a clinical-stage biopharmaceutical company, is dedicated to developing therapeutic interventions for brain diseases, neuropsychiatric disorders, and neurodegenerative diseases. The company is actively advancing its pipeline, including NMRA-511 currently in phase 1 clinical trials for agitation associated with dementia due to Alzheimer's disease; NMRA-266 targeting schizophrenia and other neuropsychiatric disorders; NMRA-NMDA for schizophrenia treatment; NMRA-CK1d, an amyotrophic lateral sclerosis treatment through CK1d inhibition; NMRA-NLRP3 for specific neurodegenerative conditions; and NMRA-GCase designed for Parkinson's disease treatment.</a:t>
            </a:r>
            <a:endParaRPr sz="1100">
              <a:latin typeface="Roboto"/>
              <a:ea typeface="Roboto"/>
              <a:cs typeface="Roboto"/>
              <a:sym typeface="Roboto"/>
            </a:endParaRPr>
          </a:p>
          <a:p>
            <a:pPr indent="0" lvl="0" marL="0" rtl="0" algn="just">
              <a:lnSpc>
                <a:spcPct val="115000"/>
              </a:lnSpc>
              <a:spcBef>
                <a:spcPts val="0"/>
              </a:spcBef>
              <a:spcAft>
                <a:spcPts val="0"/>
              </a:spcAft>
              <a:buSzPts val="1100"/>
              <a:buNone/>
            </a:pPr>
            <a:r>
              <a:rPr lang="en-GB" sz="1100">
                <a:latin typeface="Roboto"/>
                <a:ea typeface="Roboto"/>
                <a:cs typeface="Roboto"/>
                <a:sym typeface="Roboto"/>
              </a:rPr>
              <a:t>The graph on the left depicts a comparative performance of  </a:t>
            </a:r>
            <a:r>
              <a:rPr lang="en-GB" sz="1100">
                <a:latin typeface="Roboto"/>
                <a:ea typeface="Roboto"/>
                <a:cs typeface="Roboto"/>
                <a:sym typeface="Roboto"/>
              </a:rPr>
              <a:t>Neumora Therapeutics</a:t>
            </a:r>
            <a:r>
              <a:rPr lang="en-GB" sz="1100">
                <a:latin typeface="Roboto"/>
                <a:ea typeface="Roboto"/>
                <a:cs typeface="Roboto"/>
                <a:sym typeface="Roboto"/>
              </a:rPr>
              <a:t> on NasdaqGC starting  14.09.2023.</a:t>
            </a:r>
            <a:endParaRPr sz="1100">
              <a:latin typeface="Roboto"/>
              <a:ea typeface="Roboto"/>
              <a:cs typeface="Roboto"/>
              <a:sym typeface="Roboto"/>
            </a:endParaRPr>
          </a:p>
        </p:txBody>
      </p:sp>
      <p:sp>
        <p:nvSpPr>
          <p:cNvPr id="2640" name="Google Shape;2640;p111"/>
          <p:cNvSpPr/>
          <p:nvPr/>
        </p:nvSpPr>
        <p:spPr>
          <a:xfrm flipH="1" rot="-5400000">
            <a:off x="3441675" y="2711150"/>
            <a:ext cx="4250700" cy="396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641" name="Google Shape;2641;p111"/>
          <p:cNvGraphicFramePr/>
          <p:nvPr/>
        </p:nvGraphicFramePr>
        <p:xfrm>
          <a:off x="238138" y="3979250"/>
          <a:ext cx="3000000" cy="3000000"/>
        </p:xfrm>
        <a:graphic>
          <a:graphicData uri="http://schemas.openxmlformats.org/drawingml/2006/table">
            <a:tbl>
              <a:tblPr>
                <a:noFill/>
                <a:tableStyleId>{FD5AD424-0177-4681-B60E-10FE9C52ACC7}</a:tableStyleId>
              </a:tblPr>
              <a:tblGrid>
                <a:gridCol w="952850"/>
                <a:gridCol w="1010975"/>
                <a:gridCol w="1100625"/>
                <a:gridCol w="833100"/>
                <a:gridCol w="1194050"/>
              </a:tblGrid>
              <a:tr h="447325">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Ticker</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Mean Daily Return</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Volatility of Daily Returns</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Growth after IPO</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Capitalization, $M</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r>
              <a:tr h="301450">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NMRA</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-0.36%</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6</a:t>
                      </a:r>
                      <a:r>
                        <a:rPr lang="en-GB" sz="1000">
                          <a:latin typeface="Roboto"/>
                          <a:ea typeface="Roboto"/>
                          <a:cs typeface="Roboto"/>
                          <a:sym typeface="Roboto"/>
                        </a:rPr>
                        <a:t>.59%</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-29.53%</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$1.9B</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r>
            </a:tbl>
          </a:graphicData>
        </a:graphic>
      </p:graphicFrame>
      <p:sp>
        <p:nvSpPr>
          <p:cNvPr id="2642" name="Google Shape;2642;p111"/>
          <p:cNvSpPr txBox="1"/>
          <p:nvPr/>
        </p:nvSpPr>
        <p:spPr>
          <a:xfrm>
            <a:off x="1836900" y="952825"/>
            <a:ext cx="21165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Neumora Therapeutics</a:t>
            </a:r>
            <a:r>
              <a:rPr b="1" lang="en-GB" sz="1100">
                <a:solidFill>
                  <a:srgbClr val="0B5394"/>
                </a:solidFill>
                <a:latin typeface="Roboto"/>
                <a:ea typeface="Roboto"/>
                <a:cs typeface="Roboto"/>
                <a:sym typeface="Roboto"/>
              </a:rPr>
              <a:t> Stock</a:t>
            </a:r>
            <a:endParaRPr b="1" sz="1100">
              <a:solidFill>
                <a:srgbClr val="0B5394"/>
              </a:solidFill>
              <a:latin typeface="Roboto"/>
              <a:ea typeface="Roboto"/>
              <a:cs typeface="Roboto"/>
              <a:sym typeface="Roboto"/>
            </a:endParaRPr>
          </a:p>
        </p:txBody>
      </p:sp>
      <p:sp>
        <p:nvSpPr>
          <p:cNvPr id="2643" name="Google Shape;2643;p111"/>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7" name="Shape 2647"/>
        <p:cNvGrpSpPr/>
        <p:nvPr/>
      </p:nvGrpSpPr>
      <p:grpSpPr>
        <a:xfrm>
          <a:off x="0" y="0"/>
          <a:ext cx="0" cy="0"/>
          <a:chOff x="0" y="0"/>
          <a:chExt cx="0" cy="0"/>
        </a:xfrm>
      </p:grpSpPr>
      <p:pic>
        <p:nvPicPr>
          <p:cNvPr id="2648" name="Google Shape;2648;p112" title="Chart"/>
          <p:cNvPicPr preferRelativeResize="0"/>
          <p:nvPr/>
        </p:nvPicPr>
        <p:blipFill>
          <a:blip r:embed="rId3">
            <a:alphaModFix/>
          </a:blip>
          <a:stretch>
            <a:fillRect/>
          </a:stretch>
        </p:blipFill>
        <p:spPr>
          <a:xfrm>
            <a:off x="238150" y="1081500"/>
            <a:ext cx="5091600" cy="2745350"/>
          </a:xfrm>
          <a:prstGeom prst="rect">
            <a:avLst/>
          </a:prstGeom>
          <a:noFill/>
          <a:ln>
            <a:noFill/>
          </a:ln>
        </p:spPr>
      </p:pic>
      <p:sp>
        <p:nvSpPr>
          <p:cNvPr id="2649" name="Google Shape;2649;p112"/>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IPOs in </a:t>
            </a:r>
            <a:r>
              <a:rPr lang="en-GB" sz="1600">
                <a:solidFill>
                  <a:srgbClr val="0B5394"/>
                </a:solidFill>
                <a:latin typeface="Roboto"/>
                <a:ea typeface="Roboto"/>
                <a:cs typeface="Roboto"/>
                <a:sym typeface="Roboto"/>
              </a:rPr>
              <a:t>2023</a:t>
            </a:r>
            <a:endParaRPr sz="1600">
              <a:solidFill>
                <a:srgbClr val="0B5394"/>
              </a:solidFill>
              <a:latin typeface="Roboto"/>
              <a:ea typeface="Roboto"/>
              <a:cs typeface="Roboto"/>
              <a:sym typeface="Roboto"/>
            </a:endParaRPr>
          </a:p>
        </p:txBody>
      </p:sp>
      <p:sp>
        <p:nvSpPr>
          <p:cNvPr id="2650" name="Google Shape;2650;p112"/>
          <p:cNvSpPr/>
          <p:nvPr/>
        </p:nvSpPr>
        <p:spPr>
          <a:xfrm>
            <a:off x="248850" y="618075"/>
            <a:ext cx="5292600" cy="3396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112"/>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52" name="Google Shape;2652;p112"/>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53" name="Google Shape;2653;p112"/>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654" name="Google Shape;2654;p112"/>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655" name="Google Shape;2655;p112"/>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56" name="Google Shape;2656;p112"/>
          <p:cNvSpPr txBox="1"/>
          <p:nvPr/>
        </p:nvSpPr>
        <p:spPr>
          <a:xfrm>
            <a:off x="306300" y="647750"/>
            <a:ext cx="5235000" cy="3396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In Q3 2023, </a:t>
            </a:r>
            <a:r>
              <a:rPr lang="en-GB" sz="1100">
                <a:solidFill>
                  <a:schemeClr val="dk1"/>
                </a:solidFill>
                <a:latin typeface="Roboto"/>
                <a:ea typeface="Roboto"/>
                <a:cs typeface="Roboto"/>
                <a:sym typeface="Roboto"/>
              </a:rPr>
              <a:t>LEXEO Therapeutics</a:t>
            </a:r>
            <a:r>
              <a:rPr lang="en-GB" sz="1100">
                <a:solidFill>
                  <a:schemeClr val="dk1"/>
                </a:solidFill>
                <a:latin typeface="Roboto"/>
                <a:ea typeface="Roboto"/>
                <a:cs typeface="Roboto"/>
                <a:sym typeface="Roboto"/>
              </a:rPr>
              <a:t> has successfully closed IPO.</a:t>
            </a:r>
            <a:endParaRPr sz="1100">
              <a:solidFill>
                <a:schemeClr val="dk1"/>
              </a:solidFill>
              <a:latin typeface="Roboto"/>
              <a:ea typeface="Roboto"/>
              <a:cs typeface="Roboto"/>
              <a:sym typeface="Roboto"/>
            </a:endParaRPr>
          </a:p>
        </p:txBody>
      </p:sp>
      <p:sp>
        <p:nvSpPr>
          <p:cNvPr id="2657" name="Google Shape;2657;p112"/>
          <p:cNvSpPr/>
          <p:nvPr/>
        </p:nvSpPr>
        <p:spPr>
          <a:xfrm flipH="1" rot="-5400000">
            <a:off x="58800" y="762775"/>
            <a:ext cx="3396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p112"/>
          <p:cNvSpPr txBox="1"/>
          <p:nvPr/>
        </p:nvSpPr>
        <p:spPr>
          <a:xfrm>
            <a:off x="5585550" y="605450"/>
            <a:ext cx="3309600" cy="4250700"/>
          </a:xfrm>
          <a:prstGeom prst="rect">
            <a:avLst/>
          </a:prstGeom>
          <a:solidFill>
            <a:srgbClr val="F3F3F3"/>
          </a:solidFill>
          <a:ln>
            <a:noFill/>
          </a:ln>
        </p:spPr>
        <p:txBody>
          <a:bodyPr anchorCtr="0" anchor="ctr" bIns="0" lIns="162000" spcFirstLastPara="1" rIns="91425" wrap="square" tIns="0">
            <a:noAutofit/>
          </a:bodyPr>
          <a:lstStyle/>
          <a:p>
            <a:pPr indent="0" lvl="0" marL="0" rtl="0" algn="just">
              <a:lnSpc>
                <a:spcPct val="115000"/>
              </a:lnSpc>
              <a:spcBef>
                <a:spcPts val="0"/>
              </a:spcBef>
              <a:spcAft>
                <a:spcPts val="0"/>
              </a:spcAft>
              <a:buSzPts val="1100"/>
              <a:buNone/>
            </a:pPr>
            <a:r>
              <a:rPr b="1" lang="en-GB" sz="1050">
                <a:solidFill>
                  <a:srgbClr val="0B5394"/>
                </a:solidFill>
                <a:latin typeface="Roboto"/>
                <a:ea typeface="Roboto"/>
                <a:cs typeface="Roboto"/>
                <a:sym typeface="Roboto"/>
              </a:rPr>
              <a:t>Lexeo Therapeutics, Inc.</a:t>
            </a:r>
            <a:r>
              <a:rPr lang="en-GB" sz="1050">
                <a:latin typeface="Roboto"/>
                <a:ea typeface="Roboto"/>
                <a:cs typeface="Roboto"/>
                <a:sym typeface="Roboto"/>
              </a:rPr>
              <a:t> Lexeo Therapeutics, Inc. functions as a clinical-stage genetic medicine company, concentrating on hereditary and acquired diseases. The company's developments include LX2006, an AAVrh10-based gene therapy for Friedreich's ataxia (FA) cardiomyopathy; LX2020, an AAVrh10-based gene therapy for arrhythmogenic cardiomyopathy; LX2021, a gene therapy for DSP cardiomyopathy linked to it; and LX2022, a gene therapy for HCM caused by TNNI3 mutations. Additional candidates comprise LX1001, an AAVrh10-based gene therapy for APOE4 homozygotes; LX1020, a gene therapy for APOE4 homozygotes; LX1021 for the treatment of APOE4 homozygotes; and LX1004 for CLN2 Batten disease treatment.</a:t>
            </a:r>
            <a:endParaRPr sz="1050">
              <a:latin typeface="Roboto"/>
              <a:ea typeface="Roboto"/>
              <a:cs typeface="Roboto"/>
              <a:sym typeface="Roboto"/>
            </a:endParaRPr>
          </a:p>
          <a:p>
            <a:pPr indent="0" lvl="0" marL="0" rtl="0" algn="just">
              <a:lnSpc>
                <a:spcPct val="115000"/>
              </a:lnSpc>
              <a:spcBef>
                <a:spcPts val="0"/>
              </a:spcBef>
              <a:spcAft>
                <a:spcPts val="0"/>
              </a:spcAft>
              <a:buSzPts val="1100"/>
              <a:buNone/>
            </a:pPr>
            <a:r>
              <a:rPr lang="en-GB" sz="1050">
                <a:latin typeface="Roboto"/>
                <a:ea typeface="Roboto"/>
                <a:cs typeface="Roboto"/>
                <a:sym typeface="Roboto"/>
              </a:rPr>
              <a:t>The graph on the left depicts a comparative performance of  Bullfrog AI on NasdaqCM starting  3.11.2023.</a:t>
            </a:r>
            <a:endParaRPr sz="1050">
              <a:latin typeface="Roboto"/>
              <a:ea typeface="Roboto"/>
              <a:cs typeface="Roboto"/>
              <a:sym typeface="Roboto"/>
            </a:endParaRPr>
          </a:p>
        </p:txBody>
      </p:sp>
      <p:sp>
        <p:nvSpPr>
          <p:cNvPr id="2659" name="Google Shape;2659;p112"/>
          <p:cNvSpPr/>
          <p:nvPr/>
        </p:nvSpPr>
        <p:spPr>
          <a:xfrm flipH="1" rot="-5400000">
            <a:off x="3441675" y="2711150"/>
            <a:ext cx="4250700" cy="396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660" name="Google Shape;2660;p112"/>
          <p:cNvGraphicFramePr/>
          <p:nvPr/>
        </p:nvGraphicFramePr>
        <p:xfrm>
          <a:off x="238138" y="3979250"/>
          <a:ext cx="3000000" cy="3000000"/>
        </p:xfrm>
        <a:graphic>
          <a:graphicData uri="http://schemas.openxmlformats.org/drawingml/2006/table">
            <a:tbl>
              <a:tblPr>
                <a:noFill/>
                <a:tableStyleId>{FD5AD424-0177-4681-B60E-10FE9C52ACC7}</a:tableStyleId>
              </a:tblPr>
              <a:tblGrid>
                <a:gridCol w="952850"/>
                <a:gridCol w="1010975"/>
                <a:gridCol w="1100625"/>
                <a:gridCol w="833100"/>
                <a:gridCol w="1194050"/>
              </a:tblGrid>
              <a:tr h="447325">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Ticker</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Mean Daily Return</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Volatility of Daily Returns</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Growth after IPO</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marR="0" rtl="0" algn="ctr">
                        <a:lnSpc>
                          <a:spcPct val="115000"/>
                        </a:lnSpc>
                        <a:spcBef>
                          <a:spcPts val="0"/>
                        </a:spcBef>
                        <a:spcAft>
                          <a:spcPts val="0"/>
                        </a:spcAft>
                        <a:buNone/>
                      </a:pPr>
                      <a:r>
                        <a:rPr b="1" lang="en-GB" sz="1000">
                          <a:solidFill>
                            <a:schemeClr val="lt1"/>
                          </a:solidFill>
                          <a:latin typeface="Roboto"/>
                          <a:ea typeface="Roboto"/>
                          <a:cs typeface="Roboto"/>
                          <a:sym typeface="Roboto"/>
                        </a:rPr>
                        <a:t>Capitalization, $M</a:t>
                      </a:r>
                      <a:endParaRPr b="1" sz="1000">
                        <a:solidFill>
                          <a:schemeClr val="lt1"/>
                        </a:solidFill>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r>
              <a:tr h="301450">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LXEO</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1</a:t>
                      </a:r>
                      <a:r>
                        <a:rPr lang="en-GB" sz="1000">
                          <a:latin typeface="Roboto"/>
                          <a:ea typeface="Roboto"/>
                          <a:cs typeface="Roboto"/>
                          <a:sym typeface="Roboto"/>
                        </a:rPr>
                        <a:t>.60%</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5</a:t>
                      </a:r>
                      <a:r>
                        <a:rPr lang="en-GB" sz="1000">
                          <a:latin typeface="Roboto"/>
                          <a:ea typeface="Roboto"/>
                          <a:cs typeface="Roboto"/>
                          <a:sym typeface="Roboto"/>
                        </a:rPr>
                        <a:t>.69%</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39</a:t>
                      </a:r>
                      <a:r>
                        <a:rPr lang="en-GB" sz="1000">
                          <a:latin typeface="Roboto"/>
                          <a:ea typeface="Roboto"/>
                          <a:cs typeface="Roboto"/>
                          <a:sym typeface="Roboto"/>
                        </a:rPr>
                        <a:t>.30%</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sz="1000">
                          <a:latin typeface="Roboto"/>
                          <a:ea typeface="Roboto"/>
                          <a:cs typeface="Roboto"/>
                          <a:sym typeface="Roboto"/>
                        </a:rPr>
                        <a:t>$345.3M</a:t>
                      </a:r>
                      <a:endParaRPr sz="1000">
                        <a:latin typeface="Roboto"/>
                        <a:ea typeface="Roboto"/>
                        <a:cs typeface="Roboto"/>
                        <a:sym typeface="Roboto"/>
                      </a:endParaRPr>
                    </a:p>
                  </a:txBody>
                  <a:tcPr marT="91425" marB="91425"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r>
            </a:tbl>
          </a:graphicData>
        </a:graphic>
      </p:graphicFrame>
      <p:sp>
        <p:nvSpPr>
          <p:cNvPr id="2661" name="Google Shape;2661;p112"/>
          <p:cNvSpPr txBox="1"/>
          <p:nvPr/>
        </p:nvSpPr>
        <p:spPr>
          <a:xfrm>
            <a:off x="1836900" y="952825"/>
            <a:ext cx="21165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LEXEO Therapeutics</a:t>
            </a:r>
            <a:r>
              <a:rPr b="1" lang="en-GB" sz="1100">
                <a:solidFill>
                  <a:srgbClr val="0B5394"/>
                </a:solidFill>
                <a:latin typeface="Roboto"/>
                <a:ea typeface="Roboto"/>
                <a:cs typeface="Roboto"/>
                <a:sym typeface="Roboto"/>
              </a:rPr>
              <a:t> Stock</a:t>
            </a:r>
            <a:endParaRPr b="1" sz="1100">
              <a:solidFill>
                <a:srgbClr val="0B5394"/>
              </a:solidFill>
              <a:latin typeface="Roboto"/>
              <a:ea typeface="Roboto"/>
              <a:cs typeface="Roboto"/>
              <a:sym typeface="Roboto"/>
            </a:endParaRPr>
          </a:p>
        </p:txBody>
      </p:sp>
      <p:sp>
        <p:nvSpPr>
          <p:cNvPr id="2662" name="Google Shape;2662;p112"/>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6" name="Shape 2666"/>
        <p:cNvGrpSpPr/>
        <p:nvPr/>
      </p:nvGrpSpPr>
      <p:grpSpPr>
        <a:xfrm>
          <a:off x="0" y="0"/>
          <a:ext cx="0" cy="0"/>
          <a:chOff x="0" y="0"/>
          <a:chExt cx="0" cy="0"/>
        </a:xfrm>
      </p:grpSpPr>
      <p:sp>
        <p:nvSpPr>
          <p:cNvPr id="2667" name="Google Shape;2667;p113"/>
          <p:cNvSpPr/>
          <p:nvPr/>
        </p:nvSpPr>
        <p:spPr>
          <a:xfrm>
            <a:off x="4725150" y="620700"/>
            <a:ext cx="4178100" cy="2200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0B5394"/>
              </a:solidFill>
              <a:latin typeface="Roboto"/>
              <a:ea typeface="Roboto"/>
              <a:cs typeface="Roboto"/>
              <a:sym typeface="Roboto"/>
            </a:endParaRPr>
          </a:p>
        </p:txBody>
      </p:sp>
      <p:sp>
        <p:nvSpPr>
          <p:cNvPr id="2668" name="Google Shape;2668;p113"/>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Top AI in Pharma Best-Promising Companies in 2023</a:t>
            </a:r>
            <a:endParaRPr sz="1600">
              <a:solidFill>
                <a:srgbClr val="0B5394"/>
              </a:solidFill>
              <a:latin typeface="Roboto"/>
              <a:ea typeface="Roboto"/>
              <a:cs typeface="Roboto"/>
              <a:sym typeface="Roboto"/>
            </a:endParaRPr>
          </a:p>
        </p:txBody>
      </p:sp>
      <p:sp>
        <p:nvSpPr>
          <p:cNvPr id="2669" name="Google Shape;2669;p113"/>
          <p:cNvSpPr/>
          <p:nvPr/>
        </p:nvSpPr>
        <p:spPr>
          <a:xfrm>
            <a:off x="231275" y="628997"/>
            <a:ext cx="4312500" cy="22005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100">
                <a:solidFill>
                  <a:srgbClr val="434343"/>
                </a:solidFill>
                <a:latin typeface="Roboto"/>
                <a:ea typeface="Roboto"/>
                <a:cs typeface="Roboto"/>
                <a:sym typeface="Roboto"/>
              </a:rPr>
              <a:t>The analysis focuses on </a:t>
            </a:r>
            <a:r>
              <a:rPr b="1" lang="en-GB" sz="1100">
                <a:solidFill>
                  <a:srgbClr val="0B5394"/>
                </a:solidFill>
                <a:latin typeface="Roboto"/>
                <a:ea typeface="Roboto"/>
                <a:cs typeface="Roboto"/>
                <a:sym typeface="Roboto"/>
              </a:rPr>
              <a:t>Evotec</a:t>
            </a:r>
            <a:r>
              <a:rPr lang="en-GB" sz="1100">
                <a:solidFill>
                  <a:srgbClr val="434343"/>
                </a:solidFill>
                <a:latin typeface="Roboto"/>
                <a:ea typeface="Roboto"/>
                <a:cs typeface="Roboto"/>
                <a:sym typeface="Roboto"/>
              </a:rPr>
              <a:t>, </a:t>
            </a:r>
            <a:r>
              <a:rPr b="1" lang="en-GB" sz="1100">
                <a:solidFill>
                  <a:srgbClr val="0B5394"/>
                </a:solidFill>
                <a:latin typeface="Roboto"/>
                <a:ea typeface="Roboto"/>
                <a:cs typeface="Roboto"/>
                <a:sym typeface="Roboto"/>
              </a:rPr>
              <a:t>Roivant Sciences</a:t>
            </a:r>
            <a:r>
              <a:rPr lang="en-GB" sz="1100">
                <a:solidFill>
                  <a:srgbClr val="434343"/>
                </a:solidFill>
                <a:latin typeface="Roboto"/>
                <a:ea typeface="Roboto"/>
                <a:cs typeface="Roboto"/>
                <a:sym typeface="Roboto"/>
              </a:rPr>
              <a:t> </a:t>
            </a:r>
            <a:r>
              <a:rPr lang="en-GB" sz="1100">
                <a:solidFill>
                  <a:schemeClr val="dk1"/>
                </a:solidFill>
                <a:latin typeface="Roboto"/>
                <a:ea typeface="Roboto"/>
                <a:cs typeface="Roboto"/>
                <a:sym typeface="Roboto"/>
              </a:rPr>
              <a:t>and</a:t>
            </a:r>
            <a:r>
              <a:rPr b="1" lang="en-GB" sz="1100">
                <a:solidFill>
                  <a:srgbClr val="0B5394"/>
                </a:solidFill>
                <a:latin typeface="Roboto"/>
                <a:ea typeface="Roboto"/>
                <a:cs typeface="Roboto"/>
                <a:sym typeface="Roboto"/>
              </a:rPr>
              <a:t> Almirall</a:t>
            </a:r>
            <a:r>
              <a:rPr lang="en-GB" sz="1100">
                <a:solidFill>
                  <a:srgbClr val="434343"/>
                </a:solidFill>
                <a:latin typeface="Roboto"/>
                <a:ea typeface="Roboto"/>
                <a:cs typeface="Roboto"/>
                <a:sym typeface="Roboto"/>
              </a:rPr>
              <a:t>, a trio of promising companies that recently entered the market through IPOs in 2021 and 2022. The dynamic nature of their recent entry suggests that their trajectories may undergo significant changes in the future. These companies boast robust multi-target pipelines dedicated to developing innovative therapeutics that cater to unmet medical needs. The expectation is that they will successfully translate their proprietary insights and technical solutions into impactful therapeutic interventions. Presently, these companies enjoy a strong market position, leading to heightened investor expectations.</a:t>
            </a:r>
            <a:endParaRPr sz="1100">
              <a:solidFill>
                <a:srgbClr val="434343"/>
              </a:solidFill>
              <a:latin typeface="Roboto"/>
              <a:ea typeface="Roboto"/>
              <a:cs typeface="Roboto"/>
              <a:sym typeface="Roboto"/>
            </a:endParaRPr>
          </a:p>
        </p:txBody>
      </p:sp>
      <p:graphicFrame>
        <p:nvGraphicFramePr>
          <p:cNvPr id="2670" name="Google Shape;2670;p113"/>
          <p:cNvGraphicFramePr/>
          <p:nvPr/>
        </p:nvGraphicFramePr>
        <p:xfrm>
          <a:off x="97325" y="2945638"/>
          <a:ext cx="3000000" cy="3000000"/>
        </p:xfrm>
        <a:graphic>
          <a:graphicData uri="http://schemas.openxmlformats.org/drawingml/2006/table">
            <a:tbl>
              <a:tblPr>
                <a:noFill/>
                <a:tableStyleId>{FD5AD424-0177-4681-B60E-10FE9C52ACC7}</a:tableStyleId>
              </a:tblPr>
              <a:tblGrid>
                <a:gridCol w="1196025"/>
                <a:gridCol w="655875"/>
                <a:gridCol w="907950"/>
                <a:gridCol w="876175"/>
                <a:gridCol w="1012125"/>
                <a:gridCol w="799825"/>
                <a:gridCol w="773100"/>
                <a:gridCol w="964875"/>
                <a:gridCol w="895825"/>
                <a:gridCol w="898225"/>
              </a:tblGrid>
              <a:tr h="524625">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Name</a:t>
                      </a:r>
                      <a:endParaRPr b="1" sz="900">
                        <a:solidFill>
                          <a:schemeClr val="lt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chemeClr val="lt1"/>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Country</a:t>
                      </a:r>
                      <a:endParaRPr b="1" sz="900">
                        <a:solidFill>
                          <a:schemeClr val="lt1"/>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Funding Amount, $M</a:t>
                      </a:r>
                      <a:endParaRPr b="1" sz="900">
                        <a:solidFill>
                          <a:schemeClr val="lt1"/>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IPO </a:t>
                      </a:r>
                      <a:br>
                        <a:rPr b="1" lang="en-GB" sz="900">
                          <a:solidFill>
                            <a:schemeClr val="lt1"/>
                          </a:solidFill>
                          <a:latin typeface="Roboto"/>
                          <a:ea typeface="Roboto"/>
                          <a:cs typeface="Roboto"/>
                          <a:sym typeface="Roboto"/>
                        </a:rPr>
                      </a:br>
                      <a:r>
                        <a:rPr b="1" lang="en-GB" sz="900">
                          <a:solidFill>
                            <a:schemeClr val="lt1"/>
                          </a:solidFill>
                          <a:latin typeface="Roboto"/>
                          <a:ea typeface="Roboto"/>
                          <a:cs typeface="Roboto"/>
                          <a:sym typeface="Roboto"/>
                        </a:rPr>
                        <a:t>Date</a:t>
                      </a:r>
                      <a:endParaRPr b="1" sz="900">
                        <a:solidFill>
                          <a:schemeClr val="lt1"/>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Capitalization, $B</a:t>
                      </a:r>
                      <a:endParaRPr b="1" sz="900">
                        <a:solidFill>
                          <a:schemeClr val="lt1"/>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Valuation at IPO, $B</a:t>
                      </a:r>
                      <a:endParaRPr b="1" sz="900">
                        <a:solidFill>
                          <a:schemeClr val="lt1"/>
                        </a:solidFill>
                        <a:highlight>
                          <a:srgbClr val="FF0000"/>
                        </a:highlight>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IPO Share Price, $</a:t>
                      </a:r>
                      <a:endParaRPr b="1" sz="900">
                        <a:solidFill>
                          <a:schemeClr val="lt1"/>
                        </a:solidFill>
                        <a:highlight>
                          <a:srgbClr val="FF0000"/>
                        </a:highlight>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Clr>
                          <a:schemeClr val="dk1"/>
                        </a:buClr>
                        <a:buSzPts val="1100"/>
                        <a:buFont typeface="Arial"/>
                        <a:buNone/>
                      </a:pPr>
                      <a:r>
                        <a:rPr b="1" lang="en-GB" sz="900">
                          <a:solidFill>
                            <a:schemeClr val="lt1"/>
                          </a:solidFill>
                          <a:latin typeface="Roboto"/>
                          <a:ea typeface="Roboto"/>
                          <a:cs typeface="Roboto"/>
                          <a:sym typeface="Roboto"/>
                        </a:rPr>
                        <a:t>Current Share Price, $</a:t>
                      </a:r>
                      <a:endParaRPr b="1" sz="900">
                        <a:solidFill>
                          <a:schemeClr val="lt1"/>
                        </a:solidFill>
                        <a:highlight>
                          <a:srgbClr val="FF0000"/>
                        </a:highlight>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EV/</a:t>
                      </a:r>
                      <a:br>
                        <a:rPr b="1" lang="en-GB" sz="900">
                          <a:solidFill>
                            <a:schemeClr val="lt1"/>
                          </a:solidFill>
                          <a:latin typeface="Roboto"/>
                          <a:ea typeface="Roboto"/>
                          <a:cs typeface="Roboto"/>
                          <a:sym typeface="Roboto"/>
                        </a:rPr>
                      </a:br>
                      <a:r>
                        <a:rPr b="1" lang="en-GB" sz="900">
                          <a:solidFill>
                            <a:schemeClr val="lt1"/>
                          </a:solidFill>
                          <a:latin typeface="Roboto"/>
                          <a:ea typeface="Roboto"/>
                          <a:cs typeface="Roboto"/>
                          <a:sym typeface="Roboto"/>
                        </a:rPr>
                        <a:t>EBITDA</a:t>
                      </a:r>
                      <a:endParaRPr b="1" sz="900">
                        <a:solidFill>
                          <a:schemeClr val="lt1"/>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Net Income, $M</a:t>
                      </a:r>
                      <a:endParaRPr b="1" sz="900">
                        <a:solidFill>
                          <a:schemeClr val="lt1"/>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gradFill>
                      <a:gsLst>
                        <a:gs pos="0">
                          <a:srgbClr val="3D85C6"/>
                        </a:gs>
                        <a:gs pos="100000">
                          <a:srgbClr val="0B5394"/>
                        </a:gs>
                      </a:gsLst>
                      <a:lin ang="5400700" scaled="0"/>
                    </a:gradFill>
                  </a:tcPr>
                </a:tc>
              </a:tr>
              <a:tr h="369000">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Evotec</a:t>
                      </a:r>
                      <a:endParaRPr b="1" sz="900">
                        <a:solidFill>
                          <a:schemeClr val="lt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B5394"/>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Germany</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741</a:t>
                      </a:r>
                      <a:r>
                        <a:rPr lang="en-GB" sz="900">
                          <a:solidFill>
                            <a:schemeClr val="dk1"/>
                          </a:solidFill>
                          <a:latin typeface="Roboto"/>
                          <a:ea typeface="Roboto"/>
                          <a:cs typeface="Roboto"/>
                          <a:sym typeface="Roboto"/>
                        </a:rPr>
                        <a:t>.7</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04.11.2021</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3</a:t>
                      </a:r>
                      <a:r>
                        <a:rPr lang="en-GB" sz="900">
                          <a:solidFill>
                            <a:schemeClr val="dk1"/>
                          </a:solidFill>
                          <a:latin typeface="Roboto"/>
                          <a:ea typeface="Roboto"/>
                          <a:cs typeface="Roboto"/>
                          <a:sym typeface="Roboto"/>
                        </a:rPr>
                        <a:t>.507</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3.</a:t>
                      </a:r>
                      <a:r>
                        <a:rPr lang="en-GB" sz="900">
                          <a:solidFill>
                            <a:schemeClr val="dk1"/>
                          </a:solidFill>
                          <a:latin typeface="Roboto"/>
                          <a:ea typeface="Roboto"/>
                          <a:cs typeface="Roboto"/>
                          <a:sym typeface="Roboto"/>
                        </a:rPr>
                        <a:t>8</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21.75</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9.72</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17.6</a:t>
                      </a:r>
                      <a:r>
                        <a:rPr lang="en-GB" sz="900">
                          <a:solidFill>
                            <a:schemeClr val="dk1"/>
                          </a:solidFill>
                          <a:latin typeface="Roboto"/>
                          <a:ea typeface="Roboto"/>
                          <a:cs typeface="Roboto"/>
                          <a:sym typeface="Roboto"/>
                        </a:rPr>
                        <a:t>X</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-94.98</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r>
              <a:tr h="369000">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Roivant Sciences</a:t>
                      </a:r>
                      <a:endParaRPr b="1" sz="900">
                        <a:solidFill>
                          <a:schemeClr val="lt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B5394"/>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UK</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2300</a:t>
                      </a:r>
                      <a:r>
                        <a:rPr lang="en-GB" sz="900">
                          <a:solidFill>
                            <a:schemeClr val="dk1"/>
                          </a:solidFill>
                          <a:latin typeface="Roboto"/>
                          <a:ea typeface="Roboto"/>
                          <a:cs typeface="Roboto"/>
                          <a:sym typeface="Roboto"/>
                        </a:rPr>
                        <a:t>.0</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01</a:t>
                      </a:r>
                      <a:r>
                        <a:rPr lang="en-GB" sz="900">
                          <a:solidFill>
                            <a:schemeClr val="dk1"/>
                          </a:solidFill>
                          <a:latin typeface="Roboto"/>
                          <a:ea typeface="Roboto"/>
                          <a:cs typeface="Roboto"/>
                          <a:sym typeface="Roboto"/>
                        </a:rPr>
                        <a:t>.10.2021</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7</a:t>
                      </a:r>
                      <a:r>
                        <a:rPr lang="en-GB" sz="900">
                          <a:solidFill>
                            <a:schemeClr val="dk1"/>
                          </a:solidFill>
                          <a:latin typeface="Roboto"/>
                          <a:ea typeface="Roboto"/>
                          <a:cs typeface="Roboto"/>
                          <a:sym typeface="Roboto"/>
                        </a:rPr>
                        <a:t>.903</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7.3</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19.00</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9.83</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-7.2X</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-110</a:t>
                      </a:r>
                      <a:r>
                        <a:rPr lang="en-GB" sz="900">
                          <a:solidFill>
                            <a:schemeClr val="dk1"/>
                          </a:solidFill>
                          <a:latin typeface="Roboto"/>
                          <a:ea typeface="Roboto"/>
                          <a:cs typeface="Roboto"/>
                          <a:sym typeface="Roboto"/>
                        </a:rPr>
                        <a:t>0.0</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r>
              <a:tr h="524625">
                <a:tc>
                  <a:txBody>
                    <a:bodyPr/>
                    <a:lstStyle/>
                    <a:p>
                      <a:pPr indent="0" lvl="0" marL="0" rtl="0" algn="ctr">
                        <a:spcBef>
                          <a:spcPts val="0"/>
                        </a:spcBef>
                        <a:spcAft>
                          <a:spcPts val="0"/>
                        </a:spcAft>
                        <a:buNone/>
                      </a:pPr>
                      <a:r>
                        <a:rPr b="1" lang="en-GB" sz="900">
                          <a:solidFill>
                            <a:schemeClr val="lt1"/>
                          </a:solidFill>
                          <a:latin typeface="Roboto"/>
                          <a:ea typeface="Roboto"/>
                          <a:cs typeface="Roboto"/>
                          <a:sym typeface="Roboto"/>
                        </a:rPr>
                        <a:t>Almirall</a:t>
                      </a:r>
                      <a:endParaRPr b="1" sz="900">
                        <a:solidFill>
                          <a:schemeClr val="lt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B5394"/>
                      </a:solidFill>
                      <a:prstDash val="solid"/>
                      <a:round/>
                      <a:headEnd len="sm" w="sm" type="none"/>
                      <a:tailEnd len="sm" w="sm" type="none"/>
                    </a:lnB>
                    <a:solidFill>
                      <a:srgbClr val="0B5394"/>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Spain</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200</a:t>
                      </a:r>
                      <a:r>
                        <a:rPr lang="en-GB" sz="900">
                          <a:solidFill>
                            <a:schemeClr val="dk1"/>
                          </a:solidFill>
                          <a:latin typeface="Roboto"/>
                          <a:ea typeface="Roboto"/>
                          <a:cs typeface="Roboto"/>
                          <a:sym typeface="Roboto"/>
                        </a:rPr>
                        <a:t>.0</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30</a:t>
                      </a:r>
                      <a:r>
                        <a:rPr lang="en-GB" sz="900">
                          <a:solidFill>
                            <a:schemeClr val="dk1"/>
                          </a:solidFill>
                          <a:latin typeface="Roboto"/>
                          <a:ea typeface="Roboto"/>
                          <a:cs typeface="Roboto"/>
                          <a:sym typeface="Roboto"/>
                        </a:rPr>
                        <a:t>.12.2022</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1</a:t>
                      </a:r>
                      <a:r>
                        <a:rPr lang="en-GB" sz="900">
                          <a:solidFill>
                            <a:schemeClr val="dk1"/>
                          </a:solidFill>
                          <a:latin typeface="Roboto"/>
                          <a:ea typeface="Roboto"/>
                          <a:cs typeface="Roboto"/>
                          <a:sym typeface="Roboto"/>
                        </a:rPr>
                        <a:t>.97</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9.83</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9.28</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GB" sz="900">
                          <a:solidFill>
                            <a:schemeClr val="dk1"/>
                          </a:solidFill>
                          <a:latin typeface="Roboto"/>
                          <a:ea typeface="Roboto"/>
                          <a:cs typeface="Roboto"/>
                          <a:sym typeface="Roboto"/>
                        </a:rPr>
                        <a:t>11</a:t>
                      </a:r>
                      <a:r>
                        <a:rPr lang="en-GB" sz="900">
                          <a:solidFill>
                            <a:schemeClr val="dk1"/>
                          </a:solidFill>
                          <a:latin typeface="Roboto"/>
                          <a:ea typeface="Roboto"/>
                          <a:cs typeface="Roboto"/>
                          <a:sym typeface="Roboto"/>
                        </a:rPr>
                        <a:t>.2X</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6.98</a:t>
                      </a:r>
                      <a:endParaRPr sz="900">
                        <a:solidFill>
                          <a:schemeClr val="dk1"/>
                        </a:solidFill>
                        <a:latin typeface="Roboto"/>
                        <a:ea typeface="Roboto"/>
                        <a:cs typeface="Roboto"/>
                        <a:sym typeface="Roboto"/>
                      </a:endParaRPr>
                    </a:p>
                  </a:txBody>
                  <a:tcPr marT="91425" marB="91425" marR="91425" marL="9142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chemeClr val="lt1"/>
                    </a:solidFill>
                  </a:tcPr>
                </a:tc>
              </a:tr>
            </a:tbl>
          </a:graphicData>
        </a:graphic>
      </p:graphicFrame>
      <p:sp>
        <p:nvSpPr>
          <p:cNvPr id="2671" name="Google Shape;2671;p113"/>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72" name="Google Shape;2672;p113"/>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73" name="Google Shape;2673;p113"/>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674" name="Google Shape;2674;p113"/>
          <p:cNvSpPr/>
          <p:nvPr/>
        </p:nvSpPr>
        <p:spPr>
          <a:xfrm>
            <a:off x="163159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75" name="Google Shape;2675;p113"/>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676" name="Google Shape;2676;p113"/>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77" name="Google Shape;2677;p113"/>
          <p:cNvSpPr/>
          <p:nvPr/>
        </p:nvSpPr>
        <p:spPr>
          <a:xfrm flipH="1" rot="-5400000">
            <a:off x="-862800" y="1707900"/>
            <a:ext cx="2214000" cy="396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8" name="Google Shape;2678;p113"/>
          <p:cNvSpPr txBox="1"/>
          <p:nvPr/>
        </p:nvSpPr>
        <p:spPr>
          <a:xfrm>
            <a:off x="5979125" y="571975"/>
            <a:ext cx="1686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Stock Prices, USD</a:t>
            </a:r>
            <a:endParaRPr b="1" sz="1100">
              <a:solidFill>
                <a:srgbClr val="0B5394"/>
              </a:solidFill>
              <a:latin typeface="Roboto"/>
              <a:ea typeface="Roboto"/>
              <a:cs typeface="Roboto"/>
              <a:sym typeface="Roboto"/>
            </a:endParaRPr>
          </a:p>
        </p:txBody>
      </p:sp>
      <p:pic>
        <p:nvPicPr>
          <p:cNvPr id="2679" name="Google Shape;2679;p113" title="Chart"/>
          <p:cNvPicPr preferRelativeResize="0"/>
          <p:nvPr/>
        </p:nvPicPr>
        <p:blipFill>
          <a:blip r:embed="rId3">
            <a:alphaModFix/>
          </a:blip>
          <a:stretch>
            <a:fillRect/>
          </a:stretch>
        </p:blipFill>
        <p:spPr>
          <a:xfrm>
            <a:off x="4745473" y="829217"/>
            <a:ext cx="4178100" cy="2005484"/>
          </a:xfrm>
          <a:prstGeom prst="rect">
            <a:avLst/>
          </a:prstGeom>
          <a:noFill/>
          <a:ln>
            <a:noFill/>
          </a:ln>
        </p:spPr>
      </p:pic>
      <p:sp>
        <p:nvSpPr>
          <p:cNvPr id="2680" name="Google Shape;2680;p113"/>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4" name="Shape 2684"/>
        <p:cNvGrpSpPr/>
        <p:nvPr/>
      </p:nvGrpSpPr>
      <p:grpSpPr>
        <a:xfrm>
          <a:off x="0" y="0"/>
          <a:ext cx="0" cy="0"/>
          <a:chOff x="0" y="0"/>
          <a:chExt cx="0" cy="0"/>
        </a:xfrm>
      </p:grpSpPr>
      <p:sp>
        <p:nvSpPr>
          <p:cNvPr id="2685" name="Google Shape;2685;p114"/>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686" name="Google Shape;2686;p114"/>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687" name="Google Shape;2687;p114"/>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88" name="Google Shape;2688;p114"/>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89" name="Google Shape;2689;p114"/>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690" name="Google Shape;2690;p114"/>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691" name="Google Shape;2691;p114"/>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50">
                <a:solidFill>
                  <a:schemeClr val="dk1"/>
                </a:solidFill>
                <a:latin typeface="Roboto"/>
                <a:ea typeface="Roboto"/>
                <a:cs typeface="Roboto"/>
                <a:sym typeface="Roboto"/>
              </a:rPr>
              <a:t>The data reveals diverse financial profiles among the listed companies. Astellas Pharma stands out with the highest market capitalization of $21,875M, indicating its substantial market presence. AbCellera, on the other hand, shows concerning financial metrics with a negative EV/EBITDA ratio and a significant negative gross profit margin. Adagene displays a noteworthy 100% gross profit margin, suggesting strong profitability. Investors should carefully consider these metrics to make informed decisions based on risk tolerance and financial objectives.</a:t>
            </a:r>
            <a:endParaRPr sz="1050">
              <a:solidFill>
                <a:srgbClr val="434343"/>
              </a:solidFill>
              <a:latin typeface="Roboto"/>
              <a:ea typeface="Roboto"/>
              <a:cs typeface="Roboto"/>
              <a:sym typeface="Roboto"/>
            </a:endParaRPr>
          </a:p>
        </p:txBody>
      </p:sp>
      <p:graphicFrame>
        <p:nvGraphicFramePr>
          <p:cNvPr id="2692" name="Google Shape;2692;p114"/>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312500"/>
                <a:gridCol w="415725"/>
                <a:gridCol w="670500"/>
                <a:gridCol w="606575"/>
                <a:gridCol w="61590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AbCellera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1,426.19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-0.22%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3.31%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9.83%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699.34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-178.29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-211.24%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-3.9X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Absci</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224.91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6.06%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80.60%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124.53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-75.68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Achilles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33.44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2.73%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-8.69%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-96.39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-66.98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1.4X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Adagene</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82.01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0.31%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5.50%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38.58%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-4.89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-39.28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Alector</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487.15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4.77%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5.85%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-60.64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-154.04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-106.50%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0.4X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Almirall</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1,921.16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1.57%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-0.70%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1,883.70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167.96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74.94%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11.2X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Astellas Pharma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21,875.55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1.51%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3.00%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550,242.42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263,774.00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81.62%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marR="0" rtl="0" algn="ctr">
                        <a:lnSpc>
                          <a:spcPct val="115000"/>
                        </a:lnSpc>
                        <a:spcBef>
                          <a:spcPts val="0"/>
                        </a:spcBef>
                        <a:spcAft>
                          <a:spcPts val="0"/>
                        </a:spcAft>
                        <a:buNone/>
                      </a:pPr>
                      <a:r>
                        <a:rPr lang="en-GB" sz="800">
                          <a:solidFill>
                            <a:schemeClr val="lt1"/>
                          </a:solidFill>
                          <a:latin typeface="Roboto"/>
                          <a:ea typeface="Roboto"/>
                          <a:cs typeface="Roboto"/>
                          <a:sym typeface="Roboto"/>
                        </a:rPr>
                        <a:t>2.1X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bl>
          </a:graphicData>
        </a:graphic>
      </p:graphicFrame>
      <p:graphicFrame>
        <p:nvGraphicFramePr>
          <p:cNvPr id="2693" name="Google Shape;2693;p114"/>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694" name="Google Shape;2694;p114"/>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8" name="Shape 2698"/>
        <p:cNvGrpSpPr/>
        <p:nvPr/>
      </p:nvGrpSpPr>
      <p:grpSpPr>
        <a:xfrm>
          <a:off x="0" y="0"/>
          <a:ext cx="0" cy="0"/>
          <a:chOff x="0" y="0"/>
          <a:chExt cx="0" cy="0"/>
        </a:xfrm>
      </p:grpSpPr>
      <p:sp>
        <p:nvSpPr>
          <p:cNvPr id="2699" name="Google Shape;2699;p115"/>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00" name="Google Shape;2700;p115"/>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01" name="Google Shape;2701;p115"/>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02" name="Google Shape;2702;p115"/>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03" name="Google Shape;2703;p115"/>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04" name="Google Shape;2704;p115"/>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705" name="Google Shape;2705;p115"/>
          <p:cNvSpPr txBox="1"/>
          <p:nvPr/>
        </p:nvSpPr>
        <p:spPr>
          <a:xfrm>
            <a:off x="6508250" y="679600"/>
            <a:ext cx="23004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50">
                <a:solidFill>
                  <a:schemeClr val="dk1"/>
                </a:solidFill>
                <a:latin typeface="Roboto"/>
                <a:ea typeface="Roboto"/>
                <a:cs typeface="Roboto"/>
                <a:sym typeface="Roboto"/>
              </a:rPr>
              <a:t>The data reveals diverse financial profiles among the listed companies. Bristol Myers Squibb, with a substantial $101,697M capitalization, exhibits a comparatively stable Mean Daily Return and low Volatility of Daily Returns. In contrast, smaller entities like BenevolentAI and BioXcel Therapeutics show negative Estimated Monthly Returns and challenges in EBITDA, potentially reflecting higher risk. The Enterprise Value to EBITDA ratios vary significantly, emphasizing differences in financial leverage and valuation across these pharmaceutical and biotech firms.</a:t>
            </a:r>
            <a:endParaRPr sz="1050">
              <a:solidFill>
                <a:srgbClr val="434343"/>
              </a:solidFill>
              <a:latin typeface="Roboto"/>
              <a:ea typeface="Roboto"/>
              <a:cs typeface="Roboto"/>
              <a:sym typeface="Roboto"/>
            </a:endParaRPr>
          </a:p>
        </p:txBody>
      </p:sp>
      <p:graphicFrame>
        <p:nvGraphicFramePr>
          <p:cNvPr id="2706" name="Google Shape;2706;p115"/>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409375"/>
                <a:gridCol w="431900"/>
                <a:gridCol w="638200"/>
                <a:gridCol w="525825"/>
                <a:gridCol w="61590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Asymchem Laboratories (Tianjin)</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6,061.30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2.44%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35,334.41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3,137.41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52.38%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BenevolentAI</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63.50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-32.89%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-13.91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-71.56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Biodesix</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135.71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5.52%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175.62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-45.09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70.60%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Biomea Fusion</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676.98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8.28%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104.75%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349.66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-113.81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BioXcel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106.82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-27.49%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109.53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-200.32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55.31%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Black Diamond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122.89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24.61%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14.49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-86.98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Bristol Myers Squibb</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101,697.10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-5.32%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133,765.45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18,268.00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77.01%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bl>
          </a:graphicData>
        </a:graphic>
      </p:graphicFrame>
      <p:graphicFrame>
        <p:nvGraphicFramePr>
          <p:cNvPr id="2707" name="Google Shape;2707;p115"/>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708" name="Google Shape;2708;p115"/>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2" name="Shape 2712"/>
        <p:cNvGrpSpPr/>
        <p:nvPr/>
      </p:nvGrpSpPr>
      <p:grpSpPr>
        <a:xfrm>
          <a:off x="0" y="0"/>
          <a:ext cx="0" cy="0"/>
          <a:chOff x="0" y="0"/>
          <a:chExt cx="0" cy="0"/>
        </a:xfrm>
      </p:grpSpPr>
      <p:sp>
        <p:nvSpPr>
          <p:cNvPr id="2713" name="Google Shape;2713;p116"/>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14" name="Google Shape;2714;p116"/>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15" name="Google Shape;2715;p116"/>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16" name="Google Shape;2716;p116"/>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17" name="Google Shape;2717;p116"/>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18" name="Google Shape;2718;p116"/>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719" name="Google Shape;2719;p116"/>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50">
                <a:solidFill>
                  <a:schemeClr val="dk1"/>
                </a:solidFill>
                <a:latin typeface="Roboto"/>
                <a:ea typeface="Roboto"/>
                <a:cs typeface="Roboto"/>
                <a:sym typeface="Roboto"/>
              </a:rPr>
              <a:t>BullFrog AI, with a market capitalization of $15.97M, exhibits a marginal mean daily return of -0.01% and high volatility at 9.41%. The estimated monthly return is notably negative at -9.66%, reflecting potential challenges. Additionally, the Enterprise Value (EV) to EBITDA ratio of -2.6X suggests financial strain. In contrast, Charles River Laboratories International, with a substantial capitalization of $10,356.31M, demonstrates a stable mean daily return, lower volatility, and a healthier EV/EBITDA ratio, indicating a more robust financial position.</a:t>
            </a:r>
            <a:endParaRPr sz="1050">
              <a:solidFill>
                <a:srgbClr val="434343"/>
              </a:solidFill>
              <a:latin typeface="Roboto"/>
              <a:ea typeface="Roboto"/>
              <a:cs typeface="Roboto"/>
              <a:sym typeface="Roboto"/>
            </a:endParaRPr>
          </a:p>
        </p:txBody>
      </p:sp>
      <p:graphicFrame>
        <p:nvGraphicFramePr>
          <p:cNvPr id="2720" name="Google Shape;2720;p116"/>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369025"/>
                <a:gridCol w="439975"/>
                <a:gridCol w="597800"/>
                <a:gridCol w="606575"/>
                <a:gridCol w="607825"/>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BullFrog AI</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15.97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9.41%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-9.66%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11.84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-4.61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92.00%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C4X Discovery</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31.02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-25.84%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14.90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-10.14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97.84%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Champions Oncology</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67.53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70.47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-4.55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42.75%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-15.5X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Charles River Laboratories International</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10,356.31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11.31%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13,196.33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972.45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36.89%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Compugen</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73.75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4.85%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15.97%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87.00%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Dainippon Sumitomo Pharma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1,267.36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7.41%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316,683.35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-200,806.01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62.36%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Eisai</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14,557.71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-121,864.45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104,422.00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78.19%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bl>
          </a:graphicData>
        </a:graphic>
      </p:graphicFrame>
      <p:graphicFrame>
        <p:nvGraphicFramePr>
          <p:cNvPr id="2721" name="Google Shape;2721;p116"/>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722" name="Google Shape;2722;p116"/>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6" name="Shape 2726"/>
        <p:cNvGrpSpPr/>
        <p:nvPr/>
      </p:nvGrpSpPr>
      <p:grpSpPr>
        <a:xfrm>
          <a:off x="0" y="0"/>
          <a:ext cx="0" cy="0"/>
          <a:chOff x="0" y="0"/>
          <a:chExt cx="0" cy="0"/>
        </a:xfrm>
      </p:grpSpPr>
      <p:sp>
        <p:nvSpPr>
          <p:cNvPr id="2727" name="Google Shape;2727;p117"/>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28" name="Google Shape;2728;p117"/>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29" name="Google Shape;2729;p117"/>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30" name="Google Shape;2730;p117"/>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31" name="Google Shape;2731;p117"/>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32" name="Google Shape;2732;p117"/>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733" name="Google Shape;2733;p117"/>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50">
                <a:solidFill>
                  <a:schemeClr val="dk1"/>
                </a:solidFill>
                <a:latin typeface="Roboto"/>
                <a:ea typeface="Roboto"/>
                <a:cs typeface="Roboto"/>
                <a:sym typeface="Roboto"/>
              </a:rPr>
              <a:t>Analyzing the provided data, Erasca exhibits a relatively modest capitalization of $271.96M with a negative Mean Daily Return and a high Volatility of Daily Returns, suggesting market instability. Additionally, the Estimated Monthly Return is notably negative at -24.37%. The Enterprise Value (EV) to EBITDA ratio is -0.3X, implying potential financial challenges. Conversely, Evotec, with a substantial $3,550.80M capitalization, displays positive returns, lower volatility, and a robust EV/EBITDA ratio of 17.6X, indicating a more stable financial position.</a:t>
            </a:r>
            <a:endParaRPr sz="1050">
              <a:solidFill>
                <a:srgbClr val="434343"/>
              </a:solidFill>
              <a:latin typeface="Roboto"/>
              <a:ea typeface="Roboto"/>
              <a:cs typeface="Roboto"/>
              <a:sym typeface="Roboto"/>
            </a:endParaRPr>
          </a:p>
        </p:txBody>
      </p:sp>
      <p:graphicFrame>
        <p:nvGraphicFramePr>
          <p:cNvPr id="2734" name="Google Shape;2734;p117"/>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409375"/>
                <a:gridCol w="431900"/>
                <a:gridCol w="638200"/>
                <a:gridCol w="525825"/>
                <a:gridCol w="61590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Erasca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271.96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4.24%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-24.37%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38.65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-142.01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65.64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3.80%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-23.63%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27.98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-12.56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Evaxion Biotech</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18.70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6.71%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-39.65%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22.42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-24.10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Everest Medicines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822.10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-30.16%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3,937.03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-1,194.08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63.19%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Evogene</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42.97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41.67%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22.09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-20.80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71.02%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Evolutionary Genomics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2.99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Evotec</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3,550.80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2.96%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1,714.65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97.33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26.78%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bl>
          </a:graphicData>
        </a:graphic>
      </p:graphicFrame>
      <p:graphicFrame>
        <p:nvGraphicFramePr>
          <p:cNvPr id="2735" name="Google Shape;2735;p117"/>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736" name="Google Shape;2736;p117"/>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0" name="Shape 2740"/>
        <p:cNvGrpSpPr/>
        <p:nvPr/>
      </p:nvGrpSpPr>
      <p:grpSpPr>
        <a:xfrm>
          <a:off x="0" y="0"/>
          <a:ext cx="0" cy="0"/>
          <a:chOff x="0" y="0"/>
          <a:chExt cx="0" cy="0"/>
        </a:xfrm>
      </p:grpSpPr>
      <p:sp>
        <p:nvSpPr>
          <p:cNvPr id="2741" name="Google Shape;2741;p118"/>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42" name="Google Shape;2742;p118"/>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43" name="Google Shape;2743;p118"/>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44" name="Google Shape;2744;p11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45" name="Google Shape;2745;p11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46" name="Google Shape;2746;p11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747" name="Google Shape;2747;p118"/>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00">
                <a:solidFill>
                  <a:srgbClr val="374151"/>
                </a:solidFill>
                <a:latin typeface="Roboto"/>
                <a:ea typeface="Roboto"/>
                <a:cs typeface="Roboto"/>
                <a:sym typeface="Roboto"/>
              </a:rPr>
              <a:t>The data reveals diverse financial profiles among the listed companies. Notably, Gain Therapeutics faces negative Estimated Monthly Return and a negative EV/EBITDA ratio, indicating potential financial challenges. Frontage Laboratories exhibits a high EV/EBITDA ratio of 85.6X, suggesting overvaluation, while Exscientia demonstrates solid financials with positive metrics. Icosavax displays a considerable Estimated Monthly Return and a negative EV/EBITDA ratio, warranting attention to its risk-reward dynamics. Investors should consider these factors when evaluating investment opportunities in the biotech and pharmaceutical sector.</a:t>
            </a:r>
            <a:endParaRPr sz="1000">
              <a:solidFill>
                <a:srgbClr val="434343"/>
              </a:solidFill>
              <a:latin typeface="Roboto"/>
              <a:ea typeface="Roboto"/>
              <a:cs typeface="Roboto"/>
              <a:sym typeface="Roboto"/>
            </a:endParaRPr>
          </a:p>
        </p:txBody>
      </p:sp>
      <p:graphicFrame>
        <p:nvGraphicFramePr>
          <p:cNvPr id="2748" name="Google Shape;2748;p118"/>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377075"/>
                <a:gridCol w="391525"/>
                <a:gridCol w="638200"/>
                <a:gridCol w="614650"/>
                <a:gridCol w="59975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Exscientia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803.99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15.95%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378.84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-165.43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-26.74%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Frontage Laboratories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533.90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2.87%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-2.83%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4,084.17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47.72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32.33%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85.6X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Gain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39.43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3.56%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-10.30%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21.34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-22.34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Galapagos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2,576.38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-1,379.97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-139.35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9.9X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GENFIT</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159.47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3.26%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-0.62%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122.67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-31.45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HK inno.N</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859.35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1,574,334.10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119,075.56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50.03%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Icosavax</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526.95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5.71%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47.13%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281.27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-103.19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-2.7X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bl>
          </a:graphicData>
        </a:graphic>
      </p:graphicFrame>
      <p:graphicFrame>
        <p:nvGraphicFramePr>
          <p:cNvPr id="2749" name="Google Shape;2749;p118"/>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750" name="Google Shape;2750;p118"/>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65"/>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Artificial Intelligence in Drug Discovery Analytical Framework</a:t>
            </a:r>
            <a:endParaRPr sz="1600">
              <a:solidFill>
                <a:srgbClr val="0B5394"/>
              </a:solidFill>
              <a:latin typeface="Roboto"/>
              <a:ea typeface="Roboto"/>
              <a:cs typeface="Roboto"/>
              <a:sym typeface="Roboto"/>
            </a:endParaRPr>
          </a:p>
        </p:txBody>
      </p:sp>
      <p:sp>
        <p:nvSpPr>
          <p:cNvPr id="332" name="Google Shape;332;p65"/>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33" name="Google Shape;333;p65"/>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34" name="Google Shape;334;p65"/>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35" name="Google Shape;335;p65"/>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36" name="Google Shape;336;p65"/>
          <p:cNvSpPr/>
          <p:nvPr/>
        </p:nvSpPr>
        <p:spPr>
          <a:xfrm>
            <a:off x="247050" y="1696900"/>
            <a:ext cx="8621100" cy="3149400"/>
          </a:xfrm>
          <a:prstGeom prst="rect">
            <a:avLst/>
          </a:prstGeom>
          <a:solidFill>
            <a:srgbClr val="EEEEEE"/>
          </a:solidFill>
          <a:ln cap="flat" cmpd="sng" w="19050">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37" name="Google Shape;337;p65"/>
          <p:cNvSpPr/>
          <p:nvPr/>
        </p:nvSpPr>
        <p:spPr>
          <a:xfrm>
            <a:off x="6949075" y="3494250"/>
            <a:ext cx="1886100" cy="1277100"/>
          </a:xfrm>
          <a:prstGeom prst="rect">
            <a:avLst/>
          </a:prstGeom>
          <a:solidFill>
            <a:srgbClr val="EEEEEE"/>
          </a:solidFill>
          <a:ln cap="flat" cmpd="sng" w="9525">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38" name="Google Shape;338;p65"/>
          <p:cNvSpPr/>
          <p:nvPr/>
        </p:nvSpPr>
        <p:spPr>
          <a:xfrm>
            <a:off x="5055080" y="2154824"/>
            <a:ext cx="3780000" cy="1277100"/>
          </a:xfrm>
          <a:prstGeom prst="rect">
            <a:avLst/>
          </a:prstGeom>
          <a:solidFill>
            <a:srgbClr val="EEEEEE"/>
          </a:solidFill>
          <a:ln cap="flat" cmpd="sng" w="9525">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39" name="Google Shape;339;p65"/>
          <p:cNvSpPr/>
          <p:nvPr/>
        </p:nvSpPr>
        <p:spPr>
          <a:xfrm>
            <a:off x="290855" y="2154824"/>
            <a:ext cx="4687500" cy="1277100"/>
          </a:xfrm>
          <a:prstGeom prst="rect">
            <a:avLst/>
          </a:prstGeom>
          <a:solidFill>
            <a:srgbClr val="EEEEEE"/>
          </a:solidFill>
          <a:ln cap="flat" cmpd="sng" w="9525">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40" name="Google Shape;340;p65"/>
          <p:cNvSpPr/>
          <p:nvPr/>
        </p:nvSpPr>
        <p:spPr>
          <a:xfrm>
            <a:off x="3163575" y="685325"/>
            <a:ext cx="5704800" cy="909000"/>
          </a:xfrm>
          <a:prstGeom prst="rect">
            <a:avLst/>
          </a:prstGeom>
          <a:solidFill>
            <a:srgbClr val="EEEEEE"/>
          </a:solidFill>
          <a:ln cap="flat" cmpd="sng" w="19050">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41" name="Google Shape;341;p65"/>
          <p:cNvSpPr/>
          <p:nvPr/>
        </p:nvSpPr>
        <p:spPr>
          <a:xfrm>
            <a:off x="249650" y="685325"/>
            <a:ext cx="2853900" cy="909000"/>
          </a:xfrm>
          <a:prstGeom prst="rect">
            <a:avLst/>
          </a:prstGeom>
          <a:solidFill>
            <a:srgbClr val="EEEEEE"/>
          </a:solidFill>
          <a:ln cap="flat" cmpd="sng" w="19050">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42" name="Google Shape;342;p65"/>
          <p:cNvSpPr/>
          <p:nvPr/>
        </p:nvSpPr>
        <p:spPr>
          <a:xfrm>
            <a:off x="257750" y="693725"/>
            <a:ext cx="2836500" cy="387000"/>
          </a:xfrm>
          <a:prstGeom prst="roundRect">
            <a:avLst>
              <a:gd fmla="val 0" name="adj"/>
            </a:avLst>
          </a:prstGeom>
          <a:solidFill>
            <a:srgbClr val="295D89"/>
          </a:solidFill>
          <a:ln>
            <a:noFill/>
          </a:ln>
          <a:effectLst>
            <a:outerShdw blurRad="142875" rotWithShape="0" algn="bl" dir="5400000" dist="95250">
              <a:srgbClr val="000000">
                <a:alpha val="10000"/>
              </a:srgbClr>
            </a:outerShdw>
          </a:effectLst>
        </p:spPr>
        <p:txBody>
          <a:bodyPr anchorCtr="0" anchor="ctr" bIns="36000" lIns="36000" spcFirstLastPara="1" rIns="36000" wrap="square" tIns="36000">
            <a:noAutofit/>
          </a:bodyPr>
          <a:lstStyle/>
          <a:p>
            <a:pPr indent="0" lvl="0" marL="0" rtl="0" algn="ctr">
              <a:spcBef>
                <a:spcPts val="0"/>
              </a:spcBef>
              <a:spcAft>
                <a:spcPts val="0"/>
              </a:spcAft>
              <a:buClr>
                <a:srgbClr val="000000"/>
              </a:buClr>
              <a:buSzPts val="1100"/>
              <a:buFont typeface="Arial"/>
              <a:buNone/>
            </a:pPr>
            <a:r>
              <a:rPr b="1" lang="en-GB" sz="1200">
                <a:solidFill>
                  <a:srgbClr val="FFFFFF"/>
                </a:solidFill>
                <a:latin typeface="Roboto"/>
                <a:ea typeface="Roboto"/>
                <a:cs typeface="Roboto"/>
                <a:sym typeface="Roboto"/>
              </a:rPr>
              <a:t>Focus on Applications of AI for Drug Discovery </a:t>
            </a:r>
            <a:endParaRPr b="1" sz="1200">
              <a:solidFill>
                <a:srgbClr val="FFFFFF"/>
              </a:solidFill>
              <a:latin typeface="Roboto"/>
              <a:ea typeface="Roboto"/>
              <a:cs typeface="Roboto"/>
              <a:sym typeface="Roboto"/>
            </a:endParaRPr>
          </a:p>
        </p:txBody>
      </p:sp>
      <p:sp>
        <p:nvSpPr>
          <p:cNvPr id="343" name="Google Shape;343;p65"/>
          <p:cNvSpPr txBox="1"/>
          <p:nvPr/>
        </p:nvSpPr>
        <p:spPr>
          <a:xfrm>
            <a:off x="340080" y="1137922"/>
            <a:ext cx="862800" cy="395400"/>
          </a:xfrm>
          <a:prstGeom prst="rect">
            <a:avLst/>
          </a:prstGeom>
          <a:solidFill>
            <a:srgbClr val="295D8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600">
                <a:solidFill>
                  <a:srgbClr val="FFFFFF"/>
                </a:solidFill>
                <a:latin typeface="Roboto"/>
                <a:ea typeface="Roboto"/>
                <a:cs typeface="Roboto"/>
                <a:sym typeface="Roboto"/>
              </a:rPr>
              <a:t>Advanced R&amp;D</a:t>
            </a:r>
            <a:endParaRPr b="1" sz="600">
              <a:solidFill>
                <a:srgbClr val="FFFFFF"/>
              </a:solidFill>
              <a:latin typeface="Roboto"/>
              <a:ea typeface="Roboto"/>
              <a:cs typeface="Roboto"/>
              <a:sym typeface="Roboto"/>
            </a:endParaRPr>
          </a:p>
        </p:txBody>
      </p:sp>
      <p:sp>
        <p:nvSpPr>
          <p:cNvPr id="344" name="Google Shape;344;p65"/>
          <p:cNvSpPr/>
          <p:nvPr/>
        </p:nvSpPr>
        <p:spPr>
          <a:xfrm>
            <a:off x="3173400" y="693725"/>
            <a:ext cx="5686800" cy="387000"/>
          </a:xfrm>
          <a:prstGeom prst="roundRect">
            <a:avLst>
              <a:gd fmla="val 0" name="adj"/>
            </a:avLst>
          </a:prstGeom>
          <a:solidFill>
            <a:srgbClr val="0B5394"/>
          </a:solidFill>
          <a:ln cap="flat" cmpd="sng" w="38100">
            <a:solidFill>
              <a:srgbClr val="FFAB40">
                <a:alpha val="0"/>
              </a:srgbClr>
            </a:solidFill>
            <a:prstDash val="solid"/>
            <a:round/>
            <a:headEnd len="sm" w="sm" type="none"/>
            <a:tailEnd len="sm" w="sm" type="none"/>
          </a:ln>
          <a:effectLst>
            <a:outerShdw blurRad="142875" rotWithShape="0" algn="bl" dir="5400000" dist="95250">
              <a:srgbClr val="000000">
                <a:alpha val="10000"/>
              </a:srgbClr>
            </a:outerShdw>
          </a:effectLst>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GB" sz="1200">
                <a:solidFill>
                  <a:srgbClr val="FFFFFF"/>
                </a:solidFill>
                <a:latin typeface="Roboto"/>
                <a:ea typeface="Roboto"/>
                <a:cs typeface="Roboto"/>
                <a:sym typeface="Roboto"/>
              </a:rPr>
              <a:t>Focus on Applications of AI for Oncology Diagnostics and Treatment</a:t>
            </a:r>
            <a:endParaRPr b="1" sz="1200">
              <a:solidFill>
                <a:srgbClr val="FFFFFF"/>
              </a:solidFill>
              <a:latin typeface="Roboto"/>
              <a:ea typeface="Roboto"/>
              <a:cs typeface="Roboto"/>
              <a:sym typeface="Roboto"/>
            </a:endParaRPr>
          </a:p>
        </p:txBody>
      </p:sp>
      <p:sp>
        <p:nvSpPr>
          <p:cNvPr id="345" name="Google Shape;345;p65"/>
          <p:cNvSpPr txBox="1"/>
          <p:nvPr/>
        </p:nvSpPr>
        <p:spPr>
          <a:xfrm>
            <a:off x="1262058" y="1137922"/>
            <a:ext cx="862800" cy="395400"/>
          </a:xfrm>
          <a:prstGeom prst="rect">
            <a:avLst/>
          </a:prstGeom>
          <a:solidFill>
            <a:srgbClr val="295D8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Biomarkers Development</a:t>
            </a:r>
            <a:endParaRPr b="1" sz="600">
              <a:solidFill>
                <a:srgbClr val="FFFFFF"/>
              </a:solidFill>
              <a:latin typeface="Roboto"/>
              <a:ea typeface="Roboto"/>
              <a:cs typeface="Roboto"/>
              <a:sym typeface="Roboto"/>
            </a:endParaRPr>
          </a:p>
        </p:txBody>
      </p:sp>
      <p:sp>
        <p:nvSpPr>
          <p:cNvPr id="346" name="Google Shape;346;p65"/>
          <p:cNvSpPr txBox="1"/>
          <p:nvPr/>
        </p:nvSpPr>
        <p:spPr>
          <a:xfrm>
            <a:off x="2184035" y="1137922"/>
            <a:ext cx="862800" cy="395400"/>
          </a:xfrm>
          <a:prstGeom prst="rect">
            <a:avLst/>
          </a:prstGeom>
          <a:solidFill>
            <a:srgbClr val="295D8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Drug Discovery</a:t>
            </a:r>
            <a:endParaRPr b="1" sz="600">
              <a:solidFill>
                <a:srgbClr val="FFFFFF"/>
              </a:solidFill>
              <a:latin typeface="Roboto"/>
              <a:ea typeface="Roboto"/>
              <a:cs typeface="Roboto"/>
              <a:sym typeface="Roboto"/>
            </a:endParaRPr>
          </a:p>
        </p:txBody>
      </p:sp>
      <p:sp>
        <p:nvSpPr>
          <p:cNvPr id="347" name="Google Shape;347;p65"/>
          <p:cNvSpPr txBox="1"/>
          <p:nvPr/>
        </p:nvSpPr>
        <p:spPr>
          <a:xfrm>
            <a:off x="3256419" y="1137922"/>
            <a:ext cx="862800" cy="395400"/>
          </a:xfrm>
          <a:prstGeom prst="rect">
            <a:avLst/>
          </a:prstGeom>
          <a:solidFill>
            <a:srgbClr val="0B539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AI-Assisted Diagnostics</a:t>
            </a:r>
            <a:endParaRPr b="1" sz="600">
              <a:solidFill>
                <a:srgbClr val="FFFFFF"/>
              </a:solidFill>
              <a:latin typeface="Roboto"/>
              <a:ea typeface="Roboto"/>
              <a:cs typeface="Roboto"/>
              <a:sym typeface="Roboto"/>
            </a:endParaRPr>
          </a:p>
        </p:txBody>
      </p:sp>
      <p:sp>
        <p:nvSpPr>
          <p:cNvPr id="348" name="Google Shape;348;p65"/>
          <p:cNvSpPr txBox="1"/>
          <p:nvPr/>
        </p:nvSpPr>
        <p:spPr>
          <a:xfrm>
            <a:off x="6034216" y="1137922"/>
            <a:ext cx="862800" cy="395400"/>
          </a:xfrm>
          <a:prstGeom prst="rect">
            <a:avLst/>
          </a:prstGeom>
          <a:solidFill>
            <a:srgbClr val="0B539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Medical Images Analysis</a:t>
            </a:r>
            <a:endParaRPr b="1" sz="600">
              <a:solidFill>
                <a:srgbClr val="FFFFFF"/>
              </a:solidFill>
              <a:latin typeface="Roboto"/>
              <a:ea typeface="Roboto"/>
              <a:cs typeface="Roboto"/>
              <a:sym typeface="Roboto"/>
            </a:endParaRPr>
          </a:p>
        </p:txBody>
      </p:sp>
      <p:sp>
        <p:nvSpPr>
          <p:cNvPr id="349" name="Google Shape;349;p65"/>
          <p:cNvSpPr txBox="1"/>
          <p:nvPr/>
        </p:nvSpPr>
        <p:spPr>
          <a:xfrm>
            <a:off x="5108284" y="1137922"/>
            <a:ext cx="862800" cy="395400"/>
          </a:xfrm>
          <a:prstGeom prst="rect">
            <a:avLst/>
          </a:prstGeom>
          <a:solidFill>
            <a:srgbClr val="0B539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600">
                <a:solidFill>
                  <a:srgbClr val="FFFFFF"/>
                </a:solidFill>
                <a:latin typeface="Roboto"/>
                <a:ea typeface="Roboto"/>
                <a:cs typeface="Roboto"/>
                <a:sym typeface="Roboto"/>
              </a:rPr>
              <a:t>Clinical Decision Support</a:t>
            </a:r>
            <a:endParaRPr b="1" sz="600">
              <a:solidFill>
                <a:srgbClr val="FFFFFF"/>
              </a:solidFill>
              <a:latin typeface="Roboto"/>
              <a:ea typeface="Roboto"/>
              <a:cs typeface="Roboto"/>
              <a:sym typeface="Roboto"/>
            </a:endParaRPr>
          </a:p>
        </p:txBody>
      </p:sp>
      <p:sp>
        <p:nvSpPr>
          <p:cNvPr id="350" name="Google Shape;350;p65"/>
          <p:cNvSpPr txBox="1"/>
          <p:nvPr/>
        </p:nvSpPr>
        <p:spPr>
          <a:xfrm>
            <a:off x="6960149" y="1137922"/>
            <a:ext cx="862800" cy="395400"/>
          </a:xfrm>
          <a:prstGeom prst="rect">
            <a:avLst/>
          </a:prstGeom>
          <a:solidFill>
            <a:srgbClr val="0B539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Patients Outcome Prediction</a:t>
            </a:r>
            <a:endParaRPr b="1" sz="600">
              <a:solidFill>
                <a:srgbClr val="FFFFFF"/>
              </a:solidFill>
              <a:latin typeface="Roboto"/>
              <a:ea typeface="Roboto"/>
              <a:cs typeface="Roboto"/>
              <a:sym typeface="Roboto"/>
            </a:endParaRPr>
          </a:p>
        </p:txBody>
      </p:sp>
      <p:sp>
        <p:nvSpPr>
          <p:cNvPr id="351" name="Google Shape;351;p65"/>
          <p:cNvSpPr txBox="1"/>
          <p:nvPr/>
        </p:nvSpPr>
        <p:spPr>
          <a:xfrm>
            <a:off x="7886081" y="1137922"/>
            <a:ext cx="862800" cy="395400"/>
          </a:xfrm>
          <a:prstGeom prst="rect">
            <a:avLst/>
          </a:prstGeom>
          <a:solidFill>
            <a:srgbClr val="0B539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Personalized Treatment Options Identification</a:t>
            </a:r>
            <a:endParaRPr b="1" sz="600">
              <a:solidFill>
                <a:srgbClr val="FFFFFF"/>
              </a:solidFill>
              <a:latin typeface="Roboto"/>
              <a:ea typeface="Roboto"/>
              <a:cs typeface="Roboto"/>
              <a:sym typeface="Roboto"/>
            </a:endParaRPr>
          </a:p>
        </p:txBody>
      </p:sp>
      <p:sp>
        <p:nvSpPr>
          <p:cNvPr id="352" name="Google Shape;352;p65"/>
          <p:cNvSpPr txBox="1"/>
          <p:nvPr/>
        </p:nvSpPr>
        <p:spPr>
          <a:xfrm>
            <a:off x="4182351" y="1137922"/>
            <a:ext cx="862800" cy="395400"/>
          </a:xfrm>
          <a:prstGeom prst="rect">
            <a:avLst/>
          </a:prstGeom>
          <a:solidFill>
            <a:srgbClr val="0B539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600">
                <a:solidFill>
                  <a:srgbClr val="FFFFFF"/>
                </a:solidFill>
                <a:latin typeface="Roboto"/>
                <a:ea typeface="Roboto"/>
                <a:cs typeface="Roboto"/>
                <a:sym typeface="Roboto"/>
              </a:rPr>
              <a:t>At-Home Cancer Detection With AI-Based Devices</a:t>
            </a:r>
            <a:endParaRPr b="1" sz="600">
              <a:solidFill>
                <a:srgbClr val="FFFFFF"/>
              </a:solidFill>
              <a:latin typeface="Roboto"/>
              <a:ea typeface="Roboto"/>
              <a:cs typeface="Roboto"/>
              <a:sym typeface="Roboto"/>
            </a:endParaRPr>
          </a:p>
        </p:txBody>
      </p:sp>
      <p:sp>
        <p:nvSpPr>
          <p:cNvPr id="353" name="Google Shape;353;p65"/>
          <p:cNvSpPr/>
          <p:nvPr/>
        </p:nvSpPr>
        <p:spPr>
          <a:xfrm>
            <a:off x="253600" y="1705425"/>
            <a:ext cx="8606700" cy="387000"/>
          </a:xfrm>
          <a:prstGeom prst="rect">
            <a:avLst/>
          </a:prstGeom>
          <a:solidFill>
            <a:srgbClr val="295D89"/>
          </a:solidFill>
          <a:ln>
            <a:noFill/>
          </a:ln>
          <a:effectLst>
            <a:outerShdw blurRad="142875" rotWithShape="0" algn="bl" dir="5400000" dist="95250">
              <a:srgbClr val="000000">
                <a:alpha val="1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1200">
                <a:solidFill>
                  <a:srgbClr val="FFFFFF"/>
                </a:solidFill>
                <a:latin typeface="Roboto"/>
                <a:ea typeface="Roboto"/>
                <a:cs typeface="Roboto"/>
                <a:sym typeface="Roboto"/>
              </a:rPr>
              <a:t>Established Drug Discovery-Oriented Entities</a:t>
            </a:r>
            <a:endParaRPr b="1" sz="1200">
              <a:solidFill>
                <a:srgbClr val="FFFFFF"/>
              </a:solidFill>
              <a:latin typeface="Roboto"/>
              <a:ea typeface="Roboto"/>
              <a:cs typeface="Roboto"/>
              <a:sym typeface="Roboto"/>
            </a:endParaRPr>
          </a:p>
        </p:txBody>
      </p:sp>
      <p:sp>
        <p:nvSpPr>
          <p:cNvPr id="354" name="Google Shape;354;p65"/>
          <p:cNvSpPr/>
          <p:nvPr/>
        </p:nvSpPr>
        <p:spPr>
          <a:xfrm>
            <a:off x="290855" y="2154653"/>
            <a:ext cx="4687500" cy="317400"/>
          </a:xfrm>
          <a:prstGeom prst="rect">
            <a:avLst/>
          </a:prstGeom>
          <a:solidFill>
            <a:srgbClr val="4484B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Early Drug Development</a:t>
            </a:r>
            <a:endParaRPr b="1" sz="1000">
              <a:solidFill>
                <a:srgbClr val="FFFFFF"/>
              </a:solidFill>
              <a:latin typeface="Roboto"/>
              <a:ea typeface="Roboto"/>
              <a:cs typeface="Roboto"/>
              <a:sym typeface="Roboto"/>
            </a:endParaRPr>
          </a:p>
        </p:txBody>
      </p:sp>
      <p:sp>
        <p:nvSpPr>
          <p:cNvPr id="355" name="Google Shape;355;p65"/>
          <p:cNvSpPr txBox="1"/>
          <p:nvPr/>
        </p:nvSpPr>
        <p:spPr>
          <a:xfrm>
            <a:off x="347378" y="250182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Compounds Classification</a:t>
            </a:r>
            <a:endParaRPr b="1" sz="600">
              <a:solidFill>
                <a:srgbClr val="FFFFFF"/>
              </a:solidFill>
              <a:latin typeface="Roboto"/>
              <a:ea typeface="Roboto"/>
              <a:cs typeface="Roboto"/>
              <a:sym typeface="Roboto"/>
            </a:endParaRPr>
          </a:p>
        </p:txBody>
      </p:sp>
      <p:sp>
        <p:nvSpPr>
          <p:cNvPr id="356" name="Google Shape;356;p65"/>
          <p:cNvSpPr txBox="1"/>
          <p:nvPr/>
        </p:nvSpPr>
        <p:spPr>
          <a:xfrm>
            <a:off x="1269355" y="250182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Drug Repurposing</a:t>
            </a:r>
            <a:endParaRPr b="1" sz="600">
              <a:solidFill>
                <a:srgbClr val="FFFFFF"/>
              </a:solidFill>
              <a:latin typeface="Roboto"/>
              <a:ea typeface="Roboto"/>
              <a:cs typeface="Roboto"/>
              <a:sym typeface="Roboto"/>
            </a:endParaRPr>
          </a:p>
        </p:txBody>
      </p:sp>
      <p:sp>
        <p:nvSpPr>
          <p:cNvPr id="357" name="Google Shape;357;p65"/>
          <p:cNvSpPr txBox="1"/>
          <p:nvPr/>
        </p:nvSpPr>
        <p:spPr>
          <a:xfrm>
            <a:off x="2191333" y="250182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Identifying New Drug Candidates</a:t>
            </a:r>
            <a:endParaRPr b="1" sz="600">
              <a:solidFill>
                <a:srgbClr val="FFFFFF"/>
              </a:solidFill>
              <a:latin typeface="Roboto"/>
              <a:ea typeface="Roboto"/>
              <a:cs typeface="Roboto"/>
              <a:sym typeface="Roboto"/>
            </a:endParaRPr>
          </a:p>
        </p:txBody>
      </p:sp>
      <p:sp>
        <p:nvSpPr>
          <p:cNvPr id="358" name="Google Shape;358;p65"/>
          <p:cNvSpPr txBox="1"/>
          <p:nvPr/>
        </p:nvSpPr>
        <p:spPr>
          <a:xfrm>
            <a:off x="3113310" y="250182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Identifying New Drug Pathways</a:t>
            </a:r>
            <a:endParaRPr b="1" sz="600">
              <a:solidFill>
                <a:srgbClr val="FFFFFF"/>
              </a:solidFill>
              <a:latin typeface="Roboto"/>
              <a:ea typeface="Roboto"/>
              <a:cs typeface="Roboto"/>
              <a:sym typeface="Roboto"/>
            </a:endParaRPr>
          </a:p>
        </p:txBody>
      </p:sp>
      <p:sp>
        <p:nvSpPr>
          <p:cNvPr id="359" name="Google Shape;359;p65"/>
          <p:cNvSpPr txBox="1"/>
          <p:nvPr/>
        </p:nvSpPr>
        <p:spPr>
          <a:xfrm>
            <a:off x="4035288" y="250182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Identifying New Drug Structures</a:t>
            </a:r>
            <a:endParaRPr b="1" sz="600">
              <a:solidFill>
                <a:srgbClr val="FFFFFF"/>
              </a:solidFill>
              <a:latin typeface="Roboto"/>
              <a:ea typeface="Roboto"/>
              <a:cs typeface="Roboto"/>
              <a:sym typeface="Roboto"/>
            </a:endParaRPr>
          </a:p>
        </p:txBody>
      </p:sp>
      <p:sp>
        <p:nvSpPr>
          <p:cNvPr id="360" name="Google Shape;360;p65"/>
          <p:cNvSpPr txBox="1"/>
          <p:nvPr/>
        </p:nvSpPr>
        <p:spPr>
          <a:xfrm>
            <a:off x="347378" y="295103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rgbClr val="000000"/>
              </a:buClr>
              <a:buSzPts val="1100"/>
              <a:buFont typeface="Arial"/>
              <a:buNone/>
            </a:pPr>
            <a:r>
              <a:rPr b="1" lang="en-GB" sz="600">
                <a:solidFill>
                  <a:srgbClr val="FFFFFF"/>
                </a:solidFill>
                <a:latin typeface="Roboto"/>
                <a:ea typeface="Roboto"/>
                <a:cs typeface="Roboto"/>
                <a:sym typeface="Roboto"/>
              </a:rPr>
              <a:t>Hit Identification</a:t>
            </a:r>
            <a:endParaRPr b="1" sz="600">
              <a:solidFill>
                <a:srgbClr val="FFFFFF"/>
              </a:solidFill>
              <a:latin typeface="Roboto"/>
              <a:ea typeface="Roboto"/>
              <a:cs typeface="Roboto"/>
              <a:sym typeface="Roboto"/>
            </a:endParaRPr>
          </a:p>
        </p:txBody>
      </p:sp>
      <p:sp>
        <p:nvSpPr>
          <p:cNvPr id="361" name="Google Shape;361;p65"/>
          <p:cNvSpPr txBox="1"/>
          <p:nvPr/>
        </p:nvSpPr>
        <p:spPr>
          <a:xfrm>
            <a:off x="1269355" y="295103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Lead Optimization</a:t>
            </a:r>
            <a:endParaRPr b="1" sz="600">
              <a:solidFill>
                <a:srgbClr val="FFFFFF"/>
              </a:solidFill>
              <a:latin typeface="Roboto"/>
              <a:ea typeface="Roboto"/>
              <a:cs typeface="Roboto"/>
              <a:sym typeface="Roboto"/>
            </a:endParaRPr>
          </a:p>
        </p:txBody>
      </p:sp>
      <p:sp>
        <p:nvSpPr>
          <p:cNvPr id="362" name="Google Shape;362;p65"/>
          <p:cNvSpPr txBox="1"/>
          <p:nvPr/>
        </p:nvSpPr>
        <p:spPr>
          <a:xfrm>
            <a:off x="2191333" y="295103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Predictive Drug Modeling</a:t>
            </a:r>
            <a:endParaRPr b="1" sz="600">
              <a:solidFill>
                <a:srgbClr val="FFFFFF"/>
              </a:solidFill>
              <a:latin typeface="Roboto"/>
              <a:ea typeface="Roboto"/>
              <a:cs typeface="Roboto"/>
              <a:sym typeface="Roboto"/>
            </a:endParaRPr>
          </a:p>
        </p:txBody>
      </p:sp>
      <p:sp>
        <p:nvSpPr>
          <p:cNvPr id="363" name="Google Shape;363;p65"/>
          <p:cNvSpPr txBox="1"/>
          <p:nvPr/>
        </p:nvSpPr>
        <p:spPr>
          <a:xfrm>
            <a:off x="3113310" y="295103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Target Identification</a:t>
            </a:r>
            <a:endParaRPr b="1" sz="600">
              <a:solidFill>
                <a:srgbClr val="FFFFFF"/>
              </a:solidFill>
              <a:latin typeface="Roboto"/>
              <a:ea typeface="Roboto"/>
              <a:cs typeface="Roboto"/>
              <a:sym typeface="Roboto"/>
            </a:endParaRPr>
          </a:p>
        </p:txBody>
      </p:sp>
      <p:sp>
        <p:nvSpPr>
          <p:cNvPr id="364" name="Google Shape;364;p65"/>
          <p:cNvSpPr txBox="1"/>
          <p:nvPr/>
        </p:nvSpPr>
        <p:spPr>
          <a:xfrm>
            <a:off x="4035288" y="2951034"/>
            <a:ext cx="862800" cy="395400"/>
          </a:xfrm>
          <a:prstGeom prst="rect">
            <a:avLst/>
          </a:prstGeom>
          <a:solidFill>
            <a:srgbClr val="4484B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Virtual </a:t>
            </a:r>
            <a:endParaRPr b="1" sz="6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Screening</a:t>
            </a:r>
            <a:endParaRPr b="1" sz="600">
              <a:solidFill>
                <a:srgbClr val="FFFFFF"/>
              </a:solidFill>
              <a:latin typeface="Roboto"/>
              <a:ea typeface="Roboto"/>
              <a:cs typeface="Roboto"/>
              <a:sym typeface="Roboto"/>
            </a:endParaRPr>
          </a:p>
        </p:txBody>
      </p:sp>
      <p:sp>
        <p:nvSpPr>
          <p:cNvPr id="365" name="Google Shape;365;p65"/>
          <p:cNvSpPr/>
          <p:nvPr/>
        </p:nvSpPr>
        <p:spPr>
          <a:xfrm>
            <a:off x="5052400" y="2158600"/>
            <a:ext cx="3780000" cy="313500"/>
          </a:xfrm>
          <a:prstGeom prst="rect">
            <a:avLst/>
          </a:prstGeom>
          <a:solidFill>
            <a:srgbClr val="518E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Clinical Drug Development</a:t>
            </a:r>
            <a:endParaRPr b="1" sz="1000">
              <a:solidFill>
                <a:srgbClr val="FFFFFF"/>
              </a:solidFill>
              <a:latin typeface="Roboto"/>
              <a:ea typeface="Roboto"/>
              <a:cs typeface="Roboto"/>
              <a:sym typeface="Roboto"/>
            </a:endParaRPr>
          </a:p>
        </p:txBody>
      </p:sp>
      <p:sp>
        <p:nvSpPr>
          <p:cNvPr id="366" name="Google Shape;366;p65"/>
          <p:cNvSpPr txBox="1"/>
          <p:nvPr/>
        </p:nvSpPr>
        <p:spPr>
          <a:xfrm>
            <a:off x="5123492" y="250216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rgbClr val="000000"/>
              </a:buClr>
              <a:buSzPts val="1100"/>
              <a:buFont typeface="Arial"/>
              <a:buNone/>
            </a:pPr>
            <a:r>
              <a:rPr b="1" lang="en-GB" sz="600">
                <a:solidFill>
                  <a:srgbClr val="FFFFFF"/>
                </a:solidFill>
                <a:latin typeface="Roboto"/>
                <a:ea typeface="Roboto"/>
                <a:cs typeface="Roboto"/>
                <a:sym typeface="Roboto"/>
              </a:rPr>
              <a:t>Identifying Drug to Drug Interactions</a:t>
            </a:r>
            <a:endParaRPr b="1" sz="600">
              <a:solidFill>
                <a:srgbClr val="FFFFFF"/>
              </a:solidFill>
              <a:latin typeface="Roboto"/>
              <a:ea typeface="Roboto"/>
              <a:cs typeface="Roboto"/>
              <a:sym typeface="Roboto"/>
            </a:endParaRPr>
          </a:p>
        </p:txBody>
      </p:sp>
      <p:sp>
        <p:nvSpPr>
          <p:cNvPr id="367" name="Google Shape;367;p65"/>
          <p:cNvSpPr txBox="1"/>
          <p:nvPr/>
        </p:nvSpPr>
        <p:spPr>
          <a:xfrm>
            <a:off x="6045469" y="250216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Identifying New Drug Indications</a:t>
            </a:r>
            <a:endParaRPr b="1" sz="600">
              <a:solidFill>
                <a:srgbClr val="FFFFFF"/>
              </a:solidFill>
              <a:latin typeface="Roboto"/>
              <a:ea typeface="Roboto"/>
              <a:cs typeface="Roboto"/>
              <a:sym typeface="Roboto"/>
            </a:endParaRPr>
          </a:p>
        </p:txBody>
      </p:sp>
      <p:sp>
        <p:nvSpPr>
          <p:cNvPr id="368" name="Google Shape;368;p65"/>
          <p:cNvSpPr txBox="1"/>
          <p:nvPr/>
        </p:nvSpPr>
        <p:spPr>
          <a:xfrm>
            <a:off x="6967447" y="250216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Identifying New Metabolic Pathways</a:t>
            </a:r>
            <a:endParaRPr b="1" sz="600">
              <a:solidFill>
                <a:srgbClr val="FFFFFF"/>
              </a:solidFill>
              <a:latin typeface="Roboto"/>
              <a:ea typeface="Roboto"/>
              <a:cs typeface="Roboto"/>
              <a:sym typeface="Roboto"/>
            </a:endParaRPr>
          </a:p>
        </p:txBody>
      </p:sp>
      <p:sp>
        <p:nvSpPr>
          <p:cNvPr id="369" name="Google Shape;369;p65"/>
          <p:cNvSpPr txBox="1"/>
          <p:nvPr/>
        </p:nvSpPr>
        <p:spPr>
          <a:xfrm>
            <a:off x="7889424" y="250216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Identifying Suitable Patients</a:t>
            </a:r>
            <a:endParaRPr b="1" sz="600">
              <a:solidFill>
                <a:srgbClr val="FFFFFF"/>
              </a:solidFill>
              <a:latin typeface="Roboto"/>
              <a:ea typeface="Roboto"/>
              <a:cs typeface="Roboto"/>
              <a:sym typeface="Roboto"/>
            </a:endParaRPr>
          </a:p>
        </p:txBody>
      </p:sp>
      <p:sp>
        <p:nvSpPr>
          <p:cNvPr id="370" name="Google Shape;370;p65"/>
          <p:cNvSpPr txBox="1"/>
          <p:nvPr/>
        </p:nvSpPr>
        <p:spPr>
          <a:xfrm>
            <a:off x="5123492" y="295137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rgbClr val="000000"/>
              </a:buClr>
              <a:buSzPts val="1100"/>
              <a:buFont typeface="Arial"/>
              <a:buNone/>
            </a:pPr>
            <a:r>
              <a:rPr b="1" lang="en-GB" sz="600">
                <a:solidFill>
                  <a:srgbClr val="FFFFFF"/>
                </a:solidFill>
                <a:latin typeface="Roboto"/>
                <a:ea typeface="Roboto"/>
                <a:cs typeface="Roboto"/>
                <a:sym typeface="Roboto"/>
              </a:rPr>
              <a:t>Imaging Analysis</a:t>
            </a:r>
            <a:endParaRPr b="1" sz="600">
              <a:solidFill>
                <a:srgbClr val="FFFFFF"/>
              </a:solidFill>
              <a:latin typeface="Roboto"/>
              <a:ea typeface="Roboto"/>
              <a:cs typeface="Roboto"/>
              <a:sym typeface="Roboto"/>
            </a:endParaRPr>
          </a:p>
        </p:txBody>
      </p:sp>
      <p:sp>
        <p:nvSpPr>
          <p:cNvPr id="371" name="Google Shape;371;p65"/>
          <p:cNvSpPr txBox="1"/>
          <p:nvPr/>
        </p:nvSpPr>
        <p:spPr>
          <a:xfrm>
            <a:off x="6045469" y="295137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Patient Stratification</a:t>
            </a:r>
            <a:endParaRPr b="1" sz="600">
              <a:solidFill>
                <a:srgbClr val="FFFFFF"/>
              </a:solidFill>
              <a:latin typeface="Roboto"/>
              <a:ea typeface="Roboto"/>
              <a:cs typeface="Roboto"/>
              <a:sym typeface="Roboto"/>
            </a:endParaRPr>
          </a:p>
        </p:txBody>
      </p:sp>
      <p:sp>
        <p:nvSpPr>
          <p:cNvPr id="372" name="Google Shape;372;p65"/>
          <p:cNvSpPr txBox="1"/>
          <p:nvPr/>
        </p:nvSpPr>
        <p:spPr>
          <a:xfrm>
            <a:off x="6967447" y="295137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Predictive Modeling</a:t>
            </a:r>
            <a:endParaRPr b="1" sz="600">
              <a:solidFill>
                <a:srgbClr val="FFFFFF"/>
              </a:solidFill>
              <a:latin typeface="Roboto"/>
              <a:ea typeface="Roboto"/>
              <a:cs typeface="Roboto"/>
              <a:sym typeface="Roboto"/>
            </a:endParaRPr>
          </a:p>
        </p:txBody>
      </p:sp>
      <p:sp>
        <p:nvSpPr>
          <p:cNvPr id="373" name="Google Shape;373;p65"/>
          <p:cNvSpPr txBox="1"/>
          <p:nvPr/>
        </p:nvSpPr>
        <p:spPr>
          <a:xfrm>
            <a:off x="7889424" y="2951376"/>
            <a:ext cx="862800" cy="395400"/>
          </a:xfrm>
          <a:prstGeom prst="rect">
            <a:avLst/>
          </a:prstGeom>
          <a:solidFill>
            <a:srgbClr val="518EC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Real-Time Monitoring</a:t>
            </a:r>
            <a:endParaRPr b="1" sz="600">
              <a:solidFill>
                <a:srgbClr val="FFFFFF"/>
              </a:solidFill>
              <a:latin typeface="Roboto"/>
              <a:ea typeface="Roboto"/>
              <a:cs typeface="Roboto"/>
              <a:sym typeface="Roboto"/>
            </a:endParaRPr>
          </a:p>
        </p:txBody>
      </p:sp>
      <p:sp>
        <p:nvSpPr>
          <p:cNvPr id="374" name="Google Shape;374;p65"/>
          <p:cNvSpPr/>
          <p:nvPr/>
        </p:nvSpPr>
        <p:spPr>
          <a:xfrm>
            <a:off x="2235073" y="3494409"/>
            <a:ext cx="4687500" cy="1277100"/>
          </a:xfrm>
          <a:prstGeom prst="rect">
            <a:avLst/>
          </a:prstGeom>
          <a:solidFill>
            <a:srgbClr val="EEEEEE"/>
          </a:solidFill>
          <a:ln cap="flat" cmpd="sng" w="9525">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75" name="Google Shape;375;p65"/>
          <p:cNvSpPr/>
          <p:nvPr/>
        </p:nvSpPr>
        <p:spPr>
          <a:xfrm>
            <a:off x="2235073" y="3494238"/>
            <a:ext cx="4687500" cy="3174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Preclinical Development and Automation</a:t>
            </a:r>
            <a:endParaRPr b="1" sz="1000">
              <a:solidFill>
                <a:srgbClr val="FFFFFF"/>
              </a:solidFill>
              <a:latin typeface="Roboto"/>
              <a:ea typeface="Roboto"/>
              <a:cs typeface="Roboto"/>
              <a:sym typeface="Roboto"/>
            </a:endParaRPr>
          </a:p>
        </p:txBody>
      </p:sp>
      <p:sp>
        <p:nvSpPr>
          <p:cNvPr id="376" name="Google Shape;376;p65"/>
          <p:cNvSpPr txBox="1"/>
          <p:nvPr/>
        </p:nvSpPr>
        <p:spPr>
          <a:xfrm>
            <a:off x="2291596" y="384140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ADME/PK Modeling</a:t>
            </a:r>
            <a:endParaRPr b="1" sz="600">
              <a:solidFill>
                <a:srgbClr val="FFFFFF"/>
              </a:solidFill>
              <a:latin typeface="Roboto"/>
              <a:ea typeface="Roboto"/>
              <a:cs typeface="Roboto"/>
              <a:sym typeface="Roboto"/>
            </a:endParaRPr>
          </a:p>
        </p:txBody>
      </p:sp>
      <p:sp>
        <p:nvSpPr>
          <p:cNvPr id="377" name="Google Shape;377;p65"/>
          <p:cNvSpPr txBox="1"/>
          <p:nvPr/>
        </p:nvSpPr>
        <p:spPr>
          <a:xfrm>
            <a:off x="3213573" y="384140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Experiment Data Analyzing</a:t>
            </a:r>
            <a:endParaRPr b="1" sz="600">
              <a:solidFill>
                <a:srgbClr val="FFFFFF"/>
              </a:solidFill>
              <a:latin typeface="Roboto"/>
              <a:ea typeface="Roboto"/>
              <a:cs typeface="Roboto"/>
              <a:sym typeface="Roboto"/>
            </a:endParaRPr>
          </a:p>
        </p:txBody>
      </p:sp>
      <p:sp>
        <p:nvSpPr>
          <p:cNvPr id="378" name="Google Shape;378;p65"/>
          <p:cNvSpPr txBox="1"/>
          <p:nvPr/>
        </p:nvSpPr>
        <p:spPr>
          <a:xfrm>
            <a:off x="4135551" y="384140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Preclinical Protocol Optimization</a:t>
            </a:r>
            <a:endParaRPr b="1" sz="600">
              <a:solidFill>
                <a:srgbClr val="FFFFFF"/>
              </a:solidFill>
              <a:latin typeface="Roboto"/>
              <a:ea typeface="Roboto"/>
              <a:cs typeface="Roboto"/>
              <a:sym typeface="Roboto"/>
            </a:endParaRPr>
          </a:p>
        </p:txBody>
      </p:sp>
      <p:sp>
        <p:nvSpPr>
          <p:cNvPr id="379" name="Google Shape;379;p65"/>
          <p:cNvSpPr txBox="1"/>
          <p:nvPr/>
        </p:nvSpPr>
        <p:spPr>
          <a:xfrm>
            <a:off x="5057528" y="384140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Robotic Hands</a:t>
            </a:r>
            <a:endParaRPr b="1" sz="600">
              <a:solidFill>
                <a:srgbClr val="FFFFFF"/>
              </a:solidFill>
              <a:latin typeface="Roboto"/>
              <a:ea typeface="Roboto"/>
              <a:cs typeface="Roboto"/>
              <a:sym typeface="Roboto"/>
            </a:endParaRPr>
          </a:p>
        </p:txBody>
      </p:sp>
      <p:sp>
        <p:nvSpPr>
          <p:cNvPr id="380" name="Google Shape;380;p65"/>
          <p:cNvSpPr txBox="1"/>
          <p:nvPr/>
        </p:nvSpPr>
        <p:spPr>
          <a:xfrm>
            <a:off x="5979506" y="384140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 High Throughput Screening</a:t>
            </a:r>
            <a:endParaRPr b="1" sz="600">
              <a:solidFill>
                <a:srgbClr val="FFFFFF"/>
              </a:solidFill>
              <a:latin typeface="Roboto"/>
              <a:ea typeface="Roboto"/>
              <a:cs typeface="Roboto"/>
              <a:sym typeface="Roboto"/>
            </a:endParaRPr>
          </a:p>
        </p:txBody>
      </p:sp>
      <p:sp>
        <p:nvSpPr>
          <p:cNvPr id="381" name="Google Shape;381;p65"/>
          <p:cNvSpPr txBox="1"/>
          <p:nvPr/>
        </p:nvSpPr>
        <p:spPr>
          <a:xfrm>
            <a:off x="2291596" y="429061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Drug Safety Improving</a:t>
            </a:r>
            <a:endParaRPr b="1" sz="600">
              <a:solidFill>
                <a:srgbClr val="FFFFFF"/>
              </a:solidFill>
              <a:latin typeface="Roboto"/>
              <a:ea typeface="Roboto"/>
              <a:cs typeface="Roboto"/>
              <a:sym typeface="Roboto"/>
            </a:endParaRPr>
          </a:p>
        </p:txBody>
      </p:sp>
      <p:sp>
        <p:nvSpPr>
          <p:cNvPr id="382" name="Google Shape;382;p65"/>
          <p:cNvSpPr txBox="1"/>
          <p:nvPr/>
        </p:nvSpPr>
        <p:spPr>
          <a:xfrm>
            <a:off x="3213573" y="429061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600">
                <a:solidFill>
                  <a:srgbClr val="FFFFFF"/>
                </a:solidFill>
                <a:latin typeface="Roboto"/>
                <a:ea typeface="Roboto"/>
                <a:cs typeface="Roboto"/>
                <a:sym typeface="Roboto"/>
              </a:rPr>
              <a:t>Preclinical Trials Prediction</a:t>
            </a:r>
            <a:endParaRPr b="1" sz="600">
              <a:solidFill>
                <a:srgbClr val="FFFFFF"/>
              </a:solidFill>
              <a:latin typeface="Roboto"/>
              <a:ea typeface="Roboto"/>
              <a:cs typeface="Roboto"/>
              <a:sym typeface="Roboto"/>
            </a:endParaRPr>
          </a:p>
        </p:txBody>
      </p:sp>
      <p:sp>
        <p:nvSpPr>
          <p:cNvPr id="383" name="Google Shape;383;p65"/>
          <p:cNvSpPr txBox="1"/>
          <p:nvPr/>
        </p:nvSpPr>
        <p:spPr>
          <a:xfrm>
            <a:off x="4135551" y="429061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Preclinical Imaging Analysis</a:t>
            </a:r>
            <a:endParaRPr b="1" sz="600">
              <a:solidFill>
                <a:srgbClr val="FFFFFF"/>
              </a:solidFill>
              <a:latin typeface="Roboto"/>
              <a:ea typeface="Roboto"/>
              <a:cs typeface="Roboto"/>
              <a:sym typeface="Roboto"/>
            </a:endParaRPr>
          </a:p>
        </p:txBody>
      </p:sp>
      <p:sp>
        <p:nvSpPr>
          <p:cNvPr id="384" name="Google Shape;384;p65"/>
          <p:cNvSpPr txBox="1"/>
          <p:nvPr/>
        </p:nvSpPr>
        <p:spPr>
          <a:xfrm>
            <a:off x="5057528" y="429061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Robotic Laboratories</a:t>
            </a:r>
            <a:endParaRPr b="1" sz="600">
              <a:solidFill>
                <a:srgbClr val="FFFFFF"/>
              </a:solidFill>
              <a:latin typeface="Roboto"/>
              <a:ea typeface="Roboto"/>
              <a:cs typeface="Roboto"/>
              <a:sym typeface="Roboto"/>
            </a:endParaRPr>
          </a:p>
        </p:txBody>
      </p:sp>
      <p:sp>
        <p:nvSpPr>
          <p:cNvPr id="385" name="Google Shape;385;p65"/>
          <p:cNvSpPr txBox="1"/>
          <p:nvPr/>
        </p:nvSpPr>
        <p:spPr>
          <a:xfrm>
            <a:off x="5979506" y="4290619"/>
            <a:ext cx="862800" cy="395400"/>
          </a:xfrm>
          <a:prstGeom prst="rect">
            <a:avLst/>
          </a:prstGeom>
          <a:solidFill>
            <a:srgbClr val="3D85C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Collaborative Robots</a:t>
            </a:r>
            <a:endParaRPr b="1" sz="600">
              <a:solidFill>
                <a:srgbClr val="FFFFFF"/>
              </a:solidFill>
              <a:latin typeface="Roboto"/>
              <a:ea typeface="Roboto"/>
              <a:cs typeface="Roboto"/>
              <a:sym typeface="Roboto"/>
            </a:endParaRPr>
          </a:p>
        </p:txBody>
      </p:sp>
      <p:sp>
        <p:nvSpPr>
          <p:cNvPr id="386" name="Google Shape;386;p65"/>
          <p:cNvSpPr/>
          <p:nvPr/>
        </p:nvSpPr>
        <p:spPr>
          <a:xfrm>
            <a:off x="294892" y="3494238"/>
            <a:ext cx="1913700" cy="1277100"/>
          </a:xfrm>
          <a:prstGeom prst="rect">
            <a:avLst/>
          </a:prstGeom>
          <a:solidFill>
            <a:srgbClr val="EEEEEE"/>
          </a:solidFill>
          <a:ln cap="flat" cmpd="sng" w="9525">
            <a:solidFill>
              <a:srgbClr val="999999"/>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800">
              <a:solidFill>
                <a:srgbClr val="FFFFFF"/>
              </a:solidFill>
              <a:latin typeface="Roboto"/>
              <a:ea typeface="Roboto"/>
              <a:cs typeface="Roboto"/>
              <a:sym typeface="Roboto"/>
            </a:endParaRPr>
          </a:p>
        </p:txBody>
      </p:sp>
      <p:sp>
        <p:nvSpPr>
          <p:cNvPr id="387" name="Google Shape;387;p65"/>
          <p:cNvSpPr/>
          <p:nvPr/>
        </p:nvSpPr>
        <p:spPr>
          <a:xfrm>
            <a:off x="292208" y="3494238"/>
            <a:ext cx="1913700" cy="317400"/>
          </a:xfrm>
          <a:prstGeom prst="rect">
            <a:avLst/>
          </a:prstGeom>
          <a:solidFill>
            <a:srgbClr val="296BA5"/>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000">
                <a:solidFill>
                  <a:srgbClr val="FFFFFF"/>
                </a:solidFill>
                <a:latin typeface="Roboto"/>
                <a:ea typeface="Roboto"/>
                <a:cs typeface="Roboto"/>
                <a:sym typeface="Roboto"/>
              </a:rPr>
              <a:t>End-to-End Drug Development</a:t>
            </a:r>
            <a:endParaRPr b="1" sz="1000">
              <a:solidFill>
                <a:srgbClr val="FFFFFF"/>
              </a:solidFill>
              <a:latin typeface="Roboto"/>
              <a:ea typeface="Roboto"/>
              <a:cs typeface="Roboto"/>
              <a:sym typeface="Roboto"/>
            </a:endParaRPr>
          </a:p>
        </p:txBody>
      </p:sp>
      <p:sp>
        <p:nvSpPr>
          <p:cNvPr id="388" name="Google Shape;388;p65"/>
          <p:cNvSpPr txBox="1"/>
          <p:nvPr/>
        </p:nvSpPr>
        <p:spPr>
          <a:xfrm>
            <a:off x="363304" y="3841580"/>
            <a:ext cx="862800" cy="395400"/>
          </a:xfrm>
          <a:prstGeom prst="rect">
            <a:avLst/>
          </a:prstGeom>
          <a:solidFill>
            <a:srgbClr val="296BA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Automated End-to-End </a:t>
            </a:r>
            <a:endParaRPr b="1" sz="600">
              <a:solidFill>
                <a:srgbClr val="FFFFFF"/>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rPr b="1" lang="en-GB" sz="600">
                <a:solidFill>
                  <a:srgbClr val="FFFFFF"/>
                </a:solidFill>
                <a:latin typeface="Roboto"/>
                <a:ea typeface="Roboto"/>
                <a:cs typeface="Roboto"/>
                <a:sym typeface="Roboto"/>
              </a:rPr>
              <a:t>Drug Analysis</a:t>
            </a:r>
            <a:endParaRPr b="1" sz="600">
              <a:solidFill>
                <a:srgbClr val="FFFFFF"/>
              </a:solidFill>
              <a:latin typeface="Roboto"/>
              <a:ea typeface="Roboto"/>
              <a:cs typeface="Roboto"/>
              <a:sym typeface="Roboto"/>
            </a:endParaRPr>
          </a:p>
        </p:txBody>
      </p:sp>
      <p:sp>
        <p:nvSpPr>
          <p:cNvPr id="389" name="Google Shape;389;p65"/>
          <p:cNvSpPr txBox="1"/>
          <p:nvPr/>
        </p:nvSpPr>
        <p:spPr>
          <a:xfrm>
            <a:off x="1285281" y="3841580"/>
            <a:ext cx="862800" cy="395400"/>
          </a:xfrm>
          <a:prstGeom prst="rect">
            <a:avLst/>
          </a:prstGeom>
          <a:solidFill>
            <a:srgbClr val="296BA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600">
                <a:solidFill>
                  <a:srgbClr val="FFFFFF"/>
                </a:solidFill>
                <a:latin typeface="Roboto"/>
                <a:ea typeface="Roboto"/>
                <a:cs typeface="Roboto"/>
                <a:sym typeface="Roboto"/>
              </a:rPr>
              <a:t>Automated End-to-End </a:t>
            </a:r>
            <a:endParaRPr b="1" sz="600">
              <a:solidFill>
                <a:srgbClr val="FFFFFF"/>
              </a:solidFill>
              <a:latin typeface="Roboto"/>
              <a:ea typeface="Roboto"/>
              <a:cs typeface="Roboto"/>
              <a:sym typeface="Roboto"/>
            </a:endParaRPr>
          </a:p>
          <a:p>
            <a:pPr indent="0" lvl="0" marL="0" rtl="0" algn="ctr">
              <a:spcBef>
                <a:spcPts val="0"/>
              </a:spcBef>
              <a:spcAft>
                <a:spcPts val="0"/>
              </a:spcAft>
              <a:buNone/>
            </a:pPr>
            <a:r>
              <a:rPr b="1" lang="en-GB" sz="600">
                <a:solidFill>
                  <a:srgbClr val="FFFFFF"/>
                </a:solidFill>
                <a:latin typeface="Roboto"/>
                <a:ea typeface="Roboto"/>
                <a:cs typeface="Roboto"/>
                <a:sym typeface="Roboto"/>
              </a:rPr>
              <a:t>Drug Production</a:t>
            </a:r>
            <a:endParaRPr b="1" sz="600">
              <a:solidFill>
                <a:srgbClr val="FFFFFF"/>
              </a:solidFill>
              <a:latin typeface="Roboto"/>
              <a:ea typeface="Roboto"/>
              <a:cs typeface="Roboto"/>
              <a:sym typeface="Roboto"/>
            </a:endParaRPr>
          </a:p>
        </p:txBody>
      </p:sp>
      <p:sp>
        <p:nvSpPr>
          <p:cNvPr id="390" name="Google Shape;390;p65"/>
          <p:cNvSpPr txBox="1"/>
          <p:nvPr/>
        </p:nvSpPr>
        <p:spPr>
          <a:xfrm>
            <a:off x="7004501" y="3841580"/>
            <a:ext cx="862800" cy="395400"/>
          </a:xfrm>
          <a:prstGeom prst="rect">
            <a:avLst/>
          </a:prstGeom>
          <a:solidFill>
            <a:srgbClr val="6FA8D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FFFFFF"/>
                </a:solidFill>
                <a:latin typeface="Roboto"/>
                <a:ea typeface="Roboto"/>
                <a:cs typeface="Roboto"/>
                <a:sym typeface="Roboto"/>
              </a:rPr>
              <a:t>Chemical Data  Analyzing</a:t>
            </a:r>
            <a:endParaRPr b="1" sz="600">
              <a:solidFill>
                <a:srgbClr val="FFFFFF"/>
              </a:solidFill>
              <a:latin typeface="Roboto"/>
              <a:ea typeface="Roboto"/>
              <a:cs typeface="Roboto"/>
              <a:sym typeface="Roboto"/>
            </a:endParaRPr>
          </a:p>
        </p:txBody>
      </p:sp>
      <p:sp>
        <p:nvSpPr>
          <p:cNvPr id="391" name="Google Shape;391;p65"/>
          <p:cNvSpPr txBox="1"/>
          <p:nvPr/>
        </p:nvSpPr>
        <p:spPr>
          <a:xfrm>
            <a:off x="7926478" y="3841580"/>
            <a:ext cx="862800" cy="395400"/>
          </a:xfrm>
          <a:prstGeom prst="rect">
            <a:avLst/>
          </a:prstGeom>
          <a:solidFill>
            <a:srgbClr val="6FA8D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Clinical Trials Data Analyzing</a:t>
            </a:r>
            <a:endParaRPr b="1" sz="600">
              <a:solidFill>
                <a:srgbClr val="FFFFFF"/>
              </a:solidFill>
              <a:latin typeface="Roboto"/>
              <a:ea typeface="Roboto"/>
              <a:cs typeface="Roboto"/>
              <a:sym typeface="Roboto"/>
            </a:endParaRPr>
          </a:p>
        </p:txBody>
      </p:sp>
      <p:sp>
        <p:nvSpPr>
          <p:cNvPr id="392" name="Google Shape;392;p65"/>
          <p:cNvSpPr txBox="1"/>
          <p:nvPr/>
        </p:nvSpPr>
        <p:spPr>
          <a:xfrm>
            <a:off x="363304" y="4290790"/>
            <a:ext cx="862800" cy="395400"/>
          </a:xfrm>
          <a:prstGeom prst="rect">
            <a:avLst/>
          </a:prstGeom>
          <a:solidFill>
            <a:srgbClr val="296BA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rgbClr val="000000"/>
              </a:buClr>
              <a:buSzPts val="1100"/>
              <a:buFont typeface="Arial"/>
              <a:buNone/>
            </a:pPr>
            <a:r>
              <a:rPr b="1" lang="en-GB" sz="600">
                <a:solidFill>
                  <a:srgbClr val="FFFFFF"/>
                </a:solidFill>
                <a:latin typeface="Roboto"/>
                <a:ea typeface="Roboto"/>
                <a:cs typeface="Roboto"/>
                <a:sym typeface="Roboto"/>
              </a:rPr>
              <a:t>Predictive Patient Reaction Modeling</a:t>
            </a:r>
            <a:endParaRPr b="1" sz="600">
              <a:solidFill>
                <a:srgbClr val="FFFFFF"/>
              </a:solidFill>
              <a:latin typeface="Roboto"/>
              <a:ea typeface="Roboto"/>
              <a:cs typeface="Roboto"/>
              <a:sym typeface="Roboto"/>
            </a:endParaRPr>
          </a:p>
        </p:txBody>
      </p:sp>
      <p:sp>
        <p:nvSpPr>
          <p:cNvPr id="393" name="Google Shape;393;p65"/>
          <p:cNvSpPr txBox="1"/>
          <p:nvPr/>
        </p:nvSpPr>
        <p:spPr>
          <a:xfrm>
            <a:off x="1285281" y="4290790"/>
            <a:ext cx="862800" cy="395400"/>
          </a:xfrm>
          <a:prstGeom prst="rect">
            <a:avLst/>
          </a:prstGeom>
          <a:solidFill>
            <a:srgbClr val="296BA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Virtual Experiment Processing</a:t>
            </a:r>
            <a:endParaRPr b="1" sz="600">
              <a:solidFill>
                <a:srgbClr val="FFFFFF"/>
              </a:solidFill>
              <a:latin typeface="Roboto"/>
              <a:ea typeface="Roboto"/>
              <a:cs typeface="Roboto"/>
              <a:sym typeface="Roboto"/>
            </a:endParaRPr>
          </a:p>
        </p:txBody>
      </p:sp>
      <p:sp>
        <p:nvSpPr>
          <p:cNvPr id="394" name="Google Shape;394;p65"/>
          <p:cNvSpPr txBox="1"/>
          <p:nvPr/>
        </p:nvSpPr>
        <p:spPr>
          <a:xfrm>
            <a:off x="7004501" y="4290790"/>
            <a:ext cx="862800" cy="395400"/>
          </a:xfrm>
          <a:prstGeom prst="rect">
            <a:avLst/>
          </a:prstGeom>
          <a:solidFill>
            <a:srgbClr val="6FA8D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600">
                <a:solidFill>
                  <a:srgbClr val="FFFFFF"/>
                </a:solidFill>
                <a:latin typeface="Roboto"/>
                <a:ea typeface="Roboto"/>
                <a:cs typeface="Roboto"/>
                <a:sym typeface="Roboto"/>
              </a:rPr>
              <a:t>Imaging </a:t>
            </a:r>
            <a:endParaRPr b="1" sz="600">
              <a:solidFill>
                <a:srgbClr val="FFFFFF"/>
              </a:solidFill>
              <a:latin typeface="Roboto"/>
              <a:ea typeface="Roboto"/>
              <a:cs typeface="Roboto"/>
              <a:sym typeface="Roboto"/>
            </a:endParaRPr>
          </a:p>
          <a:p>
            <a:pPr indent="0" lvl="0" marL="0" rtl="0" algn="ctr">
              <a:spcBef>
                <a:spcPts val="0"/>
              </a:spcBef>
              <a:spcAft>
                <a:spcPts val="0"/>
              </a:spcAft>
              <a:buNone/>
            </a:pPr>
            <a:r>
              <a:rPr b="1" lang="en-GB" sz="600">
                <a:solidFill>
                  <a:srgbClr val="FFFFFF"/>
                </a:solidFill>
                <a:latin typeface="Roboto"/>
                <a:ea typeface="Roboto"/>
                <a:cs typeface="Roboto"/>
                <a:sym typeface="Roboto"/>
              </a:rPr>
              <a:t>Data Analysis</a:t>
            </a:r>
            <a:endParaRPr b="1" sz="600">
              <a:solidFill>
                <a:srgbClr val="FFFFFF"/>
              </a:solidFill>
              <a:latin typeface="Roboto"/>
              <a:ea typeface="Roboto"/>
              <a:cs typeface="Roboto"/>
              <a:sym typeface="Roboto"/>
            </a:endParaRPr>
          </a:p>
        </p:txBody>
      </p:sp>
      <p:sp>
        <p:nvSpPr>
          <p:cNvPr id="395" name="Google Shape;395;p65"/>
          <p:cNvSpPr txBox="1"/>
          <p:nvPr/>
        </p:nvSpPr>
        <p:spPr>
          <a:xfrm>
            <a:off x="7926478" y="4290790"/>
            <a:ext cx="862800" cy="395400"/>
          </a:xfrm>
          <a:prstGeom prst="rect">
            <a:avLst/>
          </a:prstGeom>
          <a:solidFill>
            <a:srgbClr val="6FA8D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GB" sz="600">
                <a:solidFill>
                  <a:srgbClr val="FFFFFF"/>
                </a:solidFill>
                <a:latin typeface="Roboto"/>
                <a:ea typeface="Roboto"/>
                <a:cs typeface="Roboto"/>
                <a:sym typeface="Roboto"/>
              </a:rPr>
              <a:t>Lab Experiments Data Analyzing</a:t>
            </a:r>
            <a:endParaRPr b="1" sz="600">
              <a:solidFill>
                <a:srgbClr val="FFFFFF"/>
              </a:solidFill>
              <a:latin typeface="Roboto"/>
              <a:ea typeface="Roboto"/>
              <a:cs typeface="Roboto"/>
              <a:sym typeface="Roboto"/>
            </a:endParaRPr>
          </a:p>
        </p:txBody>
      </p:sp>
      <p:sp>
        <p:nvSpPr>
          <p:cNvPr id="396" name="Google Shape;396;p65"/>
          <p:cNvSpPr/>
          <p:nvPr/>
        </p:nvSpPr>
        <p:spPr>
          <a:xfrm>
            <a:off x="6949075" y="3494250"/>
            <a:ext cx="1886100" cy="3174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Data Processing</a:t>
            </a:r>
            <a:endParaRPr b="1" sz="1000">
              <a:solidFill>
                <a:srgbClr val="FFFFFF"/>
              </a:solidFill>
              <a:latin typeface="Roboto"/>
              <a:ea typeface="Roboto"/>
              <a:cs typeface="Roboto"/>
              <a:sym typeface="Roboto"/>
            </a:endParaRPr>
          </a:p>
        </p:txBody>
      </p:sp>
      <p:sp>
        <p:nvSpPr>
          <p:cNvPr id="397" name="Google Shape;397;p65"/>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98" name="Google Shape;398;p65">
            <a:hlinkClick r:id="rId3"/>
          </p:cNvPr>
          <p:cNvSpPr txBox="1"/>
          <p:nvPr/>
        </p:nvSpPr>
        <p:spPr>
          <a:xfrm>
            <a:off x="0" y="4833975"/>
            <a:ext cx="91440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1" lang="en-GB" sz="1100" u="none" cap="none" strike="noStrike">
                <a:solidFill>
                  <a:srgbClr val="000000"/>
                </a:solidFill>
                <a:latin typeface="Roboto"/>
                <a:ea typeface="Roboto"/>
                <a:cs typeface="Roboto"/>
                <a:sym typeface="Roboto"/>
              </a:rPr>
              <a:t>Source: </a:t>
            </a:r>
            <a:r>
              <a:rPr b="1" i="0" lang="en-GB" sz="1100" u="none" cap="none" strike="noStrike">
                <a:solidFill>
                  <a:srgbClr val="000000"/>
                </a:solidFill>
                <a:latin typeface="Roboto"/>
                <a:ea typeface="Roboto"/>
                <a:cs typeface="Roboto"/>
                <a:sym typeface="Roboto"/>
              </a:rPr>
              <a:t> </a:t>
            </a:r>
            <a:r>
              <a:rPr b="1" i="1" lang="en-GB" sz="1100">
                <a:solidFill>
                  <a:srgbClr val="FF0000"/>
                </a:solidFill>
                <a:latin typeface="Roboto"/>
                <a:ea typeface="Roboto"/>
                <a:cs typeface="Roboto"/>
                <a:sym typeface="Roboto"/>
              </a:rPr>
              <a:t>www.frameworks.technology/ai-in-drug-discovery</a:t>
            </a:r>
            <a:endParaRPr b="1" i="1" sz="1100" u="none" cap="none" strike="noStrike">
              <a:solidFill>
                <a:srgbClr val="FF0000"/>
              </a:solidFill>
              <a:latin typeface="Roboto"/>
              <a:ea typeface="Roboto"/>
              <a:cs typeface="Roboto"/>
              <a:sym typeface="Roboto"/>
            </a:endParaRPr>
          </a:p>
        </p:txBody>
      </p:sp>
      <p:sp>
        <p:nvSpPr>
          <p:cNvPr id="399" name="Google Shape;399;p65"/>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4" name="Shape 2754"/>
        <p:cNvGrpSpPr/>
        <p:nvPr/>
      </p:nvGrpSpPr>
      <p:grpSpPr>
        <a:xfrm>
          <a:off x="0" y="0"/>
          <a:ext cx="0" cy="0"/>
          <a:chOff x="0" y="0"/>
          <a:chExt cx="0" cy="0"/>
        </a:xfrm>
      </p:grpSpPr>
      <p:sp>
        <p:nvSpPr>
          <p:cNvPr id="2755" name="Google Shape;2755;p119"/>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56" name="Google Shape;2756;p11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57" name="Google Shape;2757;p119"/>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58" name="Google Shape;2758;p11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59" name="Google Shape;2759;p11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60" name="Google Shape;2760;p11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761" name="Google Shape;2761;p119"/>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00">
                <a:solidFill>
                  <a:schemeClr val="dk1"/>
                </a:solidFill>
                <a:latin typeface="Roboto"/>
                <a:ea typeface="Roboto"/>
                <a:cs typeface="Roboto"/>
                <a:sym typeface="Roboto"/>
              </a:rPr>
              <a:t>The data reveals diverse financial profiles among the listed biopharmaceutical companies. Ideaya Biosciences exhibits a substantial capitalization of $1,988.58M, while maintaining positive mean daily returns and moderate volatility. Conversely, Ionis Pharmaceuticals and IQVIA showcase higher capitalizations, yet face challenges with negative EBITDA and elevated EV/EBITDA ratios, suggesting potential financial strain. Ipsen stands out with a strong gross profit margin of 83.07%, indicating efficient cost management. These metrics offer valuable insights for investors navigating the dynamic biopharmaceutical market.</a:t>
            </a:r>
            <a:endParaRPr sz="1000">
              <a:solidFill>
                <a:srgbClr val="434343"/>
              </a:solidFill>
              <a:latin typeface="Roboto"/>
              <a:ea typeface="Roboto"/>
              <a:cs typeface="Roboto"/>
              <a:sym typeface="Roboto"/>
            </a:endParaRPr>
          </a:p>
        </p:txBody>
      </p:sp>
      <p:graphicFrame>
        <p:nvGraphicFramePr>
          <p:cNvPr id="2762" name="Google Shape;2762;p119"/>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409375"/>
                <a:gridCol w="431900"/>
                <a:gridCol w="638200"/>
                <a:gridCol w="525825"/>
                <a:gridCol w="61590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IDEAYA Biosciences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1,988.58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3.77%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1,548.35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-116.55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Ionis Pharmaceuticals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7,197.99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2.26%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8.38%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6,307.75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-540.31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-55.94%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-11.7X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Ipsen</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9,197.32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8,861.06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1,064.20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83.07%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IQVIA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39,626.23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9.44%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51,751.67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2,715.00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34.88%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ITeos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361.79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-238.47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-91.19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Landos Biopharma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4.48%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-28.91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Lantern Pharma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39.14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4.57%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23.73%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-3.78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-16.81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bl>
          </a:graphicData>
        </a:graphic>
      </p:graphicFrame>
      <p:graphicFrame>
        <p:nvGraphicFramePr>
          <p:cNvPr id="2763" name="Google Shape;2763;p119"/>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764" name="Google Shape;2764;p119"/>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8" name="Shape 2768"/>
        <p:cNvGrpSpPr/>
        <p:nvPr/>
      </p:nvGrpSpPr>
      <p:grpSpPr>
        <a:xfrm>
          <a:off x="0" y="0"/>
          <a:ext cx="0" cy="0"/>
          <a:chOff x="0" y="0"/>
          <a:chExt cx="0" cy="0"/>
        </a:xfrm>
      </p:grpSpPr>
      <p:sp>
        <p:nvSpPr>
          <p:cNvPr id="2769" name="Google Shape;2769;p120"/>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70" name="Google Shape;2770;p120"/>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71" name="Google Shape;2771;p120"/>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72" name="Google Shape;2772;p120"/>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73" name="Google Shape;2773;p12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74" name="Google Shape;2774;p120"/>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775" name="Google Shape;2775;p120"/>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100">
                <a:solidFill>
                  <a:schemeClr val="dk1"/>
                </a:solidFill>
                <a:latin typeface="Roboto"/>
                <a:ea typeface="Roboto"/>
                <a:cs typeface="Roboto"/>
                <a:sym typeface="Roboto"/>
              </a:rPr>
              <a:t>The provided data highlights the diverse financial landscapes of various companies. Novo Nordisk, with a substantial capitalization of $438,786.30M, exhibits stability and a strong Gross Profit Margin of 84.14%. Contrastingly, Lunit faces challenges with a negative EV/EBITDA of -53.2X, reflecting potential financial strain. Investors may consider the Mean Daily Return, Volatility, and key financial ratios for comprehensive insights into these companies' market performance and risk factors.</a:t>
            </a:r>
            <a:endParaRPr sz="1100">
              <a:solidFill>
                <a:srgbClr val="434343"/>
              </a:solidFill>
              <a:latin typeface="Roboto"/>
              <a:ea typeface="Roboto"/>
              <a:cs typeface="Roboto"/>
              <a:sym typeface="Roboto"/>
            </a:endParaRPr>
          </a:p>
        </p:txBody>
      </p:sp>
      <p:graphicFrame>
        <p:nvGraphicFramePr>
          <p:cNvPr id="2776" name="Google Shape;2776;p120"/>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352875"/>
                <a:gridCol w="415750"/>
                <a:gridCol w="654325"/>
                <a:gridCol w="582350"/>
                <a:gridCol w="61590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LEXEO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345.37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5.70%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33.33%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375.55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-65.48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-5.7X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LungLife AI</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25.80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6.99%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15.50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-5.93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Lunit</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1,758.12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5.92%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1,835,697.18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-34,502.34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-53.2X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Median Technologies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80.95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3.82%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-11.30%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73.81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-23.33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NetraMark</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16.96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7.45%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9.38%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18.48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N/A</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N/A</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Neumora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1,829.38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1,402.32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-168.16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Novo Nordisk</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438,786.30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412,350.68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100,106.00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84.14%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bl>
          </a:graphicData>
        </a:graphic>
      </p:graphicFrame>
      <p:graphicFrame>
        <p:nvGraphicFramePr>
          <p:cNvPr id="2777" name="Google Shape;2777;p120"/>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778" name="Google Shape;2778;p120"/>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sp>
        <p:nvSpPr>
          <p:cNvPr id="2783" name="Google Shape;2783;p121"/>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84" name="Google Shape;2784;p121"/>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85" name="Google Shape;2785;p121"/>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86" name="Google Shape;2786;p121"/>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87" name="Google Shape;2787;p121"/>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788" name="Google Shape;2788;p121"/>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789" name="Google Shape;2789;p121"/>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00">
                <a:solidFill>
                  <a:schemeClr val="dk1"/>
                </a:solidFill>
                <a:latin typeface="Roboto"/>
                <a:ea typeface="Roboto"/>
                <a:cs typeface="Roboto"/>
                <a:sym typeface="Roboto"/>
              </a:rPr>
              <a:t>The presented data reveals diverse financial landscapes among healthcare companies. Novoheart Holdings boasts a moderate capitalization of $364.83M with a promising estimated monthly return of 12.64%. In contrast, OpGen faces financial challenges with a small capitalization of $4.35M and a negative EV/EBITDA ratio, signaling potential distress. Recursion Pharmaceuticals, with a substantial capitalization of $1,584.00M, displays a unique profile, marked by high volatility and a negative gross profit margin. Investors should consider these factors for informed decision-making in the dynamic healthcare sector.</a:t>
            </a:r>
            <a:endParaRPr sz="1000">
              <a:solidFill>
                <a:srgbClr val="434343"/>
              </a:solidFill>
              <a:latin typeface="Roboto"/>
              <a:ea typeface="Roboto"/>
              <a:cs typeface="Roboto"/>
              <a:sym typeface="Roboto"/>
            </a:endParaRPr>
          </a:p>
        </p:txBody>
      </p:sp>
      <p:graphicFrame>
        <p:nvGraphicFramePr>
          <p:cNvPr id="2790" name="Google Shape;2790;p121"/>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409375"/>
                <a:gridCol w="431900"/>
                <a:gridCol w="638200"/>
                <a:gridCol w="525825"/>
                <a:gridCol w="61590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Novoheart Holdings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364.83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N/A</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N/A</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N/A</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N/A</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OpGen</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-41.34%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16.39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-16.95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-250.95%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Predictive Oncology</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8.52%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-2.72%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3.39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-13.93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70.13%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Recursion Pharmaceuticals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1,584.00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7.25%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37.52%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1,297.49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-293.67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-4.4X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Relay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1,127.91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12.55%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392.85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-363.49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Renalytix AI</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19.37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-58.44%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11.87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13.97%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Roivant Sciences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7,938.72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3.94%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7,305.08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-1,018.38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graphicFrame>
        <p:nvGraphicFramePr>
          <p:cNvPr id="2791" name="Google Shape;2791;p121"/>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792" name="Google Shape;2792;p121"/>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6" name="Shape 2796"/>
        <p:cNvGrpSpPr/>
        <p:nvPr/>
      </p:nvGrpSpPr>
      <p:grpSpPr>
        <a:xfrm>
          <a:off x="0" y="0"/>
          <a:ext cx="0" cy="0"/>
          <a:chOff x="0" y="0"/>
          <a:chExt cx="0" cy="0"/>
        </a:xfrm>
      </p:grpSpPr>
      <p:sp>
        <p:nvSpPr>
          <p:cNvPr id="2797" name="Google Shape;2797;p122"/>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798" name="Google Shape;2798;p122"/>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799" name="Google Shape;2799;p122"/>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00" name="Google Shape;2800;p122"/>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01" name="Google Shape;2801;p122"/>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02" name="Google Shape;2802;p122"/>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803" name="Google Shape;2803;p122"/>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000">
                <a:solidFill>
                  <a:schemeClr val="dk1"/>
                </a:solidFill>
                <a:latin typeface="Roboto"/>
                <a:ea typeface="Roboto"/>
                <a:cs typeface="Roboto"/>
                <a:sym typeface="Roboto"/>
              </a:rPr>
              <a:t>The analyzed companies showcase diverse financial performances. Schrödinger, with a substantial capitalization of $2,062.72M, boasts positive metrics, including a 61.11% gross profit margin. Simulations Plus, despite a modest capitalization of $784.18M, exhibits a high EV/EBITDA ratio of 45.5X, potentially indicating strong valuation. Conversely, Syntekabio faces challenges with a negative EV/EBITDA of -12.1X and Transcenta with a negative estimated monthly return of -10.62%, suggesting volatile market conditions or internal issues. Investors should consider these factors for a comprehensive investment strategy.</a:t>
            </a:r>
            <a:endParaRPr sz="1000">
              <a:solidFill>
                <a:srgbClr val="434343"/>
              </a:solidFill>
              <a:latin typeface="Roboto"/>
              <a:ea typeface="Roboto"/>
              <a:cs typeface="Roboto"/>
              <a:sym typeface="Roboto"/>
            </a:endParaRPr>
          </a:p>
        </p:txBody>
      </p:sp>
      <p:graphicFrame>
        <p:nvGraphicFramePr>
          <p:cNvPr id="2804" name="Google Shape;2804;p122"/>
          <p:cNvGraphicFramePr/>
          <p:nvPr/>
        </p:nvGraphicFramePr>
        <p:xfrm>
          <a:off x="224400" y="6968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409375"/>
                <a:gridCol w="431900"/>
                <a:gridCol w="589750"/>
                <a:gridCol w="574275"/>
                <a:gridCol w="615900"/>
                <a:gridCol w="592000"/>
              </a:tblGrid>
              <a:tr h="830975">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Company</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0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Sangamo Therapeutics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81.56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5.52%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4.52%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-16.00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-90.74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-21.85%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119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Schrödinger</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2,062.72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4.40%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18.62%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1,956.49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-171.02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61.11%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-11.4X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528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Simulations Plus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784.18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2.27%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8.86%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676.09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14.87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80.48%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45.5X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44375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SomaLogic</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487.90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4.85%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18.81%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-134.86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-19.78%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3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SOPHiA GENETICS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270.10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5.80%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2.67%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141.72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-67.99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69.23%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4755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Syntekabio</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132.18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0.26%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5.56%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-4.23%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134,375.65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-11,065.06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93.96%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496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Transcenta</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199.29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-10.62%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1,219.49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-419.60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23.17%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-2.9X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bl>
          </a:graphicData>
        </a:graphic>
      </p:graphicFrame>
      <p:graphicFrame>
        <p:nvGraphicFramePr>
          <p:cNvPr id="2805" name="Google Shape;2805;p122"/>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806" name="Google Shape;2806;p122"/>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0" name="Shape 2810"/>
        <p:cNvGrpSpPr/>
        <p:nvPr/>
      </p:nvGrpSpPr>
      <p:grpSpPr>
        <a:xfrm>
          <a:off x="0" y="0"/>
          <a:ext cx="0" cy="0"/>
          <a:chOff x="0" y="0"/>
          <a:chExt cx="0" cy="0"/>
        </a:xfrm>
      </p:grpSpPr>
      <p:sp>
        <p:nvSpPr>
          <p:cNvPr id="2811" name="Google Shape;2811;p123"/>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in Pharma Corporations Financials</a:t>
            </a:r>
            <a:endParaRPr sz="1600">
              <a:solidFill>
                <a:srgbClr val="0B5394"/>
              </a:solidFill>
              <a:latin typeface="Roboto"/>
              <a:ea typeface="Roboto"/>
              <a:cs typeface="Roboto"/>
              <a:sym typeface="Roboto"/>
            </a:endParaRPr>
          </a:p>
        </p:txBody>
      </p:sp>
      <p:sp>
        <p:nvSpPr>
          <p:cNvPr id="2812" name="Google Shape;2812;p123"/>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813" name="Google Shape;2813;p123"/>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14" name="Google Shape;2814;p123"/>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15" name="Google Shape;2815;p123"/>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16" name="Google Shape;2816;p123"/>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817" name="Google Shape;2817;p123"/>
          <p:cNvSpPr txBox="1"/>
          <p:nvPr/>
        </p:nvSpPr>
        <p:spPr>
          <a:xfrm>
            <a:off x="6522300" y="679600"/>
            <a:ext cx="2260500" cy="26103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lang="en-GB" sz="1100">
                <a:solidFill>
                  <a:schemeClr val="dk1"/>
                </a:solidFill>
                <a:latin typeface="Roboto"/>
                <a:ea typeface="Roboto"/>
                <a:cs typeface="Roboto"/>
                <a:sym typeface="Roboto"/>
              </a:rPr>
              <a:t>Analyzing the data, Vertex Pharmaceuticals emerges as a major player with a substantial capitalization of $91,201.75M. Despite a modest Mean Daily Return of 0.10%, Vertex shows relatively low Volatility of Daily Returns at 1.35%. However, the Estimated Monthly Return of -8.25% and a high EV/EBITDA ratio of 17.5X may raise concerns. In contrast, Viva Biotech, with a smaller capitalization, exhibits a more balanced financial profile, boasting a reasonable EV/EBITDA ratio of 8.1X and a manageable Gross Profit Margin of 36.33%.</a:t>
            </a:r>
            <a:endParaRPr sz="1100">
              <a:solidFill>
                <a:srgbClr val="434343"/>
              </a:solidFill>
              <a:latin typeface="Roboto"/>
              <a:ea typeface="Roboto"/>
              <a:cs typeface="Roboto"/>
              <a:sym typeface="Roboto"/>
            </a:endParaRPr>
          </a:p>
        </p:txBody>
      </p:sp>
      <p:graphicFrame>
        <p:nvGraphicFramePr>
          <p:cNvPr id="2818" name="Google Shape;2818;p123"/>
          <p:cNvGraphicFramePr/>
          <p:nvPr/>
        </p:nvGraphicFramePr>
        <p:xfrm>
          <a:off x="224400" y="679575"/>
          <a:ext cx="3000000" cy="3000000"/>
        </p:xfrm>
        <a:graphic>
          <a:graphicData uri="http://schemas.openxmlformats.org/drawingml/2006/table">
            <a:tbl>
              <a:tblPr>
                <a:noFill/>
                <a:tableStyleId>{FD5AD424-0177-4681-B60E-10FE9C52ACC7}</a:tableStyleId>
              </a:tblPr>
              <a:tblGrid>
                <a:gridCol w="757025"/>
                <a:gridCol w="704300"/>
                <a:gridCol w="409525"/>
                <a:gridCol w="503375"/>
                <a:gridCol w="520475"/>
                <a:gridCol w="409375"/>
                <a:gridCol w="431900"/>
                <a:gridCol w="638200"/>
                <a:gridCol w="525825"/>
                <a:gridCol w="615900"/>
                <a:gridCol w="592000"/>
              </a:tblGrid>
              <a:tr h="9367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Company</a:t>
                      </a:r>
                      <a:endParaRPr b="1" sz="800">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Capitalization $M</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Mean Daily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Volatility of Daily Returns</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Estimated Monthly Return</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a:t>
                      </a:r>
                      <a:endParaRPr b="1" sz="800">
                        <a:solidFill>
                          <a:schemeClr val="dk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IBB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10150">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S&amp;P</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 500 </a:t>
                      </a:r>
                      <a:endParaRPr b="1" sz="8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b="1" lang="en-GB" sz="800">
                          <a:solidFill>
                            <a:schemeClr val="dk1"/>
                          </a:solidFill>
                          <a:latin typeface="Roboto"/>
                          <a:ea typeface="Roboto"/>
                          <a:cs typeface="Roboto"/>
                          <a:sym typeface="Roboto"/>
                        </a:rPr>
                        <a:t>Beta</a:t>
                      </a:r>
                      <a:endParaRPr b="1" sz="800">
                        <a:solidFill>
                          <a:schemeClr val="dk1"/>
                        </a:solidFill>
                        <a:latin typeface="Roboto"/>
                        <a:ea typeface="Roboto"/>
                        <a:cs typeface="Roboto"/>
                        <a:sym typeface="Roboto"/>
                      </a:endParaRPr>
                    </a:p>
                  </a:txBody>
                  <a:tcPr marT="19050" marB="19050" marR="28575" marL="28575" anchor="ctr">
                    <a:lnL cap="flat" cmpd="sng" w="10150">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101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Enterprise Value (EV)</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EBITDA</a:t>
                      </a:r>
                      <a:endParaRPr b="1" sz="8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800">
                          <a:solidFill>
                            <a:schemeClr val="dk1"/>
                          </a:solidFill>
                          <a:latin typeface="Roboto"/>
                          <a:ea typeface="Roboto"/>
                          <a:cs typeface="Roboto"/>
                          <a:sym typeface="Roboto"/>
                        </a:rPr>
                        <a:t>$M</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Gross Profit Margin</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n-GB" sz="800">
                          <a:latin typeface="Roboto"/>
                          <a:ea typeface="Roboto"/>
                          <a:cs typeface="Roboto"/>
                          <a:sym typeface="Roboto"/>
                        </a:rPr>
                        <a:t>%</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EV/EBITDA</a:t>
                      </a:r>
                      <a:endParaRPr b="1" sz="800">
                        <a:latin typeface="Roboto"/>
                        <a:ea typeface="Roboto"/>
                        <a:cs typeface="Roboto"/>
                        <a:sym typeface="Roboto"/>
                      </a:endParaRPr>
                    </a:p>
                  </a:txBody>
                  <a:tcPr marT="19050" marB="19050" marR="28575" marL="28575" anchor="ctr">
                    <a:lnL cap="flat" cmpd="sng" w="9425">
                      <a:solidFill>
                        <a:srgbClr val="CCCCCC"/>
                      </a:solidFill>
                      <a:prstDash val="solid"/>
                      <a:round/>
                      <a:headEnd len="sm" w="sm" type="none"/>
                      <a:tailEnd len="sm" w="sm" type="none"/>
                    </a:lnL>
                    <a:lnR cap="flat" cmpd="sng" w="9425">
                      <a:solidFill>
                        <a:srgbClr val="CCCCCC"/>
                      </a:solidFill>
                      <a:prstDash val="solid"/>
                      <a:round/>
                      <a:headEnd len="sm" w="sm" type="none"/>
                      <a:tailEnd len="sm" w="sm" type="none"/>
                    </a:lnR>
                    <a:lnT cap="flat" cmpd="sng" w="94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405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Veradigm</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1,377.77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-4.47%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1,101.79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115.35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50.64%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261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Vertex Pharmaceuticals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91,201.75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-8.25%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80,023.46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4,570.10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61.60%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17.5X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5957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Viva Biotech</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311.83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-12.31%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3,880.59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480.21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36.33%</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8.1X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500200">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VolitionRx</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53.98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-0.36%</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5.51%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44.38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-34.15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100.00%</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53377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Wave Life Sciences</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671.59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23.95%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1.2</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375.08</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-87.45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-48.57%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-4.3X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r h="536025">
                <a:tc>
                  <a:txBody>
                    <a:bodyPr/>
                    <a:lstStyle/>
                    <a:p>
                      <a:pPr indent="0" lvl="0" marL="0" rtl="0" algn="ctr">
                        <a:lnSpc>
                          <a:spcPct val="115000"/>
                        </a:lnSpc>
                        <a:spcBef>
                          <a:spcPts val="0"/>
                        </a:spcBef>
                        <a:spcAft>
                          <a:spcPts val="0"/>
                        </a:spcAft>
                        <a:buNone/>
                      </a:pPr>
                      <a:r>
                        <a:rPr b="1" lang="en-GB" sz="800">
                          <a:latin typeface="Roboto"/>
                          <a:ea typeface="Roboto"/>
                          <a:cs typeface="Roboto"/>
                          <a:sym typeface="Roboto"/>
                        </a:rPr>
                        <a:t>WuXi AppTec</a:t>
                      </a:r>
                      <a:endParaRPr b="1" sz="8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1,377.77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-0.11%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2.01%</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-4.47%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0.7</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0.9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1,101.79</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115.35</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50.64%</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c>
                  <a:txBody>
                    <a:bodyPr/>
                    <a:lstStyle/>
                    <a:p>
                      <a:pPr indent="0" lvl="0" marL="0" rtl="0" algn="ctr">
                        <a:lnSpc>
                          <a:spcPct val="115000"/>
                        </a:lnSpc>
                        <a:spcBef>
                          <a:spcPts val="0"/>
                        </a:spcBef>
                        <a:spcAft>
                          <a:spcPts val="0"/>
                        </a:spcAft>
                        <a:buNone/>
                      </a:pPr>
                      <a:r>
                        <a:rPr lang="en-GB" sz="800">
                          <a:solidFill>
                            <a:schemeClr val="lt1"/>
                          </a:solidFill>
                          <a:latin typeface="Roboto"/>
                          <a:ea typeface="Roboto"/>
                          <a:cs typeface="Roboto"/>
                          <a:sym typeface="Roboto"/>
                        </a:rPr>
                        <a:t>9.6X</a:t>
                      </a:r>
                      <a:endParaRPr sz="800">
                        <a:solidFill>
                          <a:schemeClr val="lt1"/>
                        </a:solidFill>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bl>
          </a:graphicData>
        </a:graphic>
      </p:graphicFrame>
      <p:graphicFrame>
        <p:nvGraphicFramePr>
          <p:cNvPr id="2819" name="Google Shape;2819;p123"/>
          <p:cNvGraphicFramePr/>
          <p:nvPr/>
        </p:nvGraphicFramePr>
        <p:xfrm>
          <a:off x="6508238" y="3592488"/>
          <a:ext cx="3000000" cy="3000000"/>
        </p:xfrm>
        <a:graphic>
          <a:graphicData uri="http://schemas.openxmlformats.org/drawingml/2006/table">
            <a:tbl>
              <a:tblPr>
                <a:noFill/>
                <a:tableStyleId>{FD5AD424-0177-4681-B60E-10FE9C52ACC7}</a:tableStyleId>
              </a:tblPr>
              <a:tblGrid>
                <a:gridCol w="2300275"/>
              </a:tblGrid>
              <a:tr h="409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Large</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D85C6"/>
                    </a:solidFill>
                  </a:tcPr>
                </a:tc>
              </a:tr>
              <a:tr h="37060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Medium</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FA8DC"/>
                    </a:solidFill>
                  </a:tcPr>
                </a:tc>
              </a:tr>
              <a:tr h="375750">
                <a:tc>
                  <a:txBody>
                    <a:bodyPr/>
                    <a:lstStyle/>
                    <a:p>
                      <a:pPr indent="0" lvl="0" marL="0" rtl="0" algn="ctr">
                        <a:lnSpc>
                          <a:spcPct val="115000"/>
                        </a:lnSpc>
                        <a:spcBef>
                          <a:spcPts val="0"/>
                        </a:spcBef>
                        <a:spcAft>
                          <a:spcPts val="0"/>
                        </a:spcAft>
                        <a:buNone/>
                      </a:pPr>
                      <a:r>
                        <a:rPr b="1" lang="en-GB" sz="1000">
                          <a:solidFill>
                            <a:schemeClr val="lt1"/>
                          </a:solidFill>
                          <a:latin typeface="Roboto"/>
                          <a:ea typeface="Roboto"/>
                          <a:cs typeface="Roboto"/>
                          <a:sym typeface="Roboto"/>
                        </a:rPr>
                        <a:t>Low</a:t>
                      </a:r>
                      <a:endParaRPr b="1" sz="1000">
                        <a:solidFill>
                          <a:schemeClr val="lt1"/>
                        </a:solidFill>
                        <a:latin typeface="Roboto"/>
                        <a:ea typeface="Roboto"/>
                        <a:cs typeface="Roboto"/>
                        <a:sym typeface="Roboto"/>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tcPr>
                </a:tc>
              </a:tr>
            </a:tbl>
          </a:graphicData>
        </a:graphic>
      </p:graphicFrame>
      <p:sp>
        <p:nvSpPr>
          <p:cNvPr id="2820" name="Google Shape;2820;p123"/>
          <p:cNvSpPr/>
          <p:nvPr/>
        </p:nvSpPr>
        <p:spPr>
          <a:xfrm>
            <a:off x="8598175" y="8610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4" name="Shape 2824"/>
        <p:cNvGrpSpPr/>
        <p:nvPr/>
      </p:nvGrpSpPr>
      <p:grpSpPr>
        <a:xfrm>
          <a:off x="0" y="0"/>
          <a:ext cx="0" cy="0"/>
          <a:chOff x="0" y="0"/>
          <a:chExt cx="0" cy="0"/>
        </a:xfrm>
      </p:grpSpPr>
      <p:sp>
        <p:nvSpPr>
          <p:cNvPr id="2825" name="Google Shape;2825;p124"/>
          <p:cNvSpPr txBox="1"/>
          <p:nvPr/>
        </p:nvSpPr>
        <p:spPr>
          <a:xfrm>
            <a:off x="306525" y="0"/>
            <a:ext cx="5768400" cy="5143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GB" sz="3300">
                <a:solidFill>
                  <a:srgbClr val="0B5394"/>
                </a:solidFill>
                <a:latin typeface="Roboto"/>
                <a:ea typeface="Roboto"/>
                <a:cs typeface="Roboto"/>
                <a:sym typeface="Roboto"/>
              </a:rPr>
              <a:t>Big Pharma’s Focus on AI</a:t>
            </a:r>
            <a:endParaRPr b="1" sz="3300">
              <a:solidFill>
                <a:srgbClr val="0B5394"/>
              </a:solidFill>
              <a:latin typeface="Roboto"/>
              <a:ea typeface="Roboto"/>
              <a:cs typeface="Roboto"/>
              <a:sym typeface="Roboto"/>
            </a:endParaRPr>
          </a:p>
          <a:p>
            <a:pPr indent="0" lvl="0" marL="0" rtl="0" algn="l">
              <a:lnSpc>
                <a:spcPct val="100000"/>
              </a:lnSpc>
              <a:spcBef>
                <a:spcPts val="0"/>
              </a:spcBef>
              <a:spcAft>
                <a:spcPts val="0"/>
              </a:spcAft>
              <a:buNone/>
            </a:pPr>
            <a:r>
              <a:rPr b="1" i="1" lang="en-GB" sz="2500">
                <a:solidFill>
                  <a:srgbClr val="0B5394"/>
                </a:solidFill>
                <a:latin typeface="Roboto"/>
                <a:ea typeface="Roboto"/>
                <a:cs typeface="Roboto"/>
                <a:sym typeface="Roboto"/>
              </a:rPr>
              <a:t>Deals, </a:t>
            </a:r>
            <a:r>
              <a:rPr b="1" i="1" lang="en-GB" sz="2500">
                <a:solidFill>
                  <a:srgbClr val="0B5394"/>
                </a:solidFill>
                <a:latin typeface="Roboto"/>
                <a:ea typeface="Roboto"/>
                <a:cs typeface="Roboto"/>
                <a:sym typeface="Roboto"/>
              </a:rPr>
              <a:t>Collaborations and Partnerships</a:t>
            </a:r>
            <a:endParaRPr b="1" i="1" sz="2500">
              <a:solidFill>
                <a:srgbClr val="0B5394"/>
              </a:solidFill>
              <a:latin typeface="Roboto"/>
              <a:ea typeface="Roboto"/>
              <a:cs typeface="Roboto"/>
              <a:sym typeface="Roboto"/>
            </a:endParaRPr>
          </a:p>
        </p:txBody>
      </p:sp>
      <p:pic>
        <p:nvPicPr>
          <p:cNvPr id="2826" name="Google Shape;2826;p124"/>
          <p:cNvPicPr preferRelativeResize="0"/>
          <p:nvPr/>
        </p:nvPicPr>
        <p:blipFill rotWithShape="1">
          <a:blip r:embed="rId4">
            <a:alphaModFix/>
          </a:blip>
          <a:srcRect b="0" l="53878" r="0" t="0"/>
          <a:stretch/>
        </p:blipFill>
        <p:spPr>
          <a:xfrm>
            <a:off x="5786576" y="0"/>
            <a:ext cx="3357428" cy="5143500"/>
          </a:xfrm>
          <a:prstGeom prst="rect">
            <a:avLst/>
          </a:prstGeom>
          <a:noFill/>
          <a:ln>
            <a:noFill/>
          </a:ln>
        </p:spPr>
      </p:pic>
      <p:sp>
        <p:nvSpPr>
          <p:cNvPr id="2827" name="Google Shape;2827;p124"/>
          <p:cNvSpPr txBox="1"/>
          <p:nvPr/>
        </p:nvSpPr>
        <p:spPr>
          <a:xfrm>
            <a:off x="694175" y="4415224"/>
            <a:ext cx="1122000" cy="6135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chemeClr val="dk1"/>
              </a:buClr>
              <a:buSzPts val="700"/>
              <a:buFont typeface="Arial"/>
              <a:buNone/>
            </a:pPr>
            <a:r>
              <a:rPr b="1" lang="en-GB" sz="1000">
                <a:solidFill>
                  <a:srgbClr val="0280A9"/>
                </a:solidFill>
              </a:rPr>
              <a:t>DEEP </a:t>
            </a:r>
            <a:endParaRPr b="1" sz="1000">
              <a:solidFill>
                <a:srgbClr val="0280A9"/>
              </a:solidFill>
            </a:endParaRPr>
          </a:p>
          <a:p>
            <a:pPr indent="0" lvl="0" marL="0" rtl="0" algn="l">
              <a:spcBef>
                <a:spcPts val="0"/>
              </a:spcBef>
              <a:spcAft>
                <a:spcPts val="0"/>
              </a:spcAft>
              <a:buClr>
                <a:schemeClr val="dk1"/>
              </a:buClr>
              <a:buSzPts val="700"/>
              <a:buFont typeface="Arial"/>
              <a:buNone/>
            </a:pPr>
            <a:r>
              <a:rPr b="1" lang="en-GB" sz="1000">
                <a:solidFill>
                  <a:srgbClr val="0280A9"/>
                </a:solidFill>
              </a:rPr>
              <a:t>PHARMA INTELLIGENCE</a:t>
            </a:r>
            <a:endParaRPr b="1" sz="700">
              <a:solidFill>
                <a:srgbClr val="0280A9"/>
              </a:solidFill>
            </a:endParaRPr>
          </a:p>
        </p:txBody>
      </p:sp>
      <p:pic>
        <p:nvPicPr>
          <p:cNvPr id="2828" name="Google Shape;2828;p124"/>
          <p:cNvPicPr preferRelativeResize="0"/>
          <p:nvPr/>
        </p:nvPicPr>
        <p:blipFill rotWithShape="1">
          <a:blip r:embed="rId5">
            <a:alphaModFix/>
          </a:blip>
          <a:srcRect b="0" l="0" r="56228" t="0"/>
          <a:stretch/>
        </p:blipFill>
        <p:spPr>
          <a:xfrm>
            <a:off x="245650" y="4463300"/>
            <a:ext cx="483098" cy="5243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2" name="Shape 2832"/>
        <p:cNvGrpSpPr/>
        <p:nvPr/>
      </p:nvGrpSpPr>
      <p:grpSpPr>
        <a:xfrm>
          <a:off x="0" y="0"/>
          <a:ext cx="0" cy="0"/>
          <a:chOff x="0" y="0"/>
          <a:chExt cx="0" cy="0"/>
        </a:xfrm>
      </p:grpSpPr>
      <p:sp>
        <p:nvSpPr>
          <p:cNvPr id="2833" name="Google Shape;2833;p125"/>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Computational Methods Used by the Most Advanced AI Companies</a:t>
            </a:r>
            <a:endParaRPr sz="1600">
              <a:solidFill>
                <a:srgbClr val="0B5394"/>
              </a:solidFill>
              <a:latin typeface="Roboto"/>
              <a:ea typeface="Roboto"/>
              <a:cs typeface="Roboto"/>
              <a:sym typeface="Roboto"/>
            </a:endParaRPr>
          </a:p>
        </p:txBody>
      </p:sp>
      <p:pic>
        <p:nvPicPr>
          <p:cNvPr id="2834" name="Google Shape;2834;p125"/>
          <p:cNvPicPr preferRelativeResize="0"/>
          <p:nvPr/>
        </p:nvPicPr>
        <p:blipFill rotWithShape="1">
          <a:blip r:embed="rId3">
            <a:alphaModFix/>
          </a:blip>
          <a:srcRect b="17648" l="0" r="0" t="15777"/>
          <a:stretch/>
        </p:blipFill>
        <p:spPr>
          <a:xfrm>
            <a:off x="6144675" y="838669"/>
            <a:ext cx="860675" cy="358106"/>
          </a:xfrm>
          <a:prstGeom prst="rect">
            <a:avLst/>
          </a:prstGeom>
          <a:noFill/>
          <a:ln>
            <a:noFill/>
          </a:ln>
        </p:spPr>
      </p:pic>
      <p:cxnSp>
        <p:nvCxnSpPr>
          <p:cNvPr id="2835" name="Google Shape;2835;p125"/>
          <p:cNvCxnSpPr>
            <a:stCxn id="2836" idx="1"/>
          </p:cNvCxnSpPr>
          <p:nvPr/>
        </p:nvCxnSpPr>
        <p:spPr>
          <a:xfrm flipH="1">
            <a:off x="5101211" y="2011325"/>
            <a:ext cx="1212900" cy="408300"/>
          </a:xfrm>
          <a:prstGeom prst="bentConnector3">
            <a:avLst>
              <a:gd fmla="val 84611" name="adj1"/>
            </a:avLst>
          </a:prstGeom>
          <a:noFill/>
          <a:ln cap="flat" cmpd="sng" w="9525">
            <a:solidFill>
              <a:srgbClr val="0B5394"/>
            </a:solidFill>
            <a:prstDash val="solid"/>
            <a:round/>
            <a:headEnd len="med" w="med" type="none"/>
            <a:tailEnd len="med" w="med" type="none"/>
          </a:ln>
        </p:spPr>
      </p:cxnSp>
      <p:cxnSp>
        <p:nvCxnSpPr>
          <p:cNvPr id="2837" name="Google Shape;2837;p125"/>
          <p:cNvCxnSpPr>
            <a:stCxn id="2838" idx="3"/>
          </p:cNvCxnSpPr>
          <p:nvPr/>
        </p:nvCxnSpPr>
        <p:spPr>
          <a:xfrm>
            <a:off x="2745038" y="1978850"/>
            <a:ext cx="1039800" cy="338100"/>
          </a:xfrm>
          <a:prstGeom prst="bentConnector3">
            <a:avLst>
              <a:gd fmla="val 100010" name="adj1"/>
            </a:avLst>
          </a:prstGeom>
          <a:noFill/>
          <a:ln cap="flat" cmpd="sng" w="9525">
            <a:solidFill>
              <a:srgbClr val="0B5394"/>
            </a:solidFill>
            <a:prstDash val="solid"/>
            <a:round/>
            <a:headEnd len="med" w="med" type="none"/>
            <a:tailEnd len="med" w="med" type="none"/>
          </a:ln>
        </p:spPr>
      </p:cxnSp>
      <p:cxnSp>
        <p:nvCxnSpPr>
          <p:cNvPr id="2839" name="Google Shape;2839;p125"/>
          <p:cNvCxnSpPr>
            <a:stCxn id="2840" idx="3"/>
            <a:endCxn id="2841" idx="3"/>
          </p:cNvCxnSpPr>
          <p:nvPr/>
        </p:nvCxnSpPr>
        <p:spPr>
          <a:xfrm flipH="1" rot="10800000">
            <a:off x="3390937" y="3218037"/>
            <a:ext cx="557700" cy="692100"/>
          </a:xfrm>
          <a:prstGeom prst="bentConnector2">
            <a:avLst/>
          </a:prstGeom>
          <a:noFill/>
          <a:ln cap="flat" cmpd="sng" w="9525">
            <a:solidFill>
              <a:srgbClr val="0B5394"/>
            </a:solidFill>
            <a:prstDash val="solid"/>
            <a:round/>
            <a:headEnd len="med" w="med" type="none"/>
            <a:tailEnd len="med" w="med" type="none"/>
          </a:ln>
        </p:spPr>
      </p:cxnSp>
      <p:cxnSp>
        <p:nvCxnSpPr>
          <p:cNvPr id="2842" name="Google Shape;2842;p125"/>
          <p:cNvCxnSpPr>
            <a:stCxn id="2843" idx="1"/>
            <a:endCxn id="2841" idx="5"/>
          </p:cNvCxnSpPr>
          <p:nvPr/>
        </p:nvCxnSpPr>
        <p:spPr>
          <a:xfrm rot="10800000">
            <a:off x="5110511" y="3218152"/>
            <a:ext cx="324300" cy="690600"/>
          </a:xfrm>
          <a:prstGeom prst="bentConnector2">
            <a:avLst/>
          </a:prstGeom>
          <a:noFill/>
          <a:ln cap="flat" cmpd="sng" w="9525">
            <a:solidFill>
              <a:srgbClr val="0B5394"/>
            </a:solidFill>
            <a:prstDash val="solid"/>
            <a:round/>
            <a:headEnd len="med" w="med" type="none"/>
            <a:tailEnd len="med" w="med" type="none"/>
          </a:ln>
        </p:spPr>
      </p:cxnSp>
      <p:cxnSp>
        <p:nvCxnSpPr>
          <p:cNvPr id="2844" name="Google Shape;2844;p125"/>
          <p:cNvCxnSpPr>
            <a:endCxn id="2845" idx="3"/>
          </p:cNvCxnSpPr>
          <p:nvPr/>
        </p:nvCxnSpPr>
        <p:spPr>
          <a:xfrm flipH="1">
            <a:off x="2745037" y="2726363"/>
            <a:ext cx="1581600" cy="549900"/>
          </a:xfrm>
          <a:prstGeom prst="bentConnector3">
            <a:avLst>
              <a:gd fmla="val 32774" name="adj1"/>
            </a:avLst>
          </a:prstGeom>
          <a:noFill/>
          <a:ln cap="flat" cmpd="sng" w="9525">
            <a:solidFill>
              <a:srgbClr val="0B5394"/>
            </a:solidFill>
            <a:prstDash val="solid"/>
            <a:round/>
            <a:headEnd len="med" w="med" type="none"/>
            <a:tailEnd len="med" w="med" type="none"/>
          </a:ln>
        </p:spPr>
      </p:cxnSp>
      <p:cxnSp>
        <p:nvCxnSpPr>
          <p:cNvPr id="2846" name="Google Shape;2846;p125"/>
          <p:cNvCxnSpPr/>
          <p:nvPr/>
        </p:nvCxnSpPr>
        <p:spPr>
          <a:xfrm>
            <a:off x="5173336" y="3016185"/>
            <a:ext cx="1168800" cy="264600"/>
          </a:xfrm>
          <a:prstGeom prst="bentConnector3">
            <a:avLst>
              <a:gd fmla="val 6603" name="adj1"/>
            </a:avLst>
          </a:prstGeom>
          <a:noFill/>
          <a:ln cap="flat" cmpd="sng" w="9525">
            <a:solidFill>
              <a:srgbClr val="0B5394"/>
            </a:solidFill>
            <a:prstDash val="solid"/>
            <a:round/>
            <a:headEnd len="med" w="med" type="none"/>
            <a:tailEnd len="med" w="med" type="none"/>
          </a:ln>
        </p:spPr>
      </p:cxnSp>
      <p:cxnSp>
        <p:nvCxnSpPr>
          <p:cNvPr id="2847" name="Google Shape;2847;p125"/>
          <p:cNvCxnSpPr>
            <a:stCxn id="2848" idx="3"/>
            <a:endCxn id="2849" idx="1"/>
          </p:cNvCxnSpPr>
          <p:nvPr/>
        </p:nvCxnSpPr>
        <p:spPr>
          <a:xfrm>
            <a:off x="2430113" y="2643800"/>
            <a:ext cx="4373400" cy="0"/>
          </a:xfrm>
          <a:prstGeom prst="straightConnector1">
            <a:avLst/>
          </a:prstGeom>
          <a:noFill/>
          <a:ln cap="flat" cmpd="sng" w="9525">
            <a:solidFill>
              <a:srgbClr val="0B5394"/>
            </a:solidFill>
            <a:prstDash val="solid"/>
            <a:round/>
            <a:headEnd len="med" w="med" type="none"/>
            <a:tailEnd len="med" w="med" type="none"/>
          </a:ln>
        </p:spPr>
      </p:cxnSp>
      <p:cxnSp>
        <p:nvCxnSpPr>
          <p:cNvPr id="2850" name="Google Shape;2850;p125"/>
          <p:cNvCxnSpPr>
            <a:stCxn id="2851" idx="2"/>
            <a:endCxn id="2852" idx="0"/>
          </p:cNvCxnSpPr>
          <p:nvPr/>
        </p:nvCxnSpPr>
        <p:spPr>
          <a:xfrm>
            <a:off x="4529563" y="1227125"/>
            <a:ext cx="0" cy="787800"/>
          </a:xfrm>
          <a:prstGeom prst="straightConnector1">
            <a:avLst/>
          </a:prstGeom>
          <a:noFill/>
          <a:ln cap="flat" cmpd="sng" w="9525">
            <a:solidFill>
              <a:srgbClr val="0B5394"/>
            </a:solidFill>
            <a:prstDash val="solid"/>
            <a:round/>
            <a:headEnd len="med" w="med" type="none"/>
            <a:tailEnd len="med" w="med" type="none"/>
          </a:ln>
        </p:spPr>
      </p:cxnSp>
      <p:sp>
        <p:nvSpPr>
          <p:cNvPr id="2853" name="Google Shape;2853;p125"/>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54" name="Google Shape;2854;p125"/>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55" name="Google Shape;2855;p125"/>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856" name="Google Shape;2856;p125"/>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857" name="Google Shape;2857;p125"/>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40" name="Google Shape;2840;p125"/>
          <p:cNvSpPr/>
          <p:nvPr/>
        </p:nvSpPr>
        <p:spPr>
          <a:xfrm>
            <a:off x="1877437" y="3717387"/>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Natural Language Processing</a:t>
            </a:r>
            <a:endParaRPr b="1" sz="900">
              <a:solidFill>
                <a:srgbClr val="0B5394"/>
              </a:solidFill>
              <a:latin typeface="Roboto"/>
              <a:ea typeface="Roboto"/>
              <a:cs typeface="Roboto"/>
              <a:sym typeface="Roboto"/>
            </a:endParaRPr>
          </a:p>
        </p:txBody>
      </p:sp>
      <p:grpSp>
        <p:nvGrpSpPr>
          <p:cNvPr id="2858" name="Google Shape;2858;p125"/>
          <p:cNvGrpSpPr/>
          <p:nvPr/>
        </p:nvGrpSpPr>
        <p:grpSpPr>
          <a:xfrm>
            <a:off x="3708203" y="1831660"/>
            <a:ext cx="1642731" cy="1624299"/>
            <a:chOff x="3828750" y="1828500"/>
            <a:chExt cx="1486500" cy="1486500"/>
          </a:xfrm>
        </p:grpSpPr>
        <p:sp>
          <p:nvSpPr>
            <p:cNvPr id="2841" name="Google Shape;2841;p125"/>
            <p:cNvSpPr/>
            <p:nvPr/>
          </p:nvSpPr>
          <p:spPr>
            <a:xfrm>
              <a:off x="3828750" y="1828500"/>
              <a:ext cx="1486500" cy="14865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125"/>
            <p:cNvSpPr/>
            <p:nvPr/>
          </p:nvSpPr>
          <p:spPr>
            <a:xfrm>
              <a:off x="3996450" y="1996200"/>
              <a:ext cx="1151100" cy="1151100"/>
            </a:xfrm>
            <a:prstGeom prst="ellipse">
              <a:avLst/>
            </a:prstGeom>
            <a:gradFill>
              <a:gsLst>
                <a:gs pos="0">
                  <a:srgbClr val="0B5394"/>
                </a:gs>
                <a:gs pos="100000">
                  <a:srgbClr val="073763"/>
                </a:gs>
              </a:gsLst>
              <a:lin ang="8099331" scaled="0"/>
            </a:gradFill>
            <a:ln>
              <a:noFill/>
            </a:ln>
            <a:effectLst>
              <a:outerShdw blurRad="57150" rotWithShape="0" algn="bl" dir="5400000" dist="19050">
                <a:srgbClr val="000000">
                  <a:alpha val="50000"/>
                </a:srgbClr>
              </a:outerShdw>
            </a:effectLst>
          </p:spPr>
          <p:txBody>
            <a:bodyPr anchorCtr="0" anchor="ctr" bIns="91425" lIns="18000" spcFirstLastPara="1" rIns="18000" wrap="square" tIns="91425">
              <a:noAutofit/>
            </a:bodyPr>
            <a:lstStyle/>
            <a:p>
              <a:pPr indent="0" lvl="0" marL="0" rtl="0" algn="ctr">
                <a:spcBef>
                  <a:spcPts val="0"/>
                </a:spcBef>
                <a:spcAft>
                  <a:spcPts val="0"/>
                </a:spcAft>
                <a:buNone/>
              </a:pPr>
              <a:r>
                <a:rPr b="1" lang="en-GB" sz="1000">
                  <a:solidFill>
                    <a:srgbClr val="FFFFFF"/>
                  </a:solidFill>
                  <a:latin typeface="Roboto"/>
                  <a:ea typeface="Roboto"/>
                  <a:cs typeface="Roboto"/>
                  <a:sym typeface="Roboto"/>
                </a:rPr>
                <a:t>Computational Methods</a:t>
              </a:r>
              <a:endParaRPr b="1" sz="1000">
                <a:solidFill>
                  <a:srgbClr val="FFFFFF"/>
                </a:solidFill>
                <a:latin typeface="Roboto"/>
                <a:ea typeface="Roboto"/>
                <a:cs typeface="Roboto"/>
                <a:sym typeface="Roboto"/>
              </a:endParaRPr>
            </a:p>
          </p:txBody>
        </p:sp>
      </p:grpSp>
      <p:sp>
        <p:nvSpPr>
          <p:cNvPr id="2859" name="Google Shape;2859;p125"/>
          <p:cNvSpPr/>
          <p:nvPr/>
        </p:nvSpPr>
        <p:spPr>
          <a:xfrm>
            <a:off x="2110813" y="1198750"/>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Machine Learning</a:t>
            </a:r>
            <a:endParaRPr b="1" sz="900">
              <a:solidFill>
                <a:srgbClr val="0B5394"/>
              </a:solidFill>
              <a:latin typeface="Roboto"/>
              <a:ea typeface="Roboto"/>
              <a:cs typeface="Roboto"/>
              <a:sym typeface="Roboto"/>
            </a:endParaRPr>
          </a:p>
        </p:txBody>
      </p:sp>
      <p:sp>
        <p:nvSpPr>
          <p:cNvPr id="2860" name="Google Shape;2860;p125"/>
          <p:cNvSpPr/>
          <p:nvPr/>
        </p:nvSpPr>
        <p:spPr>
          <a:xfrm>
            <a:off x="5434812" y="1198762"/>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Deep Learning</a:t>
            </a:r>
            <a:endParaRPr b="1" sz="900">
              <a:solidFill>
                <a:srgbClr val="0B5394"/>
              </a:solidFill>
              <a:latin typeface="Roboto"/>
              <a:ea typeface="Roboto"/>
              <a:cs typeface="Roboto"/>
              <a:sym typeface="Roboto"/>
            </a:endParaRPr>
          </a:p>
        </p:txBody>
      </p:sp>
      <p:sp>
        <p:nvSpPr>
          <p:cNvPr id="2843" name="Google Shape;2843;p125"/>
          <p:cNvSpPr/>
          <p:nvPr/>
        </p:nvSpPr>
        <p:spPr>
          <a:xfrm>
            <a:off x="5434811" y="3716002"/>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Chemoinformatics</a:t>
            </a:r>
            <a:endParaRPr b="1" sz="900">
              <a:solidFill>
                <a:srgbClr val="0B5394"/>
              </a:solidFill>
              <a:latin typeface="Roboto"/>
              <a:ea typeface="Roboto"/>
              <a:cs typeface="Roboto"/>
              <a:sym typeface="Roboto"/>
            </a:endParaRPr>
          </a:p>
        </p:txBody>
      </p:sp>
      <p:sp>
        <p:nvSpPr>
          <p:cNvPr id="2861" name="Google Shape;2861;p125"/>
          <p:cNvSpPr/>
          <p:nvPr/>
        </p:nvSpPr>
        <p:spPr>
          <a:xfrm>
            <a:off x="3772802" y="4138123"/>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Generative AI</a:t>
            </a:r>
            <a:endParaRPr b="1" sz="900">
              <a:solidFill>
                <a:srgbClr val="0B5394"/>
              </a:solidFill>
              <a:latin typeface="Roboto"/>
              <a:ea typeface="Roboto"/>
              <a:cs typeface="Roboto"/>
              <a:sym typeface="Roboto"/>
            </a:endParaRPr>
          </a:p>
        </p:txBody>
      </p:sp>
      <p:cxnSp>
        <p:nvCxnSpPr>
          <p:cNvPr id="2862" name="Google Shape;2862;p125"/>
          <p:cNvCxnSpPr>
            <a:stCxn id="2841" idx="4"/>
            <a:endCxn id="2861" idx="0"/>
          </p:cNvCxnSpPr>
          <p:nvPr/>
        </p:nvCxnSpPr>
        <p:spPr>
          <a:xfrm>
            <a:off x="4529569" y="3455959"/>
            <a:ext cx="0" cy="682200"/>
          </a:xfrm>
          <a:prstGeom prst="straightConnector1">
            <a:avLst/>
          </a:prstGeom>
          <a:noFill/>
          <a:ln cap="flat" cmpd="sng" w="9525">
            <a:solidFill>
              <a:srgbClr val="0B5394"/>
            </a:solidFill>
            <a:prstDash val="solid"/>
            <a:round/>
            <a:headEnd len="med" w="med" type="none"/>
            <a:tailEnd len="med" w="med" type="none"/>
          </a:ln>
        </p:spPr>
      </p:cxnSp>
      <p:cxnSp>
        <p:nvCxnSpPr>
          <p:cNvPr id="2863" name="Google Shape;2863;p125"/>
          <p:cNvCxnSpPr>
            <a:stCxn id="2859" idx="3"/>
            <a:endCxn id="2841" idx="1"/>
          </p:cNvCxnSpPr>
          <p:nvPr/>
        </p:nvCxnSpPr>
        <p:spPr>
          <a:xfrm>
            <a:off x="3624313" y="1391500"/>
            <a:ext cx="324600" cy="678000"/>
          </a:xfrm>
          <a:prstGeom prst="bentConnector2">
            <a:avLst/>
          </a:prstGeom>
          <a:noFill/>
          <a:ln cap="flat" cmpd="sng" w="9525">
            <a:solidFill>
              <a:srgbClr val="0B5394"/>
            </a:solidFill>
            <a:prstDash val="solid"/>
            <a:round/>
            <a:headEnd len="med" w="med" type="none"/>
            <a:tailEnd len="med" w="med" type="none"/>
          </a:ln>
        </p:spPr>
      </p:cxnSp>
      <p:cxnSp>
        <p:nvCxnSpPr>
          <p:cNvPr id="2864" name="Google Shape;2864;p125"/>
          <p:cNvCxnSpPr>
            <a:stCxn id="2860" idx="1"/>
            <a:endCxn id="2841" idx="7"/>
          </p:cNvCxnSpPr>
          <p:nvPr/>
        </p:nvCxnSpPr>
        <p:spPr>
          <a:xfrm flipH="1">
            <a:off x="5110212" y="1391512"/>
            <a:ext cx="324600" cy="678000"/>
          </a:xfrm>
          <a:prstGeom prst="bentConnector2">
            <a:avLst/>
          </a:prstGeom>
          <a:noFill/>
          <a:ln cap="flat" cmpd="sng" w="9525">
            <a:solidFill>
              <a:srgbClr val="0B5394"/>
            </a:solidFill>
            <a:prstDash val="solid"/>
            <a:round/>
            <a:headEnd len="med" w="med" type="none"/>
            <a:tailEnd len="med" w="med" type="none"/>
          </a:ln>
        </p:spPr>
      </p:cxnSp>
      <p:sp>
        <p:nvSpPr>
          <p:cNvPr id="2851" name="Google Shape;2851;p125"/>
          <p:cNvSpPr/>
          <p:nvPr/>
        </p:nvSpPr>
        <p:spPr>
          <a:xfrm>
            <a:off x="3772813" y="841625"/>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Symbolic AI</a:t>
            </a:r>
            <a:endParaRPr b="1" sz="900">
              <a:solidFill>
                <a:srgbClr val="0B5394"/>
              </a:solidFill>
              <a:latin typeface="Roboto"/>
              <a:ea typeface="Roboto"/>
              <a:cs typeface="Roboto"/>
              <a:sym typeface="Roboto"/>
            </a:endParaRPr>
          </a:p>
        </p:txBody>
      </p:sp>
      <p:sp>
        <p:nvSpPr>
          <p:cNvPr id="2849" name="Google Shape;2849;p125"/>
          <p:cNvSpPr/>
          <p:nvPr/>
        </p:nvSpPr>
        <p:spPr>
          <a:xfrm>
            <a:off x="6803537" y="2451052"/>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Reinforcement Learning</a:t>
            </a:r>
            <a:endParaRPr b="1" sz="900">
              <a:solidFill>
                <a:srgbClr val="0B5394"/>
              </a:solidFill>
              <a:latin typeface="Roboto"/>
              <a:ea typeface="Roboto"/>
              <a:cs typeface="Roboto"/>
              <a:sym typeface="Roboto"/>
            </a:endParaRPr>
          </a:p>
        </p:txBody>
      </p:sp>
      <p:sp>
        <p:nvSpPr>
          <p:cNvPr id="2848" name="Google Shape;2848;p125"/>
          <p:cNvSpPr/>
          <p:nvPr/>
        </p:nvSpPr>
        <p:spPr>
          <a:xfrm>
            <a:off x="916613" y="2451050"/>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GANs</a:t>
            </a:r>
            <a:endParaRPr b="1" sz="900">
              <a:solidFill>
                <a:srgbClr val="0B5394"/>
              </a:solidFill>
              <a:latin typeface="Roboto"/>
              <a:ea typeface="Roboto"/>
              <a:cs typeface="Roboto"/>
              <a:sym typeface="Roboto"/>
            </a:endParaRPr>
          </a:p>
        </p:txBody>
      </p:sp>
      <p:sp>
        <p:nvSpPr>
          <p:cNvPr id="2845" name="Google Shape;2845;p125"/>
          <p:cNvSpPr/>
          <p:nvPr/>
        </p:nvSpPr>
        <p:spPr>
          <a:xfrm>
            <a:off x="1231537" y="3083513"/>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Quantum Computing</a:t>
            </a:r>
            <a:endParaRPr b="1" sz="900">
              <a:solidFill>
                <a:srgbClr val="0B5394"/>
              </a:solidFill>
              <a:latin typeface="Roboto"/>
              <a:ea typeface="Roboto"/>
              <a:cs typeface="Roboto"/>
              <a:sym typeface="Roboto"/>
            </a:endParaRPr>
          </a:p>
        </p:txBody>
      </p:sp>
      <p:sp>
        <p:nvSpPr>
          <p:cNvPr id="2865" name="Google Shape;2865;p125"/>
          <p:cNvSpPr/>
          <p:nvPr/>
        </p:nvSpPr>
        <p:spPr>
          <a:xfrm>
            <a:off x="6314111" y="3083535"/>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CNN</a:t>
            </a:r>
            <a:endParaRPr b="1" sz="900">
              <a:solidFill>
                <a:srgbClr val="0B5394"/>
              </a:solidFill>
              <a:latin typeface="Roboto"/>
              <a:ea typeface="Roboto"/>
              <a:cs typeface="Roboto"/>
              <a:sym typeface="Roboto"/>
            </a:endParaRPr>
          </a:p>
        </p:txBody>
      </p:sp>
      <p:sp>
        <p:nvSpPr>
          <p:cNvPr id="2836" name="Google Shape;2836;p125"/>
          <p:cNvSpPr/>
          <p:nvPr/>
        </p:nvSpPr>
        <p:spPr>
          <a:xfrm>
            <a:off x="6314111" y="1818575"/>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Evolutionary Algorithms</a:t>
            </a:r>
            <a:endParaRPr b="1" sz="900">
              <a:solidFill>
                <a:srgbClr val="0B5394"/>
              </a:solidFill>
              <a:latin typeface="Roboto"/>
              <a:ea typeface="Roboto"/>
              <a:cs typeface="Roboto"/>
              <a:sym typeface="Roboto"/>
            </a:endParaRPr>
          </a:p>
        </p:txBody>
      </p:sp>
      <p:sp>
        <p:nvSpPr>
          <p:cNvPr id="2838" name="Google Shape;2838;p125"/>
          <p:cNvSpPr/>
          <p:nvPr/>
        </p:nvSpPr>
        <p:spPr>
          <a:xfrm>
            <a:off x="1231538" y="1786100"/>
            <a:ext cx="1513500" cy="385500"/>
          </a:xfrm>
          <a:prstGeom prst="roundRect">
            <a:avLst>
              <a:gd fmla="val 50000" name="adj"/>
            </a:avLst>
          </a:prstGeom>
          <a:solidFill>
            <a:srgbClr val="F3F3F3"/>
          </a:solidFill>
          <a:ln cap="flat" cmpd="sng" w="9525">
            <a:solidFill>
              <a:srgbClr val="F3F3F3"/>
            </a:solidFill>
            <a:prstDash val="solid"/>
            <a:round/>
            <a:headEnd len="sm" w="sm" type="none"/>
            <a:tailEnd len="sm" w="sm" type="none"/>
          </a:ln>
        </p:spPr>
        <p:txBody>
          <a:bodyPr anchorCtr="0" anchor="ctr" bIns="91425" lIns="54000" spcFirstLastPara="1" rIns="54000" wrap="square" tIns="91425">
            <a:noAutofit/>
          </a:bodyPr>
          <a:lstStyle/>
          <a:p>
            <a:pPr indent="0" lvl="0" marL="0" marR="0" rtl="0" algn="ctr">
              <a:lnSpc>
                <a:spcPct val="100000"/>
              </a:lnSpc>
              <a:spcBef>
                <a:spcPts val="0"/>
              </a:spcBef>
              <a:spcAft>
                <a:spcPts val="0"/>
              </a:spcAft>
              <a:buNone/>
            </a:pPr>
            <a:r>
              <a:rPr b="1" lang="en-GB" sz="900">
                <a:solidFill>
                  <a:srgbClr val="0B5394"/>
                </a:solidFill>
                <a:latin typeface="Roboto"/>
                <a:ea typeface="Roboto"/>
                <a:cs typeface="Roboto"/>
                <a:sym typeface="Roboto"/>
              </a:rPr>
              <a:t>Federated Learning</a:t>
            </a:r>
            <a:endParaRPr b="1" sz="900">
              <a:solidFill>
                <a:srgbClr val="0B5394"/>
              </a:solidFill>
              <a:latin typeface="Roboto"/>
              <a:ea typeface="Roboto"/>
              <a:cs typeface="Roboto"/>
              <a:sym typeface="Roboto"/>
            </a:endParaRPr>
          </a:p>
        </p:txBody>
      </p:sp>
      <p:pic>
        <p:nvPicPr>
          <p:cNvPr id="2866" name="Google Shape;2866;p125"/>
          <p:cNvPicPr preferRelativeResize="0"/>
          <p:nvPr/>
        </p:nvPicPr>
        <p:blipFill>
          <a:blip r:embed="rId4">
            <a:alphaModFix/>
          </a:blip>
          <a:stretch>
            <a:fillRect/>
          </a:stretch>
        </p:blipFill>
        <p:spPr>
          <a:xfrm>
            <a:off x="7005350" y="1295456"/>
            <a:ext cx="980700" cy="180926"/>
          </a:xfrm>
          <a:prstGeom prst="rect">
            <a:avLst/>
          </a:prstGeom>
          <a:noFill/>
          <a:ln>
            <a:noFill/>
          </a:ln>
        </p:spPr>
      </p:pic>
      <p:pic>
        <p:nvPicPr>
          <p:cNvPr id="2867" name="Google Shape;2867;p125"/>
          <p:cNvPicPr preferRelativeResize="0"/>
          <p:nvPr/>
        </p:nvPicPr>
        <p:blipFill rotWithShape="1">
          <a:blip r:embed="rId5">
            <a:alphaModFix/>
          </a:blip>
          <a:srcRect b="20638" l="7218" r="13460" t="23700"/>
          <a:stretch/>
        </p:blipFill>
        <p:spPr>
          <a:xfrm>
            <a:off x="352926" y="1837706"/>
            <a:ext cx="804598" cy="282294"/>
          </a:xfrm>
          <a:prstGeom prst="rect">
            <a:avLst/>
          </a:prstGeom>
          <a:noFill/>
          <a:ln>
            <a:noFill/>
          </a:ln>
        </p:spPr>
      </p:pic>
      <p:pic>
        <p:nvPicPr>
          <p:cNvPr id="2868" name="Google Shape;2868;p125"/>
          <p:cNvPicPr preferRelativeResize="0"/>
          <p:nvPr/>
        </p:nvPicPr>
        <p:blipFill rotWithShape="1">
          <a:blip r:embed="rId6">
            <a:alphaModFix/>
          </a:blip>
          <a:srcRect b="6954" l="21685" r="21457" t="7713"/>
          <a:stretch/>
        </p:blipFill>
        <p:spPr>
          <a:xfrm>
            <a:off x="7917944" y="3016175"/>
            <a:ext cx="697881" cy="549900"/>
          </a:xfrm>
          <a:prstGeom prst="rect">
            <a:avLst/>
          </a:prstGeom>
          <a:noFill/>
          <a:ln>
            <a:noFill/>
          </a:ln>
        </p:spPr>
      </p:pic>
      <p:pic>
        <p:nvPicPr>
          <p:cNvPr id="2869" name="Google Shape;2869;p125"/>
          <p:cNvPicPr preferRelativeResize="0"/>
          <p:nvPr/>
        </p:nvPicPr>
        <p:blipFill>
          <a:blip r:embed="rId7">
            <a:alphaModFix/>
          </a:blip>
          <a:stretch>
            <a:fillRect/>
          </a:stretch>
        </p:blipFill>
        <p:spPr>
          <a:xfrm>
            <a:off x="1277450" y="3596475"/>
            <a:ext cx="627300" cy="627300"/>
          </a:xfrm>
          <a:prstGeom prst="rect">
            <a:avLst/>
          </a:prstGeom>
          <a:noFill/>
          <a:ln>
            <a:noFill/>
          </a:ln>
        </p:spPr>
      </p:pic>
      <p:pic>
        <p:nvPicPr>
          <p:cNvPr id="2870" name="Google Shape;2870;p125"/>
          <p:cNvPicPr preferRelativeResize="0"/>
          <p:nvPr/>
        </p:nvPicPr>
        <p:blipFill rotWithShape="1">
          <a:blip r:embed="rId8">
            <a:alphaModFix/>
          </a:blip>
          <a:srcRect b="26392" l="13834" r="12851" t="25261"/>
          <a:stretch/>
        </p:blipFill>
        <p:spPr>
          <a:xfrm>
            <a:off x="1183391" y="1284100"/>
            <a:ext cx="815409" cy="282300"/>
          </a:xfrm>
          <a:prstGeom prst="rect">
            <a:avLst/>
          </a:prstGeom>
          <a:noFill/>
          <a:ln>
            <a:noFill/>
          </a:ln>
        </p:spPr>
      </p:pic>
      <p:pic>
        <p:nvPicPr>
          <p:cNvPr id="2871" name="Google Shape;2871;p125"/>
          <p:cNvPicPr preferRelativeResize="0"/>
          <p:nvPr/>
        </p:nvPicPr>
        <p:blipFill rotWithShape="1">
          <a:blip r:embed="rId9">
            <a:alphaModFix/>
          </a:blip>
          <a:srcRect b="26624" l="7496" r="9577" t="24843"/>
          <a:stretch/>
        </p:blipFill>
        <p:spPr>
          <a:xfrm>
            <a:off x="352925" y="3167586"/>
            <a:ext cx="804600" cy="246754"/>
          </a:xfrm>
          <a:prstGeom prst="rect">
            <a:avLst/>
          </a:prstGeom>
          <a:noFill/>
          <a:ln>
            <a:noFill/>
          </a:ln>
        </p:spPr>
      </p:pic>
      <p:pic>
        <p:nvPicPr>
          <p:cNvPr id="2872" name="Google Shape;2872;p125"/>
          <p:cNvPicPr preferRelativeResize="0"/>
          <p:nvPr/>
        </p:nvPicPr>
        <p:blipFill>
          <a:blip r:embed="rId10">
            <a:alphaModFix/>
          </a:blip>
          <a:stretch>
            <a:fillRect/>
          </a:stretch>
        </p:blipFill>
        <p:spPr>
          <a:xfrm>
            <a:off x="7901600" y="1802884"/>
            <a:ext cx="980700" cy="321666"/>
          </a:xfrm>
          <a:prstGeom prst="rect">
            <a:avLst/>
          </a:prstGeom>
          <a:noFill/>
          <a:ln>
            <a:noFill/>
          </a:ln>
        </p:spPr>
      </p:pic>
      <p:pic>
        <p:nvPicPr>
          <p:cNvPr id="2873" name="Google Shape;2873;p125"/>
          <p:cNvPicPr preferRelativeResize="0"/>
          <p:nvPr/>
        </p:nvPicPr>
        <p:blipFill>
          <a:blip r:embed="rId11">
            <a:alphaModFix/>
          </a:blip>
          <a:stretch>
            <a:fillRect/>
          </a:stretch>
        </p:blipFill>
        <p:spPr>
          <a:xfrm>
            <a:off x="4159388" y="557225"/>
            <a:ext cx="740325" cy="246775"/>
          </a:xfrm>
          <a:prstGeom prst="rect">
            <a:avLst/>
          </a:prstGeom>
          <a:noFill/>
          <a:ln>
            <a:noFill/>
          </a:ln>
        </p:spPr>
      </p:pic>
      <p:pic>
        <p:nvPicPr>
          <p:cNvPr id="2874" name="Google Shape;2874;p125"/>
          <p:cNvPicPr preferRelativeResize="0"/>
          <p:nvPr/>
        </p:nvPicPr>
        <p:blipFill rotWithShape="1">
          <a:blip r:embed="rId12">
            <a:alphaModFix/>
          </a:blip>
          <a:srcRect b="45964" l="0" r="0" t="37493"/>
          <a:stretch/>
        </p:blipFill>
        <p:spPr>
          <a:xfrm>
            <a:off x="5434792" y="4246713"/>
            <a:ext cx="1184283" cy="195900"/>
          </a:xfrm>
          <a:prstGeom prst="rect">
            <a:avLst/>
          </a:prstGeom>
          <a:noFill/>
          <a:ln>
            <a:noFill/>
          </a:ln>
        </p:spPr>
      </p:pic>
      <p:pic>
        <p:nvPicPr>
          <p:cNvPr id="2875" name="Google Shape;2875;p125"/>
          <p:cNvPicPr preferRelativeResize="0"/>
          <p:nvPr/>
        </p:nvPicPr>
        <p:blipFill rotWithShape="1">
          <a:blip r:embed="rId13">
            <a:alphaModFix/>
          </a:blip>
          <a:srcRect b="20208" l="4014" r="3478" t="18942"/>
          <a:stretch/>
        </p:blipFill>
        <p:spPr>
          <a:xfrm>
            <a:off x="8374900" y="2386953"/>
            <a:ext cx="557700" cy="366834"/>
          </a:xfrm>
          <a:prstGeom prst="rect">
            <a:avLst/>
          </a:prstGeom>
          <a:noFill/>
          <a:ln>
            <a:noFill/>
          </a:ln>
        </p:spPr>
      </p:pic>
      <p:pic>
        <p:nvPicPr>
          <p:cNvPr id="2876" name="Google Shape;2876;p125"/>
          <p:cNvPicPr preferRelativeResize="0"/>
          <p:nvPr/>
        </p:nvPicPr>
        <p:blipFill>
          <a:blip r:embed="rId14">
            <a:alphaModFix/>
          </a:blip>
          <a:stretch>
            <a:fillRect/>
          </a:stretch>
        </p:blipFill>
        <p:spPr>
          <a:xfrm>
            <a:off x="5307861" y="700009"/>
            <a:ext cx="740300" cy="390966"/>
          </a:xfrm>
          <a:prstGeom prst="rect">
            <a:avLst/>
          </a:prstGeom>
          <a:noFill/>
          <a:ln>
            <a:noFill/>
          </a:ln>
        </p:spPr>
      </p:pic>
      <p:pic>
        <p:nvPicPr>
          <p:cNvPr id="2877" name="Google Shape;2877;p125"/>
          <p:cNvPicPr preferRelativeResize="0"/>
          <p:nvPr/>
        </p:nvPicPr>
        <p:blipFill rotWithShape="1">
          <a:blip r:embed="rId15">
            <a:alphaModFix/>
          </a:blip>
          <a:srcRect b="21624" l="9178" r="9235" t="21108"/>
          <a:stretch/>
        </p:blipFill>
        <p:spPr>
          <a:xfrm>
            <a:off x="2955027" y="4294164"/>
            <a:ext cx="740301" cy="272836"/>
          </a:xfrm>
          <a:prstGeom prst="rect">
            <a:avLst/>
          </a:prstGeom>
          <a:noFill/>
          <a:ln>
            <a:noFill/>
          </a:ln>
        </p:spPr>
      </p:pic>
      <p:pic>
        <p:nvPicPr>
          <p:cNvPr id="2878" name="Google Shape;2878;p125"/>
          <p:cNvPicPr preferRelativeResize="0"/>
          <p:nvPr/>
        </p:nvPicPr>
        <p:blipFill rotWithShape="1">
          <a:blip r:embed="rId16">
            <a:alphaModFix/>
          </a:blip>
          <a:srcRect b="23743" l="5784" r="5223" t="22551"/>
          <a:stretch/>
        </p:blipFill>
        <p:spPr>
          <a:xfrm>
            <a:off x="2467762" y="797537"/>
            <a:ext cx="1283527" cy="195900"/>
          </a:xfrm>
          <a:prstGeom prst="rect">
            <a:avLst/>
          </a:prstGeom>
          <a:noFill/>
          <a:ln>
            <a:noFill/>
          </a:ln>
        </p:spPr>
      </p:pic>
      <p:pic>
        <p:nvPicPr>
          <p:cNvPr id="2879" name="Google Shape;2879;p125"/>
          <p:cNvPicPr preferRelativeResize="0"/>
          <p:nvPr/>
        </p:nvPicPr>
        <p:blipFill>
          <a:blip r:embed="rId17">
            <a:alphaModFix/>
          </a:blip>
          <a:stretch>
            <a:fillRect/>
          </a:stretch>
        </p:blipFill>
        <p:spPr>
          <a:xfrm>
            <a:off x="1939538" y="4146569"/>
            <a:ext cx="980700" cy="198101"/>
          </a:xfrm>
          <a:prstGeom prst="rect">
            <a:avLst/>
          </a:prstGeom>
          <a:noFill/>
          <a:ln>
            <a:noFill/>
          </a:ln>
        </p:spPr>
      </p:pic>
      <p:pic>
        <p:nvPicPr>
          <p:cNvPr id="2880" name="Google Shape;2880;p125"/>
          <p:cNvPicPr preferRelativeResize="0"/>
          <p:nvPr/>
        </p:nvPicPr>
        <p:blipFill>
          <a:blip r:embed="rId18">
            <a:alphaModFix/>
          </a:blip>
          <a:stretch>
            <a:fillRect/>
          </a:stretch>
        </p:blipFill>
        <p:spPr>
          <a:xfrm>
            <a:off x="7005350" y="3775445"/>
            <a:ext cx="1168800" cy="245448"/>
          </a:xfrm>
          <a:prstGeom prst="rect">
            <a:avLst/>
          </a:prstGeom>
          <a:noFill/>
          <a:ln>
            <a:noFill/>
          </a:ln>
        </p:spPr>
      </p:pic>
      <p:pic>
        <p:nvPicPr>
          <p:cNvPr id="2881" name="Google Shape;2881;p125"/>
          <p:cNvPicPr preferRelativeResize="0"/>
          <p:nvPr/>
        </p:nvPicPr>
        <p:blipFill>
          <a:blip r:embed="rId19">
            <a:alphaModFix/>
          </a:blip>
          <a:stretch>
            <a:fillRect/>
          </a:stretch>
        </p:blipFill>
        <p:spPr>
          <a:xfrm>
            <a:off x="-21000" y="2451058"/>
            <a:ext cx="937625" cy="434441"/>
          </a:xfrm>
          <a:prstGeom prst="rect">
            <a:avLst/>
          </a:prstGeom>
          <a:noFill/>
          <a:ln>
            <a:noFill/>
          </a:ln>
        </p:spPr>
      </p:pic>
      <p:pic>
        <p:nvPicPr>
          <p:cNvPr id="2882" name="Google Shape;2882;p125"/>
          <p:cNvPicPr preferRelativeResize="0"/>
          <p:nvPr/>
        </p:nvPicPr>
        <p:blipFill rotWithShape="1">
          <a:blip r:embed="rId20">
            <a:alphaModFix/>
          </a:blip>
          <a:srcRect b="36255" l="26188" r="24887" t="36337"/>
          <a:stretch/>
        </p:blipFill>
        <p:spPr>
          <a:xfrm>
            <a:off x="1384725" y="783032"/>
            <a:ext cx="1184275" cy="444092"/>
          </a:xfrm>
          <a:prstGeom prst="rect">
            <a:avLst/>
          </a:prstGeom>
          <a:noFill/>
          <a:ln>
            <a:noFill/>
          </a:ln>
        </p:spPr>
      </p:pic>
      <p:pic>
        <p:nvPicPr>
          <p:cNvPr descr="Logo&#10;&#10;Description automatically generated" id="2883" name="Google Shape;2883;p125"/>
          <p:cNvPicPr preferRelativeResize="0"/>
          <p:nvPr/>
        </p:nvPicPr>
        <p:blipFill rotWithShape="1">
          <a:blip r:embed="rId21">
            <a:alphaModFix/>
          </a:blip>
          <a:srcRect b="0" l="0" r="0" t="0"/>
          <a:stretch/>
        </p:blipFill>
        <p:spPr>
          <a:xfrm>
            <a:off x="3893925" y="4639325"/>
            <a:ext cx="1184274" cy="312711"/>
          </a:xfrm>
          <a:prstGeom prst="rect">
            <a:avLst/>
          </a:prstGeom>
          <a:noFill/>
          <a:ln>
            <a:noFill/>
          </a:ln>
        </p:spPr>
      </p:pic>
      <p:sp>
        <p:nvSpPr>
          <p:cNvPr id="2884" name="Google Shape;2884;p125"/>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8" name="Shape 2888"/>
        <p:cNvGrpSpPr/>
        <p:nvPr/>
      </p:nvGrpSpPr>
      <p:grpSpPr>
        <a:xfrm>
          <a:off x="0" y="0"/>
          <a:ext cx="0" cy="0"/>
          <a:chOff x="0" y="0"/>
          <a:chExt cx="0" cy="0"/>
        </a:xfrm>
      </p:grpSpPr>
      <p:sp>
        <p:nvSpPr>
          <p:cNvPr id="2889" name="Google Shape;2889;p126"/>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rPr>
              <a:t>A Growing Number of Collaborations Involving AI for Drug Discovery</a:t>
            </a:r>
            <a:endParaRPr sz="1600">
              <a:solidFill>
                <a:srgbClr val="0B5394"/>
              </a:solidFill>
            </a:endParaRPr>
          </a:p>
        </p:txBody>
      </p:sp>
      <p:sp>
        <p:nvSpPr>
          <p:cNvPr id="2890" name="Google Shape;2890;p126"/>
          <p:cNvSpPr txBox="1"/>
          <p:nvPr/>
        </p:nvSpPr>
        <p:spPr>
          <a:xfrm>
            <a:off x="4808100" y="5257825"/>
            <a:ext cx="3829200" cy="41841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None/>
            </a:pPr>
            <a:r>
              <a:rPr lang="en-GB" sz="1100">
                <a:latin typeface="Roboto"/>
                <a:ea typeface="Roboto"/>
                <a:cs typeface="Roboto"/>
                <a:sym typeface="Roboto"/>
              </a:rPr>
              <a:t>Summarizing industry observations over the last five years, we can observe a fundamental shift in perception among top executives at leading pharmaceutical organizations about the need for advanced AI technologies. Since 2017, there has been an obvious shift in perception from skepticism and cautious interest, to a dawning realization of the strategic role AI has to play in the emerging “data-centric” model of innovation. This change in perception was underpinned by a number of factors: </a:t>
            </a:r>
            <a:endParaRPr sz="1100">
              <a:latin typeface="Roboto"/>
              <a:ea typeface="Roboto"/>
              <a:cs typeface="Roboto"/>
              <a:sym typeface="Roboto"/>
            </a:endParaRPr>
          </a:p>
          <a:p>
            <a:pPr indent="-141850" lvl="0" marL="144000" rtl="0" algn="just">
              <a:lnSpc>
                <a:spcPct val="100000"/>
              </a:lnSpc>
              <a:spcBef>
                <a:spcPts val="600"/>
              </a:spcBef>
              <a:spcAft>
                <a:spcPts val="0"/>
              </a:spcAft>
              <a:buClr>
                <a:srgbClr val="0B5394"/>
              </a:buClr>
              <a:buSzPts val="1100"/>
              <a:buFont typeface="Roboto"/>
              <a:buChar char="●"/>
            </a:pPr>
            <a:r>
              <a:rPr lang="en-GB" sz="1100">
                <a:latin typeface="Roboto"/>
                <a:ea typeface="Roboto"/>
                <a:cs typeface="Roboto"/>
                <a:sym typeface="Roboto"/>
              </a:rPr>
              <a:t>A wave of proof-of-concept studies and research breakthroughs in a wide range of AI application use cases</a:t>
            </a:r>
            <a:endParaRPr sz="1100">
              <a:latin typeface="Roboto"/>
              <a:ea typeface="Roboto"/>
              <a:cs typeface="Roboto"/>
              <a:sym typeface="Roboto"/>
            </a:endParaRPr>
          </a:p>
          <a:p>
            <a:pPr indent="-141850" lvl="0" marL="144000" rtl="0" algn="just">
              <a:lnSpc>
                <a:spcPct val="100000"/>
              </a:lnSpc>
              <a:spcBef>
                <a:spcPts val="600"/>
              </a:spcBef>
              <a:spcAft>
                <a:spcPts val="0"/>
              </a:spcAft>
              <a:buClr>
                <a:srgbClr val="0B5394"/>
              </a:buClr>
              <a:buSzPts val="1100"/>
              <a:buFont typeface="Roboto"/>
              <a:buChar char="●"/>
            </a:pPr>
            <a:r>
              <a:rPr lang="en-GB" sz="1100">
                <a:latin typeface="Roboto"/>
                <a:ea typeface="Roboto"/>
                <a:cs typeface="Roboto"/>
                <a:sym typeface="Roboto"/>
              </a:rPr>
              <a:t>A number of commercial successes and successfully reached milestones, involving AI as a central element of research</a:t>
            </a:r>
            <a:endParaRPr sz="1100">
              <a:latin typeface="Roboto"/>
              <a:ea typeface="Roboto"/>
              <a:cs typeface="Roboto"/>
              <a:sym typeface="Roboto"/>
            </a:endParaRPr>
          </a:p>
          <a:p>
            <a:pPr indent="-141850" lvl="0" marL="144000" rtl="0" algn="just">
              <a:lnSpc>
                <a:spcPct val="100000"/>
              </a:lnSpc>
              <a:spcBef>
                <a:spcPts val="600"/>
              </a:spcBef>
              <a:spcAft>
                <a:spcPts val="0"/>
              </a:spcAft>
              <a:buClr>
                <a:srgbClr val="0B5394"/>
              </a:buClr>
              <a:buSzPts val="1100"/>
              <a:buFont typeface="Roboto"/>
              <a:buChar char="●"/>
            </a:pPr>
            <a:r>
              <a:rPr lang="en-GB" sz="1100">
                <a:latin typeface="Roboto"/>
                <a:ea typeface="Roboto"/>
                <a:cs typeface="Roboto"/>
                <a:sym typeface="Roboto"/>
              </a:rPr>
              <a:t>Substantial advances in democratizing AI technology, where machine learning and deep learning algorithms become available at scale to non-AI experts</a:t>
            </a:r>
            <a:endParaRPr sz="1100">
              <a:latin typeface="Roboto"/>
              <a:ea typeface="Roboto"/>
              <a:cs typeface="Roboto"/>
              <a:sym typeface="Roboto"/>
            </a:endParaRPr>
          </a:p>
          <a:p>
            <a:pPr indent="-141850" lvl="0" marL="144000" rtl="0" algn="just">
              <a:lnSpc>
                <a:spcPct val="100000"/>
              </a:lnSpc>
              <a:spcBef>
                <a:spcPts val="600"/>
              </a:spcBef>
              <a:spcAft>
                <a:spcPts val="0"/>
              </a:spcAft>
              <a:buClr>
                <a:srgbClr val="0B5394"/>
              </a:buClr>
              <a:buSzPts val="1100"/>
              <a:buFont typeface="Roboto"/>
              <a:buChar char="●"/>
            </a:pPr>
            <a:r>
              <a:rPr lang="en-GB" sz="1100">
                <a:latin typeface="Roboto"/>
                <a:ea typeface="Roboto"/>
                <a:cs typeface="Roboto"/>
                <a:sym typeface="Roboto"/>
              </a:rPr>
              <a:t>Decent increase in the overall understanding of AI “mechanics”, due to increasing efforts in the education and professional development with a </a:t>
            </a:r>
            <a:r>
              <a:rPr lang="en-GB" sz="1100">
                <a:latin typeface="Roboto"/>
                <a:ea typeface="Roboto"/>
                <a:cs typeface="Roboto"/>
                <a:sym typeface="Roboto"/>
              </a:rPr>
              <a:t>focus</a:t>
            </a:r>
            <a:r>
              <a:rPr lang="en-GB" sz="1100">
                <a:latin typeface="Roboto"/>
                <a:ea typeface="Roboto"/>
                <a:cs typeface="Roboto"/>
                <a:sym typeface="Roboto"/>
              </a:rPr>
              <a:t> on AI-driven tools and approaches</a:t>
            </a:r>
            <a:endParaRPr sz="1100">
              <a:latin typeface="Roboto"/>
              <a:ea typeface="Roboto"/>
              <a:cs typeface="Roboto"/>
              <a:sym typeface="Roboto"/>
            </a:endParaRPr>
          </a:p>
          <a:p>
            <a:pPr indent="0" lvl="0" marL="0" rtl="0" algn="just">
              <a:lnSpc>
                <a:spcPct val="100000"/>
              </a:lnSpc>
              <a:spcBef>
                <a:spcPts val="600"/>
              </a:spcBef>
              <a:spcAft>
                <a:spcPts val="600"/>
              </a:spcAft>
              <a:buNone/>
            </a:pPr>
            <a:r>
              <a:rPr lang="en-GB" sz="1100">
                <a:latin typeface="Roboto"/>
                <a:ea typeface="Roboto"/>
                <a:cs typeface="Roboto"/>
                <a:sym typeface="Roboto"/>
              </a:rPr>
              <a:t>Pharmaceutical companies of all sizes are beginning to compete for AI-expertise, talent, and partnerships. In this report we summarize some of the most high-profile such collaborations, involving top-20 pharma giants. This will allow us to see a clear rising trend in the number of collaborations focused on AI-drug design, and other aspects of data mining and analytics.     </a:t>
            </a:r>
            <a:endParaRPr sz="1100">
              <a:latin typeface="Roboto"/>
              <a:ea typeface="Roboto"/>
              <a:cs typeface="Roboto"/>
              <a:sym typeface="Roboto"/>
            </a:endParaRPr>
          </a:p>
        </p:txBody>
      </p:sp>
      <p:sp>
        <p:nvSpPr>
          <p:cNvPr id="2891" name="Google Shape;2891;p126"/>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2892" name="Google Shape;2892;p126"/>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93" name="Google Shape;2893;p126"/>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94" name="Google Shape;2894;p126"/>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895" name="Google Shape;2895;p126"/>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896" name="Google Shape;2896;p126"/>
          <p:cNvSpPr txBox="1"/>
          <p:nvPr/>
        </p:nvSpPr>
        <p:spPr>
          <a:xfrm>
            <a:off x="9758850" y="4234825"/>
            <a:ext cx="3795300" cy="1146000"/>
          </a:xfrm>
          <a:prstGeom prst="rect">
            <a:avLst/>
          </a:prstGeom>
          <a:solidFill>
            <a:srgbClr val="F3F3F3"/>
          </a:solidFill>
          <a:ln cap="flat" cmpd="sng" w="9525">
            <a:solidFill>
              <a:srgbClr val="0B5394"/>
            </a:solidFill>
            <a:prstDash val="solid"/>
            <a:round/>
            <a:headEnd len="sm" w="sm" type="none"/>
            <a:tailEnd len="sm" w="sm" type="none"/>
          </a:ln>
        </p:spPr>
        <p:txBody>
          <a:bodyPr anchorCtr="0" anchor="ctr" bIns="91425" lIns="91425" spcFirstLastPara="1" rIns="91425" wrap="square" tIns="90000">
            <a:noAutofit/>
          </a:bodyPr>
          <a:lstStyle/>
          <a:p>
            <a:pPr indent="0" lvl="0" marL="0" rtl="0" algn="just">
              <a:spcBef>
                <a:spcPts val="0"/>
              </a:spcBef>
              <a:spcAft>
                <a:spcPts val="0"/>
              </a:spcAft>
              <a:buNone/>
            </a:pPr>
            <a:r>
              <a:rPr b="1" lang="en-GB" sz="1100">
                <a:solidFill>
                  <a:srgbClr val="0B5394"/>
                </a:solidFill>
                <a:latin typeface="Roboto"/>
                <a:ea typeface="Roboto"/>
                <a:cs typeface="Roboto"/>
                <a:sym typeface="Roboto"/>
              </a:rPr>
              <a:t>The rising interest of the big pharma companies towards AI-driven biotech startups is a major driver for the area to become more attractive for investors, since the industry is becoming well-suited for successful exit strategies in future. </a:t>
            </a:r>
            <a:endParaRPr b="1" sz="1100">
              <a:solidFill>
                <a:srgbClr val="0B5394"/>
              </a:solidFill>
              <a:latin typeface="Roboto"/>
              <a:ea typeface="Roboto"/>
              <a:cs typeface="Roboto"/>
              <a:sym typeface="Roboto"/>
            </a:endParaRPr>
          </a:p>
        </p:txBody>
      </p:sp>
      <p:sp>
        <p:nvSpPr>
          <p:cNvPr id="2897" name="Google Shape;2897;p126"/>
          <p:cNvSpPr txBox="1"/>
          <p:nvPr/>
        </p:nvSpPr>
        <p:spPr>
          <a:xfrm>
            <a:off x="9264650" y="1454625"/>
            <a:ext cx="3829200" cy="4326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b="1" lang="en-GB" sz="1200">
                <a:solidFill>
                  <a:srgbClr val="0B5394"/>
                </a:solidFill>
                <a:latin typeface="Roboto"/>
                <a:ea typeface="Roboto"/>
                <a:cs typeface="Roboto"/>
                <a:sym typeface="Roboto"/>
              </a:rPr>
              <a:t>Increasing number of partnerships between Big Pharma and AI Companies over the last 6 years</a:t>
            </a:r>
            <a:endParaRPr b="1" sz="1200">
              <a:solidFill>
                <a:srgbClr val="0B5394"/>
              </a:solidFill>
              <a:latin typeface="Roboto"/>
              <a:ea typeface="Roboto"/>
              <a:cs typeface="Roboto"/>
              <a:sym typeface="Roboto"/>
            </a:endParaRPr>
          </a:p>
        </p:txBody>
      </p:sp>
      <p:pic>
        <p:nvPicPr>
          <p:cNvPr id="2898" name="Google Shape;2898;p126" title="Chart"/>
          <p:cNvPicPr preferRelativeResize="0"/>
          <p:nvPr/>
        </p:nvPicPr>
        <p:blipFill>
          <a:blip r:embed="rId3">
            <a:alphaModFix/>
          </a:blip>
          <a:stretch>
            <a:fillRect/>
          </a:stretch>
        </p:blipFill>
        <p:spPr>
          <a:xfrm>
            <a:off x="9635763" y="1753000"/>
            <a:ext cx="4075374" cy="2519936"/>
          </a:xfrm>
          <a:prstGeom prst="rect">
            <a:avLst/>
          </a:prstGeom>
          <a:noFill/>
          <a:ln>
            <a:noFill/>
          </a:ln>
        </p:spPr>
      </p:pic>
      <p:sp>
        <p:nvSpPr>
          <p:cNvPr id="2899" name="Google Shape;2899;p126"/>
          <p:cNvSpPr/>
          <p:nvPr/>
        </p:nvSpPr>
        <p:spPr>
          <a:xfrm>
            <a:off x="10174225" y="3475525"/>
            <a:ext cx="165600" cy="7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126"/>
          <p:cNvSpPr/>
          <p:nvPr/>
        </p:nvSpPr>
        <p:spPr>
          <a:xfrm>
            <a:off x="13167800" y="2706875"/>
            <a:ext cx="165600" cy="904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126"/>
          <p:cNvSpPr txBox="1"/>
          <p:nvPr/>
        </p:nvSpPr>
        <p:spPr>
          <a:xfrm>
            <a:off x="13093850" y="3570000"/>
            <a:ext cx="313500" cy="2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chemeClr val="lt1"/>
                </a:solidFill>
                <a:latin typeface="Roboto"/>
                <a:ea typeface="Roboto"/>
                <a:cs typeface="Roboto"/>
                <a:sym typeface="Roboto"/>
              </a:rPr>
              <a:t>17</a:t>
            </a:r>
            <a:endParaRPr sz="600">
              <a:solidFill>
                <a:schemeClr val="lt1"/>
              </a:solidFill>
              <a:latin typeface="Roboto"/>
              <a:ea typeface="Roboto"/>
              <a:cs typeface="Roboto"/>
              <a:sym typeface="Roboto"/>
            </a:endParaRPr>
          </a:p>
        </p:txBody>
      </p:sp>
      <p:sp>
        <p:nvSpPr>
          <p:cNvPr id="2902" name="Google Shape;2902;p126"/>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3" name="Google Shape;2903;p126"/>
          <p:cNvSpPr/>
          <p:nvPr/>
        </p:nvSpPr>
        <p:spPr>
          <a:xfrm>
            <a:off x="234100" y="726700"/>
            <a:ext cx="1054500" cy="40602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Roboto"/>
                <a:ea typeface="Roboto"/>
                <a:cs typeface="Roboto"/>
                <a:sym typeface="Roboto"/>
              </a:rPr>
              <a:t>AI</a:t>
            </a:r>
            <a:endParaRPr b="1">
              <a:solidFill>
                <a:srgbClr val="FFFFFF"/>
              </a:solidFill>
              <a:latin typeface="Roboto"/>
              <a:ea typeface="Roboto"/>
              <a:cs typeface="Roboto"/>
              <a:sym typeface="Roboto"/>
            </a:endParaRPr>
          </a:p>
        </p:txBody>
      </p:sp>
      <p:sp>
        <p:nvSpPr>
          <p:cNvPr id="2904" name="Google Shape;2904;p126"/>
          <p:cNvSpPr/>
          <p:nvPr/>
        </p:nvSpPr>
        <p:spPr>
          <a:xfrm>
            <a:off x="4044751" y="726700"/>
            <a:ext cx="1054500" cy="40602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Roboto"/>
                <a:ea typeface="Roboto"/>
                <a:cs typeface="Roboto"/>
                <a:sym typeface="Roboto"/>
              </a:rPr>
              <a:t>Pharma</a:t>
            </a:r>
            <a:endParaRPr b="1">
              <a:solidFill>
                <a:srgbClr val="FFFFFF"/>
              </a:solidFill>
              <a:latin typeface="Roboto"/>
              <a:ea typeface="Roboto"/>
              <a:cs typeface="Roboto"/>
              <a:sym typeface="Roboto"/>
            </a:endParaRPr>
          </a:p>
        </p:txBody>
      </p:sp>
      <p:sp>
        <p:nvSpPr>
          <p:cNvPr id="2905" name="Google Shape;2905;p126"/>
          <p:cNvSpPr/>
          <p:nvPr/>
        </p:nvSpPr>
        <p:spPr>
          <a:xfrm>
            <a:off x="1444898" y="811110"/>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Machine Learning</a:t>
            </a:r>
            <a:endParaRPr b="1" sz="1100">
              <a:solidFill>
                <a:srgbClr val="FFFFFF"/>
              </a:solidFill>
              <a:latin typeface="Roboto"/>
              <a:ea typeface="Roboto"/>
              <a:cs typeface="Roboto"/>
              <a:sym typeface="Roboto"/>
            </a:endParaRPr>
          </a:p>
        </p:txBody>
      </p:sp>
      <p:sp>
        <p:nvSpPr>
          <p:cNvPr id="2906" name="Google Shape;2906;p126"/>
          <p:cNvSpPr/>
          <p:nvPr/>
        </p:nvSpPr>
        <p:spPr>
          <a:xfrm>
            <a:off x="2833952" y="811118"/>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Drug Discovery</a:t>
            </a:r>
            <a:endParaRPr b="1" sz="1100">
              <a:solidFill>
                <a:srgbClr val="FFFFFF"/>
              </a:solidFill>
              <a:latin typeface="Roboto"/>
              <a:ea typeface="Roboto"/>
              <a:cs typeface="Roboto"/>
              <a:sym typeface="Roboto"/>
            </a:endParaRPr>
          </a:p>
        </p:txBody>
      </p:sp>
      <p:cxnSp>
        <p:nvCxnSpPr>
          <p:cNvPr id="2907" name="Google Shape;2907;p126"/>
          <p:cNvCxnSpPr>
            <a:stCxn id="2904" idx="1"/>
            <a:endCxn id="2906" idx="3"/>
          </p:cNvCxnSpPr>
          <p:nvPr/>
        </p:nvCxnSpPr>
        <p:spPr>
          <a:xfrm rot="10800000">
            <a:off x="3888451" y="999400"/>
            <a:ext cx="156300" cy="1757400"/>
          </a:xfrm>
          <a:prstGeom prst="curvedConnector3">
            <a:avLst>
              <a:gd fmla="val 50000" name="adj1"/>
            </a:avLst>
          </a:prstGeom>
          <a:noFill/>
          <a:ln cap="flat" cmpd="sng" w="28575">
            <a:solidFill>
              <a:srgbClr val="0B5394"/>
            </a:solidFill>
            <a:prstDash val="solid"/>
            <a:round/>
            <a:headEnd len="med" w="med" type="none"/>
            <a:tailEnd len="med" w="med" type="none"/>
          </a:ln>
        </p:spPr>
      </p:cxnSp>
      <p:sp>
        <p:nvSpPr>
          <p:cNvPr id="2908" name="Google Shape;2908;p126"/>
          <p:cNvSpPr/>
          <p:nvPr/>
        </p:nvSpPr>
        <p:spPr>
          <a:xfrm>
            <a:off x="1444898" y="1397353"/>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GANs</a:t>
            </a:r>
            <a:endParaRPr b="1" sz="1100">
              <a:solidFill>
                <a:srgbClr val="FFFFFF"/>
              </a:solidFill>
              <a:latin typeface="Roboto"/>
              <a:ea typeface="Roboto"/>
              <a:cs typeface="Roboto"/>
              <a:sym typeface="Roboto"/>
            </a:endParaRPr>
          </a:p>
        </p:txBody>
      </p:sp>
      <p:sp>
        <p:nvSpPr>
          <p:cNvPr id="2909" name="Google Shape;2909;p126"/>
          <p:cNvSpPr/>
          <p:nvPr/>
        </p:nvSpPr>
        <p:spPr>
          <a:xfrm>
            <a:off x="1444898" y="1983596"/>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Quantum Computing</a:t>
            </a:r>
            <a:endParaRPr b="1" sz="1100">
              <a:solidFill>
                <a:srgbClr val="FFFFFF"/>
              </a:solidFill>
              <a:latin typeface="Roboto"/>
              <a:ea typeface="Roboto"/>
              <a:cs typeface="Roboto"/>
              <a:sym typeface="Roboto"/>
            </a:endParaRPr>
          </a:p>
        </p:txBody>
      </p:sp>
      <p:sp>
        <p:nvSpPr>
          <p:cNvPr id="2910" name="Google Shape;2910;p126"/>
          <p:cNvSpPr/>
          <p:nvPr/>
        </p:nvSpPr>
        <p:spPr>
          <a:xfrm>
            <a:off x="1444898" y="2569839"/>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Generative AI</a:t>
            </a:r>
            <a:endParaRPr b="1" sz="1100">
              <a:solidFill>
                <a:srgbClr val="FFFFFF"/>
              </a:solidFill>
              <a:latin typeface="Roboto"/>
              <a:ea typeface="Roboto"/>
              <a:cs typeface="Roboto"/>
              <a:sym typeface="Roboto"/>
            </a:endParaRPr>
          </a:p>
        </p:txBody>
      </p:sp>
      <p:sp>
        <p:nvSpPr>
          <p:cNvPr id="2911" name="Google Shape;2911;p126"/>
          <p:cNvSpPr/>
          <p:nvPr/>
        </p:nvSpPr>
        <p:spPr>
          <a:xfrm>
            <a:off x="1444898" y="3156081"/>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NLP</a:t>
            </a:r>
            <a:endParaRPr b="1" sz="1100">
              <a:solidFill>
                <a:srgbClr val="FFFFFF"/>
              </a:solidFill>
              <a:latin typeface="Roboto"/>
              <a:ea typeface="Roboto"/>
              <a:cs typeface="Roboto"/>
              <a:sym typeface="Roboto"/>
            </a:endParaRPr>
          </a:p>
        </p:txBody>
      </p:sp>
      <p:sp>
        <p:nvSpPr>
          <p:cNvPr id="2912" name="Google Shape;2912;p126"/>
          <p:cNvSpPr/>
          <p:nvPr/>
        </p:nvSpPr>
        <p:spPr>
          <a:xfrm>
            <a:off x="1444898" y="3742324"/>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CNN</a:t>
            </a:r>
            <a:endParaRPr b="1" sz="1100">
              <a:solidFill>
                <a:srgbClr val="FFFFFF"/>
              </a:solidFill>
              <a:latin typeface="Roboto"/>
              <a:ea typeface="Roboto"/>
              <a:cs typeface="Roboto"/>
              <a:sym typeface="Roboto"/>
            </a:endParaRPr>
          </a:p>
        </p:txBody>
      </p:sp>
      <p:sp>
        <p:nvSpPr>
          <p:cNvPr id="2913" name="Google Shape;2913;p126"/>
          <p:cNvSpPr/>
          <p:nvPr/>
        </p:nvSpPr>
        <p:spPr>
          <a:xfrm>
            <a:off x="1444898" y="4328567"/>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Deep Learning</a:t>
            </a:r>
            <a:endParaRPr b="1" sz="1100">
              <a:solidFill>
                <a:srgbClr val="FFFFFF"/>
              </a:solidFill>
              <a:latin typeface="Roboto"/>
              <a:ea typeface="Roboto"/>
              <a:cs typeface="Roboto"/>
              <a:sym typeface="Roboto"/>
            </a:endParaRPr>
          </a:p>
        </p:txBody>
      </p:sp>
      <p:cxnSp>
        <p:nvCxnSpPr>
          <p:cNvPr id="2914" name="Google Shape;2914;p126"/>
          <p:cNvCxnSpPr>
            <a:stCxn id="2903" idx="3"/>
            <a:endCxn id="2905" idx="1"/>
          </p:cNvCxnSpPr>
          <p:nvPr/>
        </p:nvCxnSpPr>
        <p:spPr>
          <a:xfrm flipH="1" rot="10800000">
            <a:off x="1288600" y="999400"/>
            <a:ext cx="156300" cy="1757400"/>
          </a:xfrm>
          <a:prstGeom prst="curvedConnector3">
            <a:avLst>
              <a:gd fmla="val 33957" name="adj1"/>
            </a:avLst>
          </a:prstGeom>
          <a:noFill/>
          <a:ln cap="flat" cmpd="sng" w="28575">
            <a:solidFill>
              <a:srgbClr val="0B5394"/>
            </a:solidFill>
            <a:prstDash val="solid"/>
            <a:round/>
            <a:headEnd len="med" w="med" type="none"/>
            <a:tailEnd len="med" w="med" type="none"/>
          </a:ln>
        </p:spPr>
      </p:cxnSp>
      <p:cxnSp>
        <p:nvCxnSpPr>
          <p:cNvPr id="2915" name="Google Shape;2915;p126"/>
          <p:cNvCxnSpPr>
            <a:stCxn id="2903" idx="3"/>
            <a:endCxn id="2908" idx="1"/>
          </p:cNvCxnSpPr>
          <p:nvPr/>
        </p:nvCxnSpPr>
        <p:spPr>
          <a:xfrm flipH="1" rot="10800000">
            <a:off x="1288600" y="1585600"/>
            <a:ext cx="156300" cy="11712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16" name="Google Shape;2916;p126"/>
          <p:cNvCxnSpPr>
            <a:stCxn id="2903" idx="3"/>
            <a:endCxn id="2909" idx="1"/>
          </p:cNvCxnSpPr>
          <p:nvPr/>
        </p:nvCxnSpPr>
        <p:spPr>
          <a:xfrm flipH="1" rot="10800000">
            <a:off x="1288600" y="2171800"/>
            <a:ext cx="156300" cy="5850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17" name="Google Shape;2917;p126"/>
          <p:cNvCxnSpPr>
            <a:stCxn id="2903" idx="3"/>
            <a:endCxn id="2910" idx="1"/>
          </p:cNvCxnSpPr>
          <p:nvPr/>
        </p:nvCxnSpPr>
        <p:spPr>
          <a:xfrm>
            <a:off x="1288600" y="2756800"/>
            <a:ext cx="156300" cy="12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18" name="Google Shape;2918;p126"/>
          <p:cNvCxnSpPr>
            <a:stCxn id="2903" idx="3"/>
            <a:endCxn id="2911" idx="1"/>
          </p:cNvCxnSpPr>
          <p:nvPr/>
        </p:nvCxnSpPr>
        <p:spPr>
          <a:xfrm>
            <a:off x="1288600" y="2756800"/>
            <a:ext cx="156300" cy="5874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19" name="Google Shape;2919;p126"/>
          <p:cNvCxnSpPr>
            <a:stCxn id="2903" idx="3"/>
            <a:endCxn id="2912" idx="1"/>
          </p:cNvCxnSpPr>
          <p:nvPr/>
        </p:nvCxnSpPr>
        <p:spPr>
          <a:xfrm>
            <a:off x="1288600" y="2756800"/>
            <a:ext cx="156300" cy="11739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20" name="Google Shape;2920;p126"/>
          <p:cNvCxnSpPr>
            <a:stCxn id="2903" idx="3"/>
            <a:endCxn id="2913" idx="1"/>
          </p:cNvCxnSpPr>
          <p:nvPr/>
        </p:nvCxnSpPr>
        <p:spPr>
          <a:xfrm>
            <a:off x="1288600" y="2756800"/>
            <a:ext cx="156300" cy="1760100"/>
          </a:xfrm>
          <a:prstGeom prst="curvedConnector3">
            <a:avLst>
              <a:gd fmla="val 28583" name="adj1"/>
            </a:avLst>
          </a:prstGeom>
          <a:noFill/>
          <a:ln cap="flat" cmpd="sng" w="28575">
            <a:solidFill>
              <a:srgbClr val="0B5394"/>
            </a:solidFill>
            <a:prstDash val="solid"/>
            <a:round/>
            <a:headEnd len="med" w="med" type="none"/>
            <a:tailEnd len="med" w="med" type="none"/>
          </a:ln>
        </p:spPr>
      </p:cxnSp>
      <p:sp>
        <p:nvSpPr>
          <p:cNvPr id="2921" name="Google Shape;2921;p126"/>
          <p:cNvSpPr/>
          <p:nvPr/>
        </p:nvSpPr>
        <p:spPr>
          <a:xfrm>
            <a:off x="2833952" y="1690478"/>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Therapies</a:t>
            </a:r>
            <a:endParaRPr b="1" sz="1100">
              <a:solidFill>
                <a:srgbClr val="FFFFFF"/>
              </a:solidFill>
              <a:latin typeface="Roboto"/>
              <a:ea typeface="Roboto"/>
              <a:cs typeface="Roboto"/>
              <a:sym typeface="Roboto"/>
            </a:endParaRPr>
          </a:p>
        </p:txBody>
      </p:sp>
      <p:sp>
        <p:nvSpPr>
          <p:cNvPr id="2922" name="Google Shape;2922;p126"/>
          <p:cNvSpPr/>
          <p:nvPr/>
        </p:nvSpPr>
        <p:spPr>
          <a:xfrm>
            <a:off x="2833952" y="2569838"/>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Digital Twin</a:t>
            </a:r>
            <a:endParaRPr b="1" sz="1100">
              <a:solidFill>
                <a:srgbClr val="FFFFFF"/>
              </a:solidFill>
              <a:latin typeface="Roboto"/>
              <a:ea typeface="Roboto"/>
              <a:cs typeface="Roboto"/>
              <a:sym typeface="Roboto"/>
            </a:endParaRPr>
          </a:p>
        </p:txBody>
      </p:sp>
      <p:sp>
        <p:nvSpPr>
          <p:cNvPr id="2923" name="Google Shape;2923;p126"/>
          <p:cNvSpPr/>
          <p:nvPr/>
        </p:nvSpPr>
        <p:spPr>
          <a:xfrm>
            <a:off x="2833952" y="3449198"/>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Pharm Development</a:t>
            </a:r>
            <a:endParaRPr b="1" sz="1100">
              <a:solidFill>
                <a:srgbClr val="FFFFFF"/>
              </a:solidFill>
              <a:latin typeface="Roboto"/>
              <a:ea typeface="Roboto"/>
              <a:cs typeface="Roboto"/>
              <a:sym typeface="Roboto"/>
            </a:endParaRPr>
          </a:p>
        </p:txBody>
      </p:sp>
      <p:sp>
        <p:nvSpPr>
          <p:cNvPr id="2924" name="Google Shape;2924;p126"/>
          <p:cNvSpPr/>
          <p:nvPr/>
        </p:nvSpPr>
        <p:spPr>
          <a:xfrm>
            <a:off x="2833952" y="4328558"/>
            <a:ext cx="1054500" cy="376500"/>
          </a:xfrm>
          <a:prstGeom prst="rect">
            <a:avLst/>
          </a:prstGeom>
          <a:gradFill>
            <a:gsLst>
              <a:gs pos="0">
                <a:srgbClr val="0B5394"/>
              </a:gs>
              <a:gs pos="0">
                <a:srgbClr val="3D85C6"/>
              </a:gs>
              <a:gs pos="100000">
                <a:srgbClr val="1C4587"/>
              </a:gs>
            </a:gsLst>
            <a:lin ang="1619866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1100">
                <a:solidFill>
                  <a:srgbClr val="FFFFFF"/>
                </a:solidFill>
                <a:latin typeface="Roboto"/>
                <a:ea typeface="Roboto"/>
                <a:cs typeface="Roboto"/>
                <a:sym typeface="Roboto"/>
              </a:rPr>
              <a:t>Supply Chain</a:t>
            </a:r>
            <a:endParaRPr b="1" sz="1100">
              <a:solidFill>
                <a:srgbClr val="FFFFFF"/>
              </a:solidFill>
              <a:latin typeface="Roboto"/>
              <a:ea typeface="Roboto"/>
              <a:cs typeface="Roboto"/>
              <a:sym typeface="Roboto"/>
            </a:endParaRPr>
          </a:p>
        </p:txBody>
      </p:sp>
      <p:cxnSp>
        <p:nvCxnSpPr>
          <p:cNvPr id="2925" name="Google Shape;2925;p126"/>
          <p:cNvCxnSpPr>
            <a:stCxn id="2904" idx="1"/>
            <a:endCxn id="2921" idx="3"/>
          </p:cNvCxnSpPr>
          <p:nvPr/>
        </p:nvCxnSpPr>
        <p:spPr>
          <a:xfrm rot="10800000">
            <a:off x="3888451" y="1878700"/>
            <a:ext cx="156300" cy="8781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26" name="Google Shape;2926;p126"/>
          <p:cNvCxnSpPr>
            <a:stCxn id="2904" idx="1"/>
            <a:endCxn id="2922" idx="3"/>
          </p:cNvCxnSpPr>
          <p:nvPr/>
        </p:nvCxnSpPr>
        <p:spPr>
          <a:xfrm flipH="1">
            <a:off x="3888451" y="2756800"/>
            <a:ext cx="156300" cy="12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27" name="Google Shape;2927;p126"/>
          <p:cNvCxnSpPr>
            <a:stCxn id="2904" idx="1"/>
            <a:endCxn id="2923" idx="3"/>
          </p:cNvCxnSpPr>
          <p:nvPr/>
        </p:nvCxnSpPr>
        <p:spPr>
          <a:xfrm flipH="1">
            <a:off x="3888451" y="2756800"/>
            <a:ext cx="156300" cy="8805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28" name="Google Shape;2928;p126"/>
          <p:cNvCxnSpPr>
            <a:stCxn id="2904" idx="1"/>
            <a:endCxn id="2924" idx="3"/>
          </p:cNvCxnSpPr>
          <p:nvPr/>
        </p:nvCxnSpPr>
        <p:spPr>
          <a:xfrm flipH="1">
            <a:off x="3888451" y="2756800"/>
            <a:ext cx="156300" cy="1760100"/>
          </a:xfrm>
          <a:prstGeom prst="curvedConnector3">
            <a:avLst>
              <a:gd fmla="val 50000" name="adj1"/>
            </a:avLst>
          </a:prstGeom>
          <a:noFill/>
          <a:ln cap="flat" cmpd="sng" w="28575">
            <a:solidFill>
              <a:srgbClr val="0B5394"/>
            </a:solidFill>
            <a:prstDash val="solid"/>
            <a:round/>
            <a:headEnd len="med" w="med" type="none"/>
            <a:tailEnd len="med" w="med" type="none"/>
          </a:ln>
        </p:spPr>
      </p:cxnSp>
      <p:cxnSp>
        <p:nvCxnSpPr>
          <p:cNvPr id="2929" name="Google Shape;2929;p126"/>
          <p:cNvCxnSpPr>
            <a:endCxn id="2906" idx="1"/>
          </p:cNvCxnSpPr>
          <p:nvPr/>
        </p:nvCxnSpPr>
        <p:spPr>
          <a:xfrm>
            <a:off x="2499452" y="999368"/>
            <a:ext cx="334500" cy="0"/>
          </a:xfrm>
          <a:prstGeom prst="straightConnector1">
            <a:avLst/>
          </a:prstGeom>
          <a:noFill/>
          <a:ln cap="flat" cmpd="sng" w="9525">
            <a:solidFill>
              <a:srgbClr val="1155CC"/>
            </a:solidFill>
            <a:prstDash val="dash"/>
            <a:round/>
            <a:headEnd len="med" w="med" type="none"/>
            <a:tailEnd len="med" w="med" type="none"/>
          </a:ln>
        </p:spPr>
      </p:cxnSp>
      <p:cxnSp>
        <p:nvCxnSpPr>
          <p:cNvPr id="2930" name="Google Shape;2930;p126"/>
          <p:cNvCxnSpPr>
            <a:stCxn id="2905" idx="3"/>
            <a:endCxn id="2921" idx="1"/>
          </p:cNvCxnSpPr>
          <p:nvPr/>
        </p:nvCxnSpPr>
        <p:spPr>
          <a:xfrm>
            <a:off x="2499398" y="999360"/>
            <a:ext cx="334500" cy="879300"/>
          </a:xfrm>
          <a:prstGeom prst="straightConnector1">
            <a:avLst/>
          </a:prstGeom>
          <a:noFill/>
          <a:ln cap="flat" cmpd="sng" w="9525">
            <a:solidFill>
              <a:srgbClr val="1155CC"/>
            </a:solidFill>
            <a:prstDash val="dash"/>
            <a:round/>
            <a:headEnd len="med" w="med" type="none"/>
            <a:tailEnd len="med" w="med" type="none"/>
          </a:ln>
        </p:spPr>
      </p:cxnSp>
      <p:cxnSp>
        <p:nvCxnSpPr>
          <p:cNvPr id="2931" name="Google Shape;2931;p126"/>
          <p:cNvCxnSpPr>
            <a:stCxn id="2905" idx="3"/>
            <a:endCxn id="2922" idx="1"/>
          </p:cNvCxnSpPr>
          <p:nvPr/>
        </p:nvCxnSpPr>
        <p:spPr>
          <a:xfrm>
            <a:off x="2499398" y="999360"/>
            <a:ext cx="334500" cy="1758600"/>
          </a:xfrm>
          <a:prstGeom prst="straightConnector1">
            <a:avLst/>
          </a:prstGeom>
          <a:noFill/>
          <a:ln cap="flat" cmpd="sng" w="9525">
            <a:solidFill>
              <a:srgbClr val="1155CC"/>
            </a:solidFill>
            <a:prstDash val="dash"/>
            <a:round/>
            <a:headEnd len="med" w="med" type="none"/>
            <a:tailEnd len="med" w="med" type="none"/>
          </a:ln>
        </p:spPr>
      </p:cxnSp>
      <p:cxnSp>
        <p:nvCxnSpPr>
          <p:cNvPr id="2932" name="Google Shape;2932;p126"/>
          <p:cNvCxnSpPr>
            <a:stCxn id="2905" idx="3"/>
            <a:endCxn id="2923" idx="1"/>
          </p:cNvCxnSpPr>
          <p:nvPr/>
        </p:nvCxnSpPr>
        <p:spPr>
          <a:xfrm>
            <a:off x="2499398" y="999360"/>
            <a:ext cx="334500" cy="2638200"/>
          </a:xfrm>
          <a:prstGeom prst="straightConnector1">
            <a:avLst/>
          </a:prstGeom>
          <a:noFill/>
          <a:ln cap="flat" cmpd="sng" w="9525">
            <a:solidFill>
              <a:srgbClr val="1155CC"/>
            </a:solidFill>
            <a:prstDash val="dash"/>
            <a:round/>
            <a:headEnd len="med" w="med" type="none"/>
            <a:tailEnd len="med" w="med" type="none"/>
          </a:ln>
        </p:spPr>
      </p:cxnSp>
      <p:cxnSp>
        <p:nvCxnSpPr>
          <p:cNvPr id="2933" name="Google Shape;2933;p126"/>
          <p:cNvCxnSpPr>
            <a:stCxn id="2905" idx="3"/>
            <a:endCxn id="2924" idx="1"/>
          </p:cNvCxnSpPr>
          <p:nvPr/>
        </p:nvCxnSpPr>
        <p:spPr>
          <a:xfrm>
            <a:off x="2499398" y="999360"/>
            <a:ext cx="334500" cy="3517500"/>
          </a:xfrm>
          <a:prstGeom prst="straightConnector1">
            <a:avLst/>
          </a:prstGeom>
          <a:noFill/>
          <a:ln cap="flat" cmpd="sng" w="9525">
            <a:solidFill>
              <a:srgbClr val="1155CC"/>
            </a:solidFill>
            <a:prstDash val="dash"/>
            <a:round/>
            <a:headEnd len="med" w="med" type="none"/>
            <a:tailEnd len="med" w="med" type="none"/>
          </a:ln>
        </p:spPr>
      </p:cxnSp>
      <p:cxnSp>
        <p:nvCxnSpPr>
          <p:cNvPr id="2934" name="Google Shape;2934;p126"/>
          <p:cNvCxnSpPr>
            <a:stCxn id="2908" idx="3"/>
            <a:endCxn id="2906" idx="1"/>
          </p:cNvCxnSpPr>
          <p:nvPr/>
        </p:nvCxnSpPr>
        <p:spPr>
          <a:xfrm flipH="1" rot="10800000">
            <a:off x="2499398" y="999403"/>
            <a:ext cx="334500" cy="586200"/>
          </a:xfrm>
          <a:prstGeom prst="straightConnector1">
            <a:avLst/>
          </a:prstGeom>
          <a:noFill/>
          <a:ln cap="flat" cmpd="sng" w="9525">
            <a:solidFill>
              <a:srgbClr val="1155CC"/>
            </a:solidFill>
            <a:prstDash val="dash"/>
            <a:round/>
            <a:headEnd len="med" w="med" type="none"/>
            <a:tailEnd len="med" w="med" type="none"/>
          </a:ln>
        </p:spPr>
      </p:cxnSp>
      <p:cxnSp>
        <p:nvCxnSpPr>
          <p:cNvPr id="2935" name="Google Shape;2935;p126"/>
          <p:cNvCxnSpPr>
            <a:stCxn id="2908" idx="3"/>
            <a:endCxn id="2921" idx="1"/>
          </p:cNvCxnSpPr>
          <p:nvPr/>
        </p:nvCxnSpPr>
        <p:spPr>
          <a:xfrm>
            <a:off x="2499398" y="1585603"/>
            <a:ext cx="334500" cy="293100"/>
          </a:xfrm>
          <a:prstGeom prst="straightConnector1">
            <a:avLst/>
          </a:prstGeom>
          <a:noFill/>
          <a:ln cap="flat" cmpd="sng" w="9525">
            <a:solidFill>
              <a:srgbClr val="1155CC"/>
            </a:solidFill>
            <a:prstDash val="dash"/>
            <a:round/>
            <a:headEnd len="med" w="med" type="none"/>
            <a:tailEnd len="med" w="med" type="none"/>
          </a:ln>
        </p:spPr>
      </p:cxnSp>
      <p:cxnSp>
        <p:nvCxnSpPr>
          <p:cNvPr id="2936" name="Google Shape;2936;p126"/>
          <p:cNvCxnSpPr>
            <a:stCxn id="2909" idx="3"/>
            <a:endCxn id="2921" idx="1"/>
          </p:cNvCxnSpPr>
          <p:nvPr/>
        </p:nvCxnSpPr>
        <p:spPr>
          <a:xfrm flipH="1" rot="10800000">
            <a:off x="2499398" y="1878746"/>
            <a:ext cx="334500" cy="293100"/>
          </a:xfrm>
          <a:prstGeom prst="straightConnector1">
            <a:avLst/>
          </a:prstGeom>
          <a:noFill/>
          <a:ln cap="flat" cmpd="sng" w="9525">
            <a:solidFill>
              <a:srgbClr val="1155CC"/>
            </a:solidFill>
            <a:prstDash val="dash"/>
            <a:round/>
            <a:headEnd len="med" w="med" type="none"/>
            <a:tailEnd len="med" w="med" type="none"/>
          </a:ln>
        </p:spPr>
      </p:cxnSp>
      <p:cxnSp>
        <p:nvCxnSpPr>
          <p:cNvPr id="2937" name="Google Shape;2937;p126"/>
          <p:cNvCxnSpPr>
            <a:stCxn id="2909" idx="3"/>
            <a:endCxn id="2922" idx="1"/>
          </p:cNvCxnSpPr>
          <p:nvPr/>
        </p:nvCxnSpPr>
        <p:spPr>
          <a:xfrm>
            <a:off x="2499398" y="2171846"/>
            <a:ext cx="334500" cy="586200"/>
          </a:xfrm>
          <a:prstGeom prst="straightConnector1">
            <a:avLst/>
          </a:prstGeom>
          <a:noFill/>
          <a:ln cap="flat" cmpd="sng" w="9525">
            <a:solidFill>
              <a:srgbClr val="1155CC"/>
            </a:solidFill>
            <a:prstDash val="dash"/>
            <a:round/>
            <a:headEnd len="med" w="med" type="none"/>
            <a:tailEnd len="med" w="med" type="none"/>
          </a:ln>
        </p:spPr>
      </p:cxnSp>
      <p:cxnSp>
        <p:nvCxnSpPr>
          <p:cNvPr id="2938" name="Google Shape;2938;p126"/>
          <p:cNvCxnSpPr>
            <a:stCxn id="2908" idx="3"/>
            <a:endCxn id="2922" idx="1"/>
          </p:cNvCxnSpPr>
          <p:nvPr/>
        </p:nvCxnSpPr>
        <p:spPr>
          <a:xfrm>
            <a:off x="2499398" y="1585603"/>
            <a:ext cx="334500" cy="1172400"/>
          </a:xfrm>
          <a:prstGeom prst="straightConnector1">
            <a:avLst/>
          </a:prstGeom>
          <a:noFill/>
          <a:ln cap="flat" cmpd="sng" w="9525">
            <a:solidFill>
              <a:srgbClr val="1155CC"/>
            </a:solidFill>
            <a:prstDash val="dash"/>
            <a:round/>
            <a:headEnd len="med" w="med" type="none"/>
            <a:tailEnd len="med" w="med" type="none"/>
          </a:ln>
        </p:spPr>
      </p:cxnSp>
      <p:cxnSp>
        <p:nvCxnSpPr>
          <p:cNvPr id="2939" name="Google Shape;2939;p126"/>
          <p:cNvCxnSpPr>
            <a:stCxn id="2908" idx="3"/>
            <a:endCxn id="2923" idx="1"/>
          </p:cNvCxnSpPr>
          <p:nvPr/>
        </p:nvCxnSpPr>
        <p:spPr>
          <a:xfrm>
            <a:off x="2499398" y="1585603"/>
            <a:ext cx="334500" cy="2051700"/>
          </a:xfrm>
          <a:prstGeom prst="straightConnector1">
            <a:avLst/>
          </a:prstGeom>
          <a:noFill/>
          <a:ln cap="flat" cmpd="sng" w="9525">
            <a:solidFill>
              <a:srgbClr val="1155CC"/>
            </a:solidFill>
            <a:prstDash val="dash"/>
            <a:round/>
            <a:headEnd len="med" w="med" type="none"/>
            <a:tailEnd len="med" w="med" type="none"/>
          </a:ln>
        </p:spPr>
      </p:cxnSp>
      <p:cxnSp>
        <p:nvCxnSpPr>
          <p:cNvPr id="2940" name="Google Shape;2940;p126"/>
          <p:cNvCxnSpPr>
            <a:stCxn id="2908" idx="3"/>
            <a:endCxn id="2924" idx="1"/>
          </p:cNvCxnSpPr>
          <p:nvPr/>
        </p:nvCxnSpPr>
        <p:spPr>
          <a:xfrm>
            <a:off x="2499398" y="1585603"/>
            <a:ext cx="334500" cy="2931300"/>
          </a:xfrm>
          <a:prstGeom prst="straightConnector1">
            <a:avLst/>
          </a:prstGeom>
          <a:noFill/>
          <a:ln cap="flat" cmpd="sng" w="9525">
            <a:solidFill>
              <a:srgbClr val="1155CC"/>
            </a:solidFill>
            <a:prstDash val="dash"/>
            <a:round/>
            <a:headEnd len="med" w="med" type="none"/>
            <a:tailEnd len="med" w="med" type="none"/>
          </a:ln>
        </p:spPr>
      </p:cxnSp>
      <p:cxnSp>
        <p:nvCxnSpPr>
          <p:cNvPr id="2941" name="Google Shape;2941;p126"/>
          <p:cNvCxnSpPr>
            <a:stCxn id="2909" idx="3"/>
            <a:endCxn id="2906" idx="1"/>
          </p:cNvCxnSpPr>
          <p:nvPr/>
        </p:nvCxnSpPr>
        <p:spPr>
          <a:xfrm flipH="1" rot="10800000">
            <a:off x="2499398" y="999446"/>
            <a:ext cx="334500" cy="1172400"/>
          </a:xfrm>
          <a:prstGeom prst="straightConnector1">
            <a:avLst/>
          </a:prstGeom>
          <a:noFill/>
          <a:ln cap="flat" cmpd="sng" w="9525">
            <a:solidFill>
              <a:srgbClr val="1155CC"/>
            </a:solidFill>
            <a:prstDash val="dash"/>
            <a:round/>
            <a:headEnd len="med" w="med" type="none"/>
            <a:tailEnd len="med" w="med" type="none"/>
          </a:ln>
        </p:spPr>
      </p:cxnSp>
      <p:cxnSp>
        <p:nvCxnSpPr>
          <p:cNvPr id="2942" name="Google Shape;2942;p126"/>
          <p:cNvCxnSpPr>
            <a:stCxn id="2910" idx="3"/>
            <a:endCxn id="2906" idx="1"/>
          </p:cNvCxnSpPr>
          <p:nvPr/>
        </p:nvCxnSpPr>
        <p:spPr>
          <a:xfrm flipH="1" rot="10800000">
            <a:off x="2499398" y="999489"/>
            <a:ext cx="334500" cy="1758600"/>
          </a:xfrm>
          <a:prstGeom prst="straightConnector1">
            <a:avLst/>
          </a:prstGeom>
          <a:noFill/>
          <a:ln cap="flat" cmpd="sng" w="9525">
            <a:solidFill>
              <a:srgbClr val="1155CC"/>
            </a:solidFill>
            <a:prstDash val="dash"/>
            <a:round/>
            <a:headEnd len="med" w="med" type="none"/>
            <a:tailEnd len="med" w="med" type="none"/>
          </a:ln>
        </p:spPr>
      </p:cxnSp>
      <p:cxnSp>
        <p:nvCxnSpPr>
          <p:cNvPr id="2943" name="Google Shape;2943;p126"/>
          <p:cNvCxnSpPr>
            <a:stCxn id="2911" idx="3"/>
            <a:endCxn id="2906" idx="1"/>
          </p:cNvCxnSpPr>
          <p:nvPr/>
        </p:nvCxnSpPr>
        <p:spPr>
          <a:xfrm flipH="1" rot="10800000">
            <a:off x="2499398" y="999231"/>
            <a:ext cx="334500" cy="2345100"/>
          </a:xfrm>
          <a:prstGeom prst="straightConnector1">
            <a:avLst/>
          </a:prstGeom>
          <a:noFill/>
          <a:ln cap="flat" cmpd="sng" w="9525">
            <a:solidFill>
              <a:srgbClr val="1155CC"/>
            </a:solidFill>
            <a:prstDash val="dash"/>
            <a:round/>
            <a:headEnd len="med" w="med" type="none"/>
            <a:tailEnd len="med" w="med" type="none"/>
          </a:ln>
        </p:spPr>
      </p:cxnSp>
      <p:cxnSp>
        <p:nvCxnSpPr>
          <p:cNvPr id="2944" name="Google Shape;2944;p126"/>
          <p:cNvCxnSpPr>
            <a:stCxn id="2912" idx="3"/>
            <a:endCxn id="2906" idx="1"/>
          </p:cNvCxnSpPr>
          <p:nvPr/>
        </p:nvCxnSpPr>
        <p:spPr>
          <a:xfrm flipH="1" rot="10800000">
            <a:off x="2499398" y="999274"/>
            <a:ext cx="334500" cy="2931300"/>
          </a:xfrm>
          <a:prstGeom prst="straightConnector1">
            <a:avLst/>
          </a:prstGeom>
          <a:noFill/>
          <a:ln cap="flat" cmpd="sng" w="9525">
            <a:solidFill>
              <a:srgbClr val="1155CC"/>
            </a:solidFill>
            <a:prstDash val="dash"/>
            <a:round/>
            <a:headEnd len="med" w="med" type="none"/>
            <a:tailEnd len="med" w="med" type="none"/>
          </a:ln>
        </p:spPr>
      </p:cxnSp>
      <p:cxnSp>
        <p:nvCxnSpPr>
          <p:cNvPr id="2945" name="Google Shape;2945;p126"/>
          <p:cNvCxnSpPr>
            <a:stCxn id="2913" idx="3"/>
            <a:endCxn id="2906" idx="1"/>
          </p:cNvCxnSpPr>
          <p:nvPr/>
        </p:nvCxnSpPr>
        <p:spPr>
          <a:xfrm flipH="1" rot="10800000">
            <a:off x="2499398" y="999317"/>
            <a:ext cx="334500" cy="3517500"/>
          </a:xfrm>
          <a:prstGeom prst="straightConnector1">
            <a:avLst/>
          </a:prstGeom>
          <a:noFill/>
          <a:ln cap="flat" cmpd="sng" w="9525">
            <a:solidFill>
              <a:srgbClr val="1155CC"/>
            </a:solidFill>
            <a:prstDash val="dash"/>
            <a:round/>
            <a:headEnd len="med" w="med" type="none"/>
            <a:tailEnd len="med" w="med" type="none"/>
          </a:ln>
        </p:spPr>
      </p:cxnSp>
      <p:cxnSp>
        <p:nvCxnSpPr>
          <p:cNvPr id="2946" name="Google Shape;2946;p126"/>
          <p:cNvCxnSpPr>
            <a:stCxn id="2913" idx="3"/>
            <a:endCxn id="2924" idx="1"/>
          </p:cNvCxnSpPr>
          <p:nvPr/>
        </p:nvCxnSpPr>
        <p:spPr>
          <a:xfrm>
            <a:off x="2499398" y="4516817"/>
            <a:ext cx="334500" cy="0"/>
          </a:xfrm>
          <a:prstGeom prst="straightConnector1">
            <a:avLst/>
          </a:prstGeom>
          <a:noFill/>
          <a:ln cap="flat" cmpd="sng" w="9525">
            <a:solidFill>
              <a:srgbClr val="1155CC"/>
            </a:solidFill>
            <a:prstDash val="dash"/>
            <a:round/>
            <a:headEnd len="med" w="med" type="none"/>
            <a:tailEnd len="med" w="med" type="none"/>
          </a:ln>
        </p:spPr>
      </p:cxnSp>
      <p:cxnSp>
        <p:nvCxnSpPr>
          <p:cNvPr id="2947" name="Google Shape;2947;p126"/>
          <p:cNvCxnSpPr>
            <a:stCxn id="2912" idx="3"/>
            <a:endCxn id="2924" idx="1"/>
          </p:cNvCxnSpPr>
          <p:nvPr/>
        </p:nvCxnSpPr>
        <p:spPr>
          <a:xfrm>
            <a:off x="2499398" y="3930574"/>
            <a:ext cx="334500" cy="586200"/>
          </a:xfrm>
          <a:prstGeom prst="straightConnector1">
            <a:avLst/>
          </a:prstGeom>
          <a:noFill/>
          <a:ln cap="flat" cmpd="sng" w="9525">
            <a:solidFill>
              <a:srgbClr val="1155CC"/>
            </a:solidFill>
            <a:prstDash val="dash"/>
            <a:round/>
            <a:headEnd len="med" w="med" type="none"/>
            <a:tailEnd len="med" w="med" type="none"/>
          </a:ln>
        </p:spPr>
      </p:cxnSp>
      <p:cxnSp>
        <p:nvCxnSpPr>
          <p:cNvPr id="2948" name="Google Shape;2948;p126"/>
          <p:cNvCxnSpPr>
            <a:stCxn id="2913" idx="3"/>
            <a:endCxn id="2923" idx="1"/>
          </p:cNvCxnSpPr>
          <p:nvPr/>
        </p:nvCxnSpPr>
        <p:spPr>
          <a:xfrm flipH="1" rot="10800000">
            <a:off x="2499398" y="3637517"/>
            <a:ext cx="334500" cy="879300"/>
          </a:xfrm>
          <a:prstGeom prst="straightConnector1">
            <a:avLst/>
          </a:prstGeom>
          <a:noFill/>
          <a:ln cap="flat" cmpd="sng" w="9525">
            <a:solidFill>
              <a:srgbClr val="1155CC"/>
            </a:solidFill>
            <a:prstDash val="dash"/>
            <a:round/>
            <a:headEnd len="med" w="med" type="none"/>
            <a:tailEnd len="med" w="med" type="none"/>
          </a:ln>
        </p:spPr>
      </p:cxnSp>
      <p:cxnSp>
        <p:nvCxnSpPr>
          <p:cNvPr id="2949" name="Google Shape;2949;p126"/>
          <p:cNvCxnSpPr>
            <a:stCxn id="2911" idx="3"/>
            <a:endCxn id="2924" idx="1"/>
          </p:cNvCxnSpPr>
          <p:nvPr/>
        </p:nvCxnSpPr>
        <p:spPr>
          <a:xfrm>
            <a:off x="2499398" y="3344331"/>
            <a:ext cx="334500" cy="1172400"/>
          </a:xfrm>
          <a:prstGeom prst="straightConnector1">
            <a:avLst/>
          </a:prstGeom>
          <a:noFill/>
          <a:ln cap="flat" cmpd="sng" w="9525">
            <a:solidFill>
              <a:srgbClr val="1155CC"/>
            </a:solidFill>
            <a:prstDash val="dash"/>
            <a:round/>
            <a:headEnd len="med" w="med" type="none"/>
            <a:tailEnd len="med" w="med" type="none"/>
          </a:ln>
        </p:spPr>
      </p:cxnSp>
      <p:cxnSp>
        <p:nvCxnSpPr>
          <p:cNvPr id="2950" name="Google Shape;2950;p126"/>
          <p:cNvCxnSpPr>
            <a:stCxn id="2913" idx="3"/>
            <a:endCxn id="2922" idx="1"/>
          </p:cNvCxnSpPr>
          <p:nvPr/>
        </p:nvCxnSpPr>
        <p:spPr>
          <a:xfrm flipH="1" rot="10800000">
            <a:off x="2499398" y="2758217"/>
            <a:ext cx="334500" cy="1758600"/>
          </a:xfrm>
          <a:prstGeom prst="straightConnector1">
            <a:avLst/>
          </a:prstGeom>
          <a:noFill/>
          <a:ln cap="flat" cmpd="sng" w="9525">
            <a:solidFill>
              <a:srgbClr val="1155CC"/>
            </a:solidFill>
            <a:prstDash val="dash"/>
            <a:round/>
            <a:headEnd len="med" w="med" type="none"/>
            <a:tailEnd len="med" w="med" type="none"/>
          </a:ln>
        </p:spPr>
      </p:cxnSp>
      <p:cxnSp>
        <p:nvCxnSpPr>
          <p:cNvPr id="2951" name="Google Shape;2951;p126"/>
          <p:cNvCxnSpPr>
            <a:stCxn id="2913" idx="3"/>
            <a:endCxn id="2921" idx="1"/>
          </p:cNvCxnSpPr>
          <p:nvPr/>
        </p:nvCxnSpPr>
        <p:spPr>
          <a:xfrm flipH="1" rot="10800000">
            <a:off x="2499398" y="1878617"/>
            <a:ext cx="334500" cy="2638200"/>
          </a:xfrm>
          <a:prstGeom prst="straightConnector1">
            <a:avLst/>
          </a:prstGeom>
          <a:noFill/>
          <a:ln cap="flat" cmpd="sng" w="9525">
            <a:solidFill>
              <a:srgbClr val="1155CC"/>
            </a:solidFill>
            <a:prstDash val="dash"/>
            <a:round/>
            <a:headEnd len="med" w="med" type="none"/>
            <a:tailEnd len="med" w="med" type="none"/>
          </a:ln>
        </p:spPr>
      </p:cxnSp>
      <p:cxnSp>
        <p:nvCxnSpPr>
          <p:cNvPr id="2952" name="Google Shape;2952;p126"/>
          <p:cNvCxnSpPr>
            <a:stCxn id="2910" idx="3"/>
            <a:endCxn id="2924" idx="1"/>
          </p:cNvCxnSpPr>
          <p:nvPr/>
        </p:nvCxnSpPr>
        <p:spPr>
          <a:xfrm>
            <a:off x="2499398" y="2758089"/>
            <a:ext cx="334500" cy="1758600"/>
          </a:xfrm>
          <a:prstGeom prst="straightConnector1">
            <a:avLst/>
          </a:prstGeom>
          <a:noFill/>
          <a:ln cap="flat" cmpd="sng" w="9525">
            <a:solidFill>
              <a:srgbClr val="1155CC"/>
            </a:solidFill>
            <a:prstDash val="dash"/>
            <a:round/>
            <a:headEnd len="med" w="med" type="none"/>
            <a:tailEnd len="med" w="med" type="none"/>
          </a:ln>
        </p:spPr>
      </p:cxnSp>
      <p:cxnSp>
        <p:nvCxnSpPr>
          <p:cNvPr id="2953" name="Google Shape;2953;p126"/>
          <p:cNvCxnSpPr>
            <a:stCxn id="2909" idx="3"/>
            <a:endCxn id="2924" idx="1"/>
          </p:cNvCxnSpPr>
          <p:nvPr/>
        </p:nvCxnSpPr>
        <p:spPr>
          <a:xfrm>
            <a:off x="2499398" y="2171846"/>
            <a:ext cx="334500" cy="2345100"/>
          </a:xfrm>
          <a:prstGeom prst="straightConnector1">
            <a:avLst/>
          </a:prstGeom>
          <a:noFill/>
          <a:ln cap="flat" cmpd="sng" w="9525">
            <a:solidFill>
              <a:srgbClr val="1155CC"/>
            </a:solidFill>
            <a:prstDash val="dash"/>
            <a:round/>
            <a:headEnd len="med" w="med" type="none"/>
            <a:tailEnd len="med" w="med" type="none"/>
          </a:ln>
        </p:spPr>
      </p:cxnSp>
      <p:cxnSp>
        <p:nvCxnSpPr>
          <p:cNvPr id="2954" name="Google Shape;2954;p126"/>
          <p:cNvCxnSpPr>
            <a:stCxn id="2912" idx="3"/>
            <a:endCxn id="2923" idx="1"/>
          </p:cNvCxnSpPr>
          <p:nvPr/>
        </p:nvCxnSpPr>
        <p:spPr>
          <a:xfrm flipH="1" rot="10800000">
            <a:off x="2499398" y="3637474"/>
            <a:ext cx="334500" cy="293100"/>
          </a:xfrm>
          <a:prstGeom prst="straightConnector1">
            <a:avLst/>
          </a:prstGeom>
          <a:noFill/>
          <a:ln cap="flat" cmpd="sng" w="9525">
            <a:solidFill>
              <a:srgbClr val="1155CC"/>
            </a:solidFill>
            <a:prstDash val="dash"/>
            <a:round/>
            <a:headEnd len="med" w="med" type="none"/>
            <a:tailEnd len="med" w="med" type="none"/>
          </a:ln>
        </p:spPr>
      </p:cxnSp>
      <p:cxnSp>
        <p:nvCxnSpPr>
          <p:cNvPr id="2955" name="Google Shape;2955;p126"/>
          <p:cNvCxnSpPr>
            <a:stCxn id="2912" idx="3"/>
            <a:endCxn id="2922" idx="1"/>
          </p:cNvCxnSpPr>
          <p:nvPr/>
        </p:nvCxnSpPr>
        <p:spPr>
          <a:xfrm flipH="1" rot="10800000">
            <a:off x="2499398" y="2758174"/>
            <a:ext cx="334500" cy="1172400"/>
          </a:xfrm>
          <a:prstGeom prst="straightConnector1">
            <a:avLst/>
          </a:prstGeom>
          <a:noFill/>
          <a:ln cap="flat" cmpd="sng" w="9525">
            <a:solidFill>
              <a:srgbClr val="1155CC"/>
            </a:solidFill>
            <a:prstDash val="dash"/>
            <a:round/>
            <a:headEnd len="med" w="med" type="none"/>
            <a:tailEnd len="med" w="med" type="none"/>
          </a:ln>
        </p:spPr>
      </p:cxnSp>
      <p:cxnSp>
        <p:nvCxnSpPr>
          <p:cNvPr id="2956" name="Google Shape;2956;p126"/>
          <p:cNvCxnSpPr>
            <a:stCxn id="2911" idx="3"/>
            <a:endCxn id="2922" idx="1"/>
          </p:cNvCxnSpPr>
          <p:nvPr/>
        </p:nvCxnSpPr>
        <p:spPr>
          <a:xfrm flipH="1" rot="10800000">
            <a:off x="2499398" y="2758131"/>
            <a:ext cx="334500" cy="586200"/>
          </a:xfrm>
          <a:prstGeom prst="straightConnector1">
            <a:avLst/>
          </a:prstGeom>
          <a:noFill/>
          <a:ln cap="flat" cmpd="sng" w="9525">
            <a:solidFill>
              <a:srgbClr val="1155CC"/>
            </a:solidFill>
            <a:prstDash val="dash"/>
            <a:round/>
            <a:headEnd len="med" w="med" type="none"/>
            <a:tailEnd len="med" w="med" type="none"/>
          </a:ln>
        </p:spPr>
      </p:cxnSp>
      <p:cxnSp>
        <p:nvCxnSpPr>
          <p:cNvPr id="2957" name="Google Shape;2957;p126"/>
          <p:cNvCxnSpPr>
            <a:stCxn id="2911" idx="3"/>
            <a:endCxn id="2923" idx="1"/>
          </p:cNvCxnSpPr>
          <p:nvPr/>
        </p:nvCxnSpPr>
        <p:spPr>
          <a:xfrm>
            <a:off x="2499398" y="3344331"/>
            <a:ext cx="334500" cy="293100"/>
          </a:xfrm>
          <a:prstGeom prst="straightConnector1">
            <a:avLst/>
          </a:prstGeom>
          <a:noFill/>
          <a:ln cap="flat" cmpd="sng" w="9525">
            <a:solidFill>
              <a:srgbClr val="1155CC"/>
            </a:solidFill>
            <a:prstDash val="dash"/>
            <a:round/>
            <a:headEnd len="med" w="med" type="none"/>
            <a:tailEnd len="med" w="med" type="none"/>
          </a:ln>
        </p:spPr>
      </p:cxnSp>
      <p:cxnSp>
        <p:nvCxnSpPr>
          <p:cNvPr id="2958" name="Google Shape;2958;p126"/>
          <p:cNvCxnSpPr>
            <a:stCxn id="2910" idx="3"/>
            <a:endCxn id="2922" idx="1"/>
          </p:cNvCxnSpPr>
          <p:nvPr/>
        </p:nvCxnSpPr>
        <p:spPr>
          <a:xfrm>
            <a:off x="2499398" y="2758089"/>
            <a:ext cx="334500" cy="0"/>
          </a:xfrm>
          <a:prstGeom prst="straightConnector1">
            <a:avLst/>
          </a:prstGeom>
          <a:noFill/>
          <a:ln cap="flat" cmpd="sng" w="9525">
            <a:solidFill>
              <a:srgbClr val="1155CC"/>
            </a:solidFill>
            <a:prstDash val="dash"/>
            <a:round/>
            <a:headEnd len="med" w="med" type="none"/>
            <a:tailEnd len="med" w="med" type="none"/>
          </a:ln>
        </p:spPr>
      </p:cxnSp>
      <p:sp>
        <p:nvSpPr>
          <p:cNvPr id="2959" name="Google Shape;2959;p126"/>
          <p:cNvSpPr txBox="1"/>
          <p:nvPr/>
        </p:nvSpPr>
        <p:spPr>
          <a:xfrm>
            <a:off x="5192950" y="620700"/>
            <a:ext cx="3537000" cy="4166100"/>
          </a:xfrm>
          <a:prstGeom prst="rect">
            <a:avLst/>
          </a:prstGeom>
          <a:noFill/>
          <a:ln>
            <a:noFill/>
          </a:ln>
        </p:spPr>
        <p:txBody>
          <a:bodyPr anchorCtr="0" anchor="ctr" bIns="62250" lIns="61275" spcFirstLastPara="1" rIns="61275" wrap="square" tIns="62250">
            <a:noAutofit/>
          </a:bodyPr>
          <a:lstStyle/>
          <a:p>
            <a:pPr indent="0" lvl="0" marL="0" rtl="0" algn="just">
              <a:lnSpc>
                <a:spcPct val="115000"/>
              </a:lnSpc>
              <a:spcBef>
                <a:spcPts val="0"/>
              </a:spcBef>
              <a:spcAft>
                <a:spcPts val="0"/>
              </a:spcAft>
              <a:buNone/>
            </a:pPr>
            <a:r>
              <a:rPr lang="en-GB" sz="1100">
                <a:latin typeface="Roboto"/>
                <a:ea typeface="Roboto"/>
                <a:cs typeface="Roboto"/>
                <a:sym typeface="Roboto"/>
              </a:rPr>
              <a:t>In this report we have profiled </a:t>
            </a:r>
            <a:r>
              <a:rPr b="1" lang="en-GB" sz="1100">
                <a:solidFill>
                  <a:srgbClr val="0B5394"/>
                </a:solidFill>
                <a:latin typeface="Roboto"/>
                <a:ea typeface="Roboto"/>
                <a:cs typeface="Roboto"/>
                <a:sym typeface="Roboto"/>
              </a:rPr>
              <a:t>800 actively developing AI-driven biotech companies</a:t>
            </a:r>
            <a:r>
              <a:rPr lang="en-GB" sz="1100">
                <a:latin typeface="Roboto"/>
                <a:ea typeface="Roboto"/>
                <a:cs typeface="Roboto"/>
                <a:sym typeface="Roboto"/>
              </a:rPr>
              <a:t>. A steady growth in the AI for Drug Discovery sector can be observed in terms of substantially increased amount of investment capital pouring into the AI-driven biotech companies, the increasing number of </a:t>
            </a:r>
            <a:r>
              <a:rPr b="1" lang="en-GB" sz="1100">
                <a:solidFill>
                  <a:srgbClr val="0B5394"/>
                </a:solidFill>
                <a:latin typeface="Roboto"/>
                <a:ea typeface="Roboto"/>
                <a:cs typeface="Roboto"/>
                <a:sym typeface="Roboto"/>
              </a:rPr>
              <a:t>research partnerships between leading pharma organizations and AI-biotechs, and AI-technology</a:t>
            </a:r>
            <a:r>
              <a:rPr lang="en-GB" sz="1100">
                <a:latin typeface="Roboto"/>
                <a:ea typeface="Roboto"/>
                <a:cs typeface="Roboto"/>
                <a:sym typeface="Roboto"/>
              </a:rPr>
              <a:t> vendors, a continuing pipeline of industry developments, research breakthroughs, and proof of concept studies, as well as an explosion of attention from leading media and consulting companies toward the topic of AI in Pharma and healthcare. </a:t>
            </a:r>
            <a:endParaRPr sz="1100">
              <a:latin typeface="Roboto"/>
              <a:ea typeface="Roboto"/>
              <a:cs typeface="Roboto"/>
              <a:sym typeface="Roboto"/>
            </a:endParaRPr>
          </a:p>
          <a:p>
            <a:pPr indent="0" lvl="0" marL="0" rtl="0" algn="just">
              <a:lnSpc>
                <a:spcPct val="115000"/>
              </a:lnSpc>
              <a:spcBef>
                <a:spcPts val="300"/>
              </a:spcBef>
              <a:spcAft>
                <a:spcPts val="0"/>
              </a:spcAft>
              <a:buNone/>
            </a:pPr>
            <a:r>
              <a:rPr lang="en-GB" sz="1100">
                <a:latin typeface="Roboto"/>
                <a:ea typeface="Roboto"/>
                <a:cs typeface="Roboto"/>
                <a:sym typeface="Roboto"/>
              </a:rPr>
              <a:t>Some of the leading pharma executives increasingly see AI as not only a tool for lead identification, but also a more general tool to </a:t>
            </a:r>
            <a:r>
              <a:rPr b="1" lang="en-GB" sz="1100">
                <a:solidFill>
                  <a:srgbClr val="0B5394"/>
                </a:solidFill>
                <a:latin typeface="Roboto"/>
                <a:ea typeface="Roboto"/>
                <a:cs typeface="Roboto"/>
                <a:sym typeface="Roboto"/>
              </a:rPr>
              <a:t>boost biology research</a:t>
            </a:r>
            <a:r>
              <a:rPr lang="en-GB" sz="1100">
                <a:latin typeface="Roboto"/>
                <a:ea typeface="Roboto"/>
                <a:cs typeface="Roboto"/>
                <a:sym typeface="Roboto"/>
              </a:rPr>
              <a:t>, </a:t>
            </a:r>
            <a:r>
              <a:rPr b="1" lang="en-GB" sz="1100">
                <a:solidFill>
                  <a:srgbClr val="0B5394"/>
                </a:solidFill>
                <a:latin typeface="Roboto"/>
                <a:ea typeface="Roboto"/>
                <a:cs typeface="Roboto"/>
                <a:sym typeface="Roboto"/>
              </a:rPr>
              <a:t>identify new biological targets</a:t>
            </a:r>
            <a:r>
              <a:rPr lang="en-GB" sz="1100">
                <a:latin typeface="Roboto"/>
                <a:ea typeface="Roboto"/>
                <a:cs typeface="Roboto"/>
                <a:sym typeface="Roboto"/>
              </a:rPr>
              <a:t> and </a:t>
            </a:r>
            <a:r>
              <a:rPr b="1" lang="en-GB" sz="1100">
                <a:solidFill>
                  <a:srgbClr val="0B5394"/>
                </a:solidFill>
                <a:latin typeface="Roboto"/>
                <a:ea typeface="Roboto"/>
                <a:cs typeface="Roboto"/>
                <a:sym typeface="Roboto"/>
              </a:rPr>
              <a:t>develop novel disease models</a:t>
            </a:r>
            <a:r>
              <a:rPr lang="en-GB" sz="1100">
                <a:latin typeface="Roboto"/>
                <a:ea typeface="Roboto"/>
                <a:cs typeface="Roboto"/>
                <a:sym typeface="Roboto"/>
              </a:rPr>
              <a:t>. </a:t>
            </a:r>
            <a:endParaRPr sz="1100">
              <a:latin typeface="Roboto"/>
              <a:ea typeface="Roboto"/>
              <a:cs typeface="Roboto"/>
              <a:sym typeface="Roboto"/>
            </a:endParaRPr>
          </a:p>
          <a:p>
            <a:pPr indent="0" lvl="0" marL="0" rtl="0" algn="just">
              <a:lnSpc>
                <a:spcPct val="115000"/>
              </a:lnSpc>
              <a:spcBef>
                <a:spcPts val="300"/>
              </a:spcBef>
              <a:spcAft>
                <a:spcPts val="300"/>
              </a:spcAft>
              <a:buNone/>
            </a:pPr>
            <a:r>
              <a:rPr lang="en-GB" sz="1100">
                <a:latin typeface="Roboto"/>
                <a:ea typeface="Roboto"/>
                <a:cs typeface="Roboto"/>
                <a:sym typeface="Roboto"/>
              </a:rPr>
              <a:t>The main focus of AI research for today is still on </a:t>
            </a:r>
            <a:r>
              <a:rPr b="1" lang="en-GB" sz="1100">
                <a:solidFill>
                  <a:srgbClr val="0B5394"/>
                </a:solidFill>
                <a:latin typeface="Roboto"/>
                <a:ea typeface="Roboto"/>
                <a:cs typeface="Roboto"/>
                <a:sym typeface="Roboto"/>
              </a:rPr>
              <a:t>small molecules</a:t>
            </a:r>
            <a:r>
              <a:rPr lang="en-GB" sz="1100">
                <a:latin typeface="Roboto"/>
                <a:ea typeface="Roboto"/>
                <a:cs typeface="Roboto"/>
                <a:sym typeface="Roboto"/>
              </a:rPr>
              <a:t> as a therapeutic modality. </a:t>
            </a:r>
            <a:endParaRPr sz="1100">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alpha val="0"/>
          </a:srgbClr>
        </a:solidFill>
      </p:bgPr>
    </p:bg>
    <p:spTree>
      <p:nvGrpSpPr>
        <p:cNvPr id="2963" name="Shape 2963"/>
        <p:cNvGrpSpPr/>
        <p:nvPr/>
      </p:nvGrpSpPr>
      <p:grpSpPr>
        <a:xfrm>
          <a:off x="0" y="0"/>
          <a:ext cx="0" cy="0"/>
          <a:chOff x="0" y="0"/>
          <a:chExt cx="0" cy="0"/>
        </a:xfrm>
      </p:grpSpPr>
      <p:sp>
        <p:nvSpPr>
          <p:cNvPr id="2964" name="Google Shape;2964;p127"/>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and Pharma Collaborations </a:t>
            </a:r>
            <a:r>
              <a:rPr lang="en-GB" sz="1600">
                <a:solidFill>
                  <a:srgbClr val="0B5394"/>
                </a:solidFill>
                <a:latin typeface="Roboto"/>
                <a:ea typeface="Roboto"/>
                <a:cs typeface="Roboto"/>
                <a:sym typeface="Roboto"/>
              </a:rPr>
              <a:t>Timeline</a:t>
            </a:r>
            <a:endParaRPr sz="1600">
              <a:solidFill>
                <a:srgbClr val="0B5394"/>
              </a:solidFill>
              <a:latin typeface="Roboto"/>
              <a:ea typeface="Roboto"/>
              <a:cs typeface="Roboto"/>
              <a:sym typeface="Roboto"/>
            </a:endParaRPr>
          </a:p>
        </p:txBody>
      </p:sp>
      <p:sp>
        <p:nvSpPr>
          <p:cNvPr id="2965" name="Google Shape;2965;p127"/>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966" name="Google Shape;2966;p127"/>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2967" name="Google Shape;2967;p127"/>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2968" name="Google Shape;2968;p127">
            <a:hlinkClick r:id="rId3"/>
          </p:cNvPr>
          <p:cNvSpPr/>
          <p:nvPr/>
        </p:nvSpPr>
        <p:spPr>
          <a:xfrm>
            <a:off x="214400"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969" name="Google Shape;2969;p127"/>
          <p:cNvCxnSpPr/>
          <p:nvPr/>
        </p:nvCxnSpPr>
        <p:spPr>
          <a:xfrm>
            <a:off x="837140" y="2817425"/>
            <a:ext cx="0" cy="273300"/>
          </a:xfrm>
          <a:prstGeom prst="straightConnector1">
            <a:avLst/>
          </a:prstGeom>
          <a:noFill/>
          <a:ln cap="flat" cmpd="sng" w="9525">
            <a:solidFill>
              <a:srgbClr val="0B5394"/>
            </a:solidFill>
            <a:prstDash val="solid"/>
            <a:round/>
            <a:headEnd len="med" w="med" type="none"/>
            <a:tailEnd len="med" w="med" type="none"/>
          </a:ln>
        </p:spPr>
      </p:cxnSp>
      <p:sp>
        <p:nvSpPr>
          <p:cNvPr id="2970" name="Google Shape;2970;p127"/>
          <p:cNvSpPr txBox="1"/>
          <p:nvPr/>
        </p:nvSpPr>
        <p:spPr>
          <a:xfrm>
            <a:off x="214387" y="3169538"/>
            <a:ext cx="2120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cxnSp>
        <p:nvCxnSpPr>
          <p:cNvPr id="2971" name="Google Shape;2971;p127"/>
          <p:cNvCxnSpPr/>
          <p:nvPr/>
        </p:nvCxnSpPr>
        <p:spPr>
          <a:xfrm>
            <a:off x="4084715" y="2813225"/>
            <a:ext cx="0" cy="273300"/>
          </a:xfrm>
          <a:prstGeom prst="straightConnector1">
            <a:avLst/>
          </a:prstGeom>
          <a:noFill/>
          <a:ln cap="flat" cmpd="sng" w="9525">
            <a:solidFill>
              <a:srgbClr val="0B5394"/>
            </a:solidFill>
            <a:prstDash val="solid"/>
            <a:round/>
            <a:headEnd len="med" w="med" type="none"/>
            <a:tailEnd len="med" w="med" type="none"/>
          </a:ln>
        </p:spPr>
      </p:cxnSp>
      <p:sp>
        <p:nvSpPr>
          <p:cNvPr id="2972" name="Google Shape;2972;p127"/>
          <p:cNvSpPr/>
          <p:nvPr/>
        </p:nvSpPr>
        <p:spPr>
          <a:xfrm>
            <a:off x="1573275" y="2484600"/>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Feb 2022</a:t>
            </a:r>
            <a:endParaRPr b="1" sz="1100">
              <a:solidFill>
                <a:srgbClr val="FFFFFF"/>
              </a:solidFill>
              <a:latin typeface="Roboto"/>
              <a:ea typeface="Roboto"/>
              <a:cs typeface="Roboto"/>
              <a:sym typeface="Roboto"/>
            </a:endParaRPr>
          </a:p>
        </p:txBody>
      </p:sp>
      <p:cxnSp>
        <p:nvCxnSpPr>
          <p:cNvPr id="2973" name="Google Shape;2973;p127"/>
          <p:cNvCxnSpPr/>
          <p:nvPr/>
        </p:nvCxnSpPr>
        <p:spPr>
          <a:xfrm>
            <a:off x="8316315" y="2813237"/>
            <a:ext cx="0" cy="273300"/>
          </a:xfrm>
          <a:prstGeom prst="straightConnector1">
            <a:avLst/>
          </a:prstGeom>
          <a:noFill/>
          <a:ln cap="flat" cmpd="sng" w="9525">
            <a:solidFill>
              <a:srgbClr val="0B5394"/>
            </a:solidFill>
            <a:prstDash val="solid"/>
            <a:round/>
            <a:headEnd len="med" w="med" type="none"/>
            <a:tailEnd len="med" w="med" type="none"/>
          </a:ln>
        </p:spPr>
      </p:cxnSp>
      <p:cxnSp>
        <p:nvCxnSpPr>
          <p:cNvPr id="2974" name="Google Shape;2974;p127"/>
          <p:cNvCxnSpPr/>
          <p:nvPr/>
        </p:nvCxnSpPr>
        <p:spPr>
          <a:xfrm>
            <a:off x="6907990" y="2271462"/>
            <a:ext cx="6000" cy="215700"/>
          </a:xfrm>
          <a:prstGeom prst="straightConnector1">
            <a:avLst/>
          </a:prstGeom>
          <a:noFill/>
          <a:ln cap="flat" cmpd="sng" w="9525">
            <a:solidFill>
              <a:srgbClr val="0B5394"/>
            </a:solidFill>
            <a:prstDash val="solid"/>
            <a:round/>
            <a:headEnd len="med" w="med" type="none"/>
            <a:tailEnd len="med" w="med" type="none"/>
          </a:ln>
        </p:spPr>
      </p:cxnSp>
      <p:sp>
        <p:nvSpPr>
          <p:cNvPr id="2975" name="Google Shape;2975;p127"/>
          <p:cNvSpPr/>
          <p:nvPr/>
        </p:nvSpPr>
        <p:spPr>
          <a:xfrm>
            <a:off x="114925" y="2484600"/>
            <a:ext cx="1553100" cy="325500"/>
          </a:xfrm>
          <a:prstGeom prst="homePlate">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Jan 2022</a:t>
            </a:r>
            <a:endParaRPr b="1" sz="1100">
              <a:solidFill>
                <a:srgbClr val="FFFFFF"/>
              </a:solidFill>
              <a:latin typeface="Roboto"/>
              <a:ea typeface="Roboto"/>
              <a:cs typeface="Roboto"/>
              <a:sym typeface="Roboto"/>
            </a:endParaRPr>
          </a:p>
        </p:txBody>
      </p:sp>
      <p:cxnSp>
        <p:nvCxnSpPr>
          <p:cNvPr id="2976" name="Google Shape;2976;p127"/>
          <p:cNvCxnSpPr/>
          <p:nvPr/>
        </p:nvCxnSpPr>
        <p:spPr>
          <a:xfrm>
            <a:off x="5278590" y="2272187"/>
            <a:ext cx="6000" cy="215700"/>
          </a:xfrm>
          <a:prstGeom prst="straightConnector1">
            <a:avLst/>
          </a:prstGeom>
          <a:noFill/>
          <a:ln cap="flat" cmpd="sng" w="9525">
            <a:solidFill>
              <a:srgbClr val="0B5394"/>
            </a:solidFill>
            <a:prstDash val="solid"/>
            <a:round/>
            <a:headEnd len="med" w="med" type="none"/>
            <a:tailEnd len="med" w="med" type="none"/>
          </a:ln>
        </p:spPr>
      </p:cxnSp>
      <p:cxnSp>
        <p:nvCxnSpPr>
          <p:cNvPr id="2977" name="Google Shape;2977;p127"/>
          <p:cNvCxnSpPr/>
          <p:nvPr/>
        </p:nvCxnSpPr>
        <p:spPr>
          <a:xfrm>
            <a:off x="1902640" y="2278587"/>
            <a:ext cx="6000" cy="215700"/>
          </a:xfrm>
          <a:prstGeom prst="straightConnector1">
            <a:avLst/>
          </a:prstGeom>
          <a:noFill/>
          <a:ln cap="flat" cmpd="sng" w="9525">
            <a:solidFill>
              <a:srgbClr val="0B5394"/>
            </a:solidFill>
            <a:prstDash val="solid"/>
            <a:round/>
            <a:headEnd len="med" w="med" type="none"/>
            <a:tailEnd len="med" w="med" type="none"/>
          </a:ln>
        </p:spPr>
      </p:cxnSp>
      <p:sp>
        <p:nvSpPr>
          <p:cNvPr id="2978" name="Google Shape;2978;p127"/>
          <p:cNvSpPr/>
          <p:nvPr/>
        </p:nvSpPr>
        <p:spPr>
          <a:xfrm>
            <a:off x="3019025" y="248458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Mar 2022</a:t>
            </a:r>
            <a:endParaRPr b="1" sz="1100">
              <a:solidFill>
                <a:srgbClr val="FFFFFF"/>
              </a:solidFill>
              <a:latin typeface="Roboto"/>
              <a:ea typeface="Roboto"/>
              <a:cs typeface="Roboto"/>
              <a:sym typeface="Roboto"/>
            </a:endParaRPr>
          </a:p>
        </p:txBody>
      </p:sp>
      <p:sp>
        <p:nvSpPr>
          <p:cNvPr id="2979" name="Google Shape;2979;p127"/>
          <p:cNvSpPr/>
          <p:nvPr/>
        </p:nvSpPr>
        <p:spPr>
          <a:xfrm>
            <a:off x="4465025" y="248458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Apr 2022</a:t>
            </a:r>
            <a:endParaRPr b="1" sz="1100">
              <a:solidFill>
                <a:srgbClr val="FFFFFF"/>
              </a:solidFill>
              <a:latin typeface="Roboto"/>
              <a:ea typeface="Roboto"/>
              <a:cs typeface="Roboto"/>
              <a:sym typeface="Roboto"/>
            </a:endParaRPr>
          </a:p>
        </p:txBody>
      </p:sp>
      <p:sp>
        <p:nvSpPr>
          <p:cNvPr id="2980" name="Google Shape;2980;p127"/>
          <p:cNvSpPr/>
          <p:nvPr/>
        </p:nvSpPr>
        <p:spPr>
          <a:xfrm>
            <a:off x="5923125" y="247003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May 2022</a:t>
            </a:r>
            <a:endParaRPr b="1" sz="1100">
              <a:solidFill>
                <a:srgbClr val="FFFFFF"/>
              </a:solidFill>
              <a:latin typeface="Roboto"/>
              <a:ea typeface="Roboto"/>
              <a:cs typeface="Roboto"/>
              <a:sym typeface="Roboto"/>
            </a:endParaRPr>
          </a:p>
        </p:txBody>
      </p:sp>
      <p:sp>
        <p:nvSpPr>
          <p:cNvPr id="2981" name="Google Shape;2981;p127"/>
          <p:cNvSpPr/>
          <p:nvPr/>
        </p:nvSpPr>
        <p:spPr>
          <a:xfrm>
            <a:off x="7356775" y="247003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Jun 2022</a:t>
            </a:r>
            <a:endParaRPr b="1" sz="1100">
              <a:solidFill>
                <a:srgbClr val="FFFFFF"/>
              </a:solidFill>
              <a:latin typeface="Roboto"/>
              <a:ea typeface="Roboto"/>
              <a:cs typeface="Roboto"/>
              <a:sym typeface="Roboto"/>
            </a:endParaRPr>
          </a:p>
        </p:txBody>
      </p:sp>
      <p:sp>
        <p:nvSpPr>
          <p:cNvPr id="2982" name="Google Shape;2982;p127">
            <a:hlinkClick r:id="rId4"/>
          </p:cNvPr>
          <p:cNvSpPr/>
          <p:nvPr/>
        </p:nvSpPr>
        <p:spPr>
          <a:xfrm>
            <a:off x="214400"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sp>
        <p:nvSpPr>
          <p:cNvPr id="2983" name="Google Shape;2983;p127">
            <a:hlinkClick r:id="rId5"/>
          </p:cNvPr>
          <p:cNvSpPr/>
          <p:nvPr/>
        </p:nvSpPr>
        <p:spPr>
          <a:xfrm>
            <a:off x="3126375"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4" name="Google Shape;2984;p127">
            <a:hlinkClick r:id="rId6"/>
          </p:cNvPr>
          <p:cNvSpPr/>
          <p:nvPr/>
        </p:nvSpPr>
        <p:spPr>
          <a:xfrm>
            <a:off x="6038350"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5" name="Google Shape;2985;p127">
            <a:hlinkClick r:id="rId7"/>
          </p:cNvPr>
          <p:cNvSpPr/>
          <p:nvPr/>
        </p:nvSpPr>
        <p:spPr>
          <a:xfrm>
            <a:off x="3143725"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sp>
        <p:nvSpPr>
          <p:cNvPr id="2986" name="Google Shape;2986;p127">
            <a:hlinkClick r:id="rId8"/>
          </p:cNvPr>
          <p:cNvSpPr/>
          <p:nvPr/>
        </p:nvSpPr>
        <p:spPr>
          <a:xfrm>
            <a:off x="6073050"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87" name="Google Shape;2987;p127"/>
          <p:cNvPicPr preferRelativeResize="0"/>
          <p:nvPr/>
        </p:nvPicPr>
        <p:blipFill>
          <a:blip r:embed="rId9">
            <a:alphaModFix/>
          </a:blip>
          <a:stretch>
            <a:fillRect/>
          </a:stretch>
        </p:blipFill>
        <p:spPr>
          <a:xfrm>
            <a:off x="1344350" y="1730628"/>
            <a:ext cx="473439" cy="394522"/>
          </a:xfrm>
          <a:prstGeom prst="rect">
            <a:avLst/>
          </a:prstGeom>
          <a:noFill/>
          <a:ln>
            <a:noFill/>
          </a:ln>
        </p:spPr>
      </p:pic>
      <p:pic>
        <p:nvPicPr>
          <p:cNvPr id="2988" name="Google Shape;2988;p127"/>
          <p:cNvPicPr preferRelativeResize="0"/>
          <p:nvPr/>
        </p:nvPicPr>
        <p:blipFill>
          <a:blip r:embed="rId10">
            <a:alphaModFix/>
          </a:blip>
          <a:stretch>
            <a:fillRect/>
          </a:stretch>
        </p:blipFill>
        <p:spPr>
          <a:xfrm>
            <a:off x="1973575" y="1683720"/>
            <a:ext cx="441400" cy="441431"/>
          </a:xfrm>
          <a:prstGeom prst="rect">
            <a:avLst/>
          </a:prstGeom>
          <a:noFill/>
          <a:ln>
            <a:noFill/>
          </a:ln>
        </p:spPr>
      </p:pic>
      <p:pic>
        <p:nvPicPr>
          <p:cNvPr id="2989" name="Google Shape;2989;p127"/>
          <p:cNvPicPr preferRelativeResize="0"/>
          <p:nvPr/>
        </p:nvPicPr>
        <p:blipFill>
          <a:blip r:embed="rId11">
            <a:alphaModFix/>
          </a:blip>
          <a:stretch>
            <a:fillRect/>
          </a:stretch>
        </p:blipFill>
        <p:spPr>
          <a:xfrm>
            <a:off x="501375" y="1702467"/>
            <a:ext cx="760799" cy="422684"/>
          </a:xfrm>
          <a:prstGeom prst="rect">
            <a:avLst/>
          </a:prstGeom>
          <a:noFill/>
          <a:ln>
            <a:noFill/>
          </a:ln>
        </p:spPr>
      </p:pic>
      <p:sp>
        <p:nvSpPr>
          <p:cNvPr id="2990" name="Google Shape;2990;p127"/>
          <p:cNvSpPr txBox="1"/>
          <p:nvPr/>
        </p:nvSpPr>
        <p:spPr>
          <a:xfrm>
            <a:off x="251200" y="3233050"/>
            <a:ext cx="26328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Amgen </a:t>
            </a:r>
            <a:r>
              <a:rPr lang="en-GB" sz="1100">
                <a:solidFill>
                  <a:schemeClr val="dk1"/>
                </a:solidFill>
                <a:latin typeface="Roboto"/>
                <a:ea typeface="Roboto"/>
                <a:cs typeface="Roboto"/>
                <a:sym typeface="Roboto"/>
              </a:rPr>
              <a:t>collaborated with </a:t>
            </a:r>
            <a:r>
              <a:rPr b="1" lang="en-GB" sz="1100">
                <a:solidFill>
                  <a:srgbClr val="0B5394"/>
                </a:solidFill>
                <a:latin typeface="Roboto"/>
                <a:ea typeface="Roboto"/>
                <a:cs typeface="Roboto"/>
                <a:sym typeface="Roboto"/>
              </a:rPr>
              <a:t> Generate Biomedicines </a:t>
            </a:r>
            <a:r>
              <a:rPr lang="en-GB" sz="1100">
                <a:solidFill>
                  <a:schemeClr val="dk1"/>
                </a:solidFill>
                <a:latin typeface="Roboto"/>
                <a:ea typeface="Roboto"/>
                <a:cs typeface="Roboto"/>
                <a:sym typeface="Roboto"/>
              </a:rPr>
              <a:t>to create protein therapeutics for five clinical targets.</a:t>
            </a:r>
            <a:r>
              <a:rPr b="1" lang="en-GB" sz="1100">
                <a:solidFill>
                  <a:srgbClr val="0B5394"/>
                </a:solidFill>
                <a:latin typeface="Roboto"/>
                <a:ea typeface="Roboto"/>
                <a:cs typeface="Roboto"/>
                <a:sym typeface="Roboto"/>
              </a:rPr>
              <a:t> Amgen </a:t>
            </a:r>
            <a:r>
              <a:rPr lang="en-GB" sz="1100">
                <a:solidFill>
                  <a:schemeClr val="dk1"/>
                </a:solidFill>
                <a:latin typeface="Roboto"/>
                <a:ea typeface="Roboto"/>
                <a:cs typeface="Roboto"/>
                <a:sym typeface="Roboto"/>
              </a:rPr>
              <a:t>will pay potentially up to</a:t>
            </a:r>
            <a:r>
              <a:rPr b="1" lang="en-GB" sz="1100">
                <a:solidFill>
                  <a:srgbClr val="0B5394"/>
                </a:solidFill>
                <a:latin typeface="Roboto"/>
                <a:ea typeface="Roboto"/>
                <a:cs typeface="Roboto"/>
                <a:sym typeface="Roboto"/>
              </a:rPr>
              <a:t> $1.9 billion </a:t>
            </a:r>
            <a:r>
              <a:rPr lang="en-GB" sz="1100">
                <a:solidFill>
                  <a:schemeClr val="dk1"/>
                </a:solidFill>
                <a:latin typeface="Roboto"/>
                <a:ea typeface="Roboto"/>
                <a:cs typeface="Roboto"/>
                <a:sym typeface="Roboto"/>
              </a:rPr>
              <a:t>in this collaboration for a novel AI driven platform </a:t>
            </a:r>
            <a:endParaRPr/>
          </a:p>
        </p:txBody>
      </p:sp>
      <p:pic>
        <p:nvPicPr>
          <p:cNvPr id="2991" name="Google Shape;2991;p127"/>
          <p:cNvPicPr preferRelativeResize="0"/>
          <p:nvPr/>
        </p:nvPicPr>
        <p:blipFill>
          <a:blip r:embed="rId12">
            <a:alphaModFix/>
          </a:blip>
          <a:stretch>
            <a:fillRect/>
          </a:stretch>
        </p:blipFill>
        <p:spPr>
          <a:xfrm>
            <a:off x="408075" y="4449699"/>
            <a:ext cx="760800" cy="195900"/>
          </a:xfrm>
          <a:prstGeom prst="rect">
            <a:avLst/>
          </a:prstGeom>
          <a:noFill/>
          <a:ln>
            <a:noFill/>
          </a:ln>
        </p:spPr>
      </p:pic>
      <p:pic>
        <p:nvPicPr>
          <p:cNvPr id="2992" name="Google Shape;2992;p127"/>
          <p:cNvPicPr preferRelativeResize="0"/>
          <p:nvPr/>
        </p:nvPicPr>
        <p:blipFill rotWithShape="1">
          <a:blip r:embed="rId13">
            <a:alphaModFix/>
          </a:blip>
          <a:srcRect b="37017" l="8553" r="8561" t="37017"/>
          <a:stretch/>
        </p:blipFill>
        <p:spPr>
          <a:xfrm>
            <a:off x="1272025" y="4414524"/>
            <a:ext cx="1377439" cy="215700"/>
          </a:xfrm>
          <a:prstGeom prst="rect">
            <a:avLst/>
          </a:prstGeom>
          <a:noFill/>
          <a:ln>
            <a:noFill/>
          </a:ln>
        </p:spPr>
      </p:pic>
      <p:pic>
        <p:nvPicPr>
          <p:cNvPr id="2993" name="Google Shape;2993;p127"/>
          <p:cNvPicPr preferRelativeResize="0"/>
          <p:nvPr/>
        </p:nvPicPr>
        <p:blipFill>
          <a:blip r:embed="rId14">
            <a:alphaModFix/>
          </a:blip>
          <a:stretch>
            <a:fillRect/>
          </a:stretch>
        </p:blipFill>
        <p:spPr>
          <a:xfrm>
            <a:off x="3611350" y="4304725"/>
            <a:ext cx="690243" cy="325500"/>
          </a:xfrm>
          <a:prstGeom prst="rect">
            <a:avLst/>
          </a:prstGeom>
          <a:noFill/>
          <a:ln>
            <a:noFill/>
          </a:ln>
        </p:spPr>
      </p:pic>
      <p:pic>
        <p:nvPicPr>
          <p:cNvPr id="2994" name="Google Shape;2994;p127"/>
          <p:cNvPicPr preferRelativeResize="0"/>
          <p:nvPr/>
        </p:nvPicPr>
        <p:blipFill>
          <a:blip r:embed="rId15">
            <a:alphaModFix/>
          </a:blip>
          <a:stretch>
            <a:fillRect/>
          </a:stretch>
        </p:blipFill>
        <p:spPr>
          <a:xfrm>
            <a:off x="4465027" y="4335266"/>
            <a:ext cx="981002" cy="264422"/>
          </a:xfrm>
          <a:prstGeom prst="rect">
            <a:avLst/>
          </a:prstGeom>
          <a:noFill/>
          <a:ln>
            <a:noFill/>
          </a:ln>
        </p:spPr>
      </p:pic>
      <p:sp>
        <p:nvSpPr>
          <p:cNvPr id="2995" name="Google Shape;2995;p127"/>
          <p:cNvSpPr txBox="1"/>
          <p:nvPr/>
        </p:nvSpPr>
        <p:spPr>
          <a:xfrm>
            <a:off x="3306925" y="3233050"/>
            <a:ext cx="23613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uFill>
                  <a:noFill/>
                </a:uFill>
                <a:latin typeface="Roboto"/>
                <a:ea typeface="Roboto"/>
                <a:cs typeface="Roboto"/>
                <a:sym typeface="Roboto"/>
                <a:hlinkClick r:id="rId16">
                  <a:extLst>
                    <a:ext uri="{A12FA001-AC4F-418D-AE19-62706E023703}">
                      <ahyp:hlinkClr val="tx"/>
                    </a:ext>
                  </a:extLst>
                </a:hlinkClick>
              </a:rPr>
              <a:t>Elix</a:t>
            </a:r>
            <a:r>
              <a:rPr lang="en-GB" sz="1100">
                <a:solidFill>
                  <a:schemeClr val="dk1"/>
                </a:solidFill>
                <a:uFill>
                  <a:noFill/>
                </a:uFill>
                <a:latin typeface="Roboto"/>
                <a:ea typeface="Roboto"/>
                <a:cs typeface="Roboto"/>
                <a:sym typeface="Roboto"/>
                <a:hlinkClick r:id="rId17">
                  <a:extLst>
                    <a:ext uri="{A12FA001-AC4F-418D-AE19-62706E023703}">
                      <ahyp:hlinkClr val="tx"/>
                    </a:ext>
                  </a:extLst>
                </a:hlinkClick>
              </a:rPr>
              <a:t> announced a research partnership with </a:t>
            </a:r>
            <a:r>
              <a:rPr b="1" lang="en-GB" sz="1100">
                <a:solidFill>
                  <a:srgbClr val="0B5394"/>
                </a:solidFill>
                <a:uFill>
                  <a:noFill/>
                </a:uFill>
                <a:latin typeface="Roboto"/>
                <a:ea typeface="Roboto"/>
                <a:cs typeface="Roboto"/>
                <a:sym typeface="Roboto"/>
                <a:hlinkClick r:id="rId18">
                  <a:extLst>
                    <a:ext uri="{A12FA001-AC4F-418D-AE19-62706E023703}">
                      <ahyp:hlinkClr val="tx"/>
                    </a:ext>
                  </a:extLst>
                </a:hlinkClick>
              </a:rPr>
              <a:t>Shionogi</a:t>
            </a:r>
            <a:r>
              <a:rPr lang="en-GB" sz="1100">
                <a:solidFill>
                  <a:schemeClr val="dk1"/>
                </a:solidFill>
                <a:uFill>
                  <a:noFill/>
                </a:uFill>
                <a:latin typeface="Roboto"/>
                <a:ea typeface="Roboto"/>
                <a:cs typeface="Roboto"/>
                <a:sym typeface="Roboto"/>
                <a:hlinkClick r:id="rId19">
                  <a:extLst>
                    <a:ext uri="{A12FA001-AC4F-418D-AE19-62706E023703}">
                      <ahyp:hlinkClr val="tx"/>
                    </a:ext>
                  </a:extLst>
                </a:hlinkClick>
              </a:rPr>
              <a:t> on the  validating retrosynthetic analysis utilizing data from Shionogi.</a:t>
            </a:r>
            <a:endParaRPr>
              <a:latin typeface="Roboto"/>
              <a:ea typeface="Roboto"/>
              <a:cs typeface="Roboto"/>
              <a:sym typeface="Roboto"/>
            </a:endParaRPr>
          </a:p>
        </p:txBody>
      </p:sp>
      <p:sp>
        <p:nvSpPr>
          <p:cNvPr id="2996" name="Google Shape;2996;p127"/>
          <p:cNvSpPr txBox="1"/>
          <p:nvPr/>
        </p:nvSpPr>
        <p:spPr>
          <a:xfrm>
            <a:off x="330650" y="771525"/>
            <a:ext cx="25167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Bayer, Aalto</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HUS </a:t>
            </a:r>
            <a:r>
              <a:rPr lang="en-GB" sz="1100">
                <a:solidFill>
                  <a:schemeClr val="dk1"/>
                </a:solidFill>
                <a:latin typeface="Roboto"/>
                <a:ea typeface="Roboto"/>
                <a:cs typeface="Roboto"/>
                <a:sym typeface="Roboto"/>
              </a:rPr>
              <a:t>expanded collaboration to apply artificial intelligence to support clinical drug trials</a:t>
            </a:r>
            <a:endParaRPr>
              <a:latin typeface="Roboto"/>
              <a:ea typeface="Roboto"/>
              <a:cs typeface="Roboto"/>
              <a:sym typeface="Roboto"/>
            </a:endParaRPr>
          </a:p>
        </p:txBody>
      </p:sp>
      <p:sp>
        <p:nvSpPr>
          <p:cNvPr id="2997" name="Google Shape;2997;p127"/>
          <p:cNvSpPr txBox="1"/>
          <p:nvPr/>
        </p:nvSpPr>
        <p:spPr>
          <a:xfrm>
            <a:off x="3205500" y="771525"/>
            <a:ext cx="24156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Takeda</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Evozyne</a:t>
            </a:r>
            <a:r>
              <a:rPr lang="en-GB" sz="1100">
                <a:solidFill>
                  <a:schemeClr val="dk1"/>
                </a:solidFill>
                <a:latin typeface="Roboto"/>
                <a:ea typeface="Roboto"/>
                <a:cs typeface="Roboto"/>
                <a:sym typeface="Roboto"/>
              </a:rPr>
              <a:t> will create novel gene therapies for up to four rare disease targets. The deal worth up to</a:t>
            </a:r>
            <a:r>
              <a:rPr b="1" lang="en-GB" sz="1100">
                <a:solidFill>
                  <a:schemeClr val="dk1"/>
                </a:solidFill>
                <a:latin typeface="Roboto"/>
                <a:ea typeface="Roboto"/>
                <a:cs typeface="Roboto"/>
                <a:sym typeface="Roboto"/>
              </a:rPr>
              <a:t> </a:t>
            </a:r>
            <a:r>
              <a:rPr b="1" lang="en-GB" sz="1100">
                <a:solidFill>
                  <a:srgbClr val="0B5394"/>
                </a:solidFill>
                <a:latin typeface="Roboto"/>
                <a:ea typeface="Roboto"/>
                <a:cs typeface="Roboto"/>
                <a:sym typeface="Roboto"/>
              </a:rPr>
              <a:t>$400 million</a:t>
            </a:r>
            <a:endParaRPr>
              <a:latin typeface="Roboto"/>
              <a:ea typeface="Roboto"/>
              <a:cs typeface="Roboto"/>
              <a:sym typeface="Roboto"/>
            </a:endParaRPr>
          </a:p>
        </p:txBody>
      </p:sp>
      <p:pic>
        <p:nvPicPr>
          <p:cNvPr id="2998" name="Google Shape;2998;p127"/>
          <p:cNvPicPr preferRelativeResize="0"/>
          <p:nvPr/>
        </p:nvPicPr>
        <p:blipFill>
          <a:blip r:embed="rId20">
            <a:alphaModFix/>
          </a:blip>
          <a:stretch>
            <a:fillRect/>
          </a:stretch>
        </p:blipFill>
        <p:spPr>
          <a:xfrm>
            <a:off x="3372325" y="1757284"/>
            <a:ext cx="846525" cy="304377"/>
          </a:xfrm>
          <a:prstGeom prst="rect">
            <a:avLst/>
          </a:prstGeom>
          <a:noFill/>
          <a:ln>
            <a:noFill/>
          </a:ln>
        </p:spPr>
      </p:pic>
      <p:pic>
        <p:nvPicPr>
          <p:cNvPr id="2999" name="Google Shape;2999;p127"/>
          <p:cNvPicPr preferRelativeResize="0"/>
          <p:nvPr/>
        </p:nvPicPr>
        <p:blipFill>
          <a:blip r:embed="rId21">
            <a:alphaModFix/>
          </a:blip>
          <a:stretch>
            <a:fillRect/>
          </a:stretch>
        </p:blipFill>
        <p:spPr>
          <a:xfrm>
            <a:off x="4465013" y="1846142"/>
            <a:ext cx="846525" cy="213329"/>
          </a:xfrm>
          <a:prstGeom prst="rect">
            <a:avLst/>
          </a:prstGeom>
          <a:noFill/>
          <a:ln>
            <a:noFill/>
          </a:ln>
        </p:spPr>
      </p:pic>
      <p:sp>
        <p:nvSpPr>
          <p:cNvPr id="3000" name="Google Shape;3000;p127"/>
          <p:cNvSpPr txBox="1"/>
          <p:nvPr/>
        </p:nvSpPr>
        <p:spPr>
          <a:xfrm>
            <a:off x="6006875" y="771525"/>
            <a:ext cx="2636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AstraZeneca</a:t>
            </a:r>
            <a:r>
              <a:rPr lang="en-GB" sz="1100">
                <a:solidFill>
                  <a:schemeClr val="dk1"/>
                </a:solidFill>
                <a:uFill>
                  <a:noFill/>
                </a:uFill>
                <a:latin typeface="Roboto"/>
                <a:ea typeface="Roboto"/>
                <a:cs typeface="Roboto"/>
                <a:sym typeface="Roboto"/>
                <a:hlinkClick r:id="rId22">
                  <a:extLst>
                    <a:ext uri="{A12FA001-AC4F-418D-AE19-62706E023703}">
                      <ahyp:hlinkClr val="tx"/>
                    </a:ext>
                  </a:extLst>
                </a:hlinkClick>
              </a:rPr>
              <a:t> obtains a second pulmonary fibrosis target with a partnership with </a:t>
            </a:r>
            <a:r>
              <a:rPr b="1" lang="en-GB" sz="1100">
                <a:solidFill>
                  <a:srgbClr val="0B5394"/>
                </a:solidFill>
                <a:uFill>
                  <a:noFill/>
                </a:uFill>
                <a:latin typeface="Roboto"/>
                <a:ea typeface="Roboto"/>
                <a:cs typeface="Roboto"/>
                <a:sym typeface="Roboto"/>
                <a:hlinkClick r:id="rId23">
                  <a:extLst>
                    <a:ext uri="{A12FA001-AC4F-418D-AE19-62706E023703}">
                      <ahyp:hlinkClr val="tx"/>
                    </a:ext>
                  </a:extLst>
                </a:hlinkClick>
              </a:rPr>
              <a:t>BenevolentAI</a:t>
            </a:r>
            <a:endParaRPr>
              <a:latin typeface="Roboto"/>
              <a:ea typeface="Roboto"/>
              <a:cs typeface="Roboto"/>
              <a:sym typeface="Roboto"/>
            </a:endParaRPr>
          </a:p>
        </p:txBody>
      </p:sp>
      <p:pic>
        <p:nvPicPr>
          <p:cNvPr id="3001" name="Google Shape;3001;p127"/>
          <p:cNvPicPr preferRelativeResize="0"/>
          <p:nvPr/>
        </p:nvPicPr>
        <p:blipFill rotWithShape="1">
          <a:blip r:embed="rId24">
            <a:alphaModFix/>
          </a:blip>
          <a:srcRect b="30538" l="0" r="0" t="17997"/>
          <a:stretch/>
        </p:blipFill>
        <p:spPr>
          <a:xfrm>
            <a:off x="6328999" y="1491501"/>
            <a:ext cx="1223751" cy="325500"/>
          </a:xfrm>
          <a:prstGeom prst="rect">
            <a:avLst/>
          </a:prstGeom>
          <a:noFill/>
          <a:ln>
            <a:noFill/>
          </a:ln>
        </p:spPr>
      </p:pic>
      <p:pic>
        <p:nvPicPr>
          <p:cNvPr id="3002" name="Google Shape;3002;p127"/>
          <p:cNvPicPr preferRelativeResize="0"/>
          <p:nvPr/>
        </p:nvPicPr>
        <p:blipFill>
          <a:blip r:embed="rId25">
            <a:alphaModFix/>
          </a:blip>
          <a:stretch>
            <a:fillRect/>
          </a:stretch>
        </p:blipFill>
        <p:spPr>
          <a:xfrm>
            <a:off x="7228199" y="1950836"/>
            <a:ext cx="1223749" cy="193911"/>
          </a:xfrm>
          <a:prstGeom prst="rect">
            <a:avLst/>
          </a:prstGeom>
          <a:noFill/>
          <a:ln>
            <a:noFill/>
          </a:ln>
        </p:spPr>
      </p:pic>
      <p:sp>
        <p:nvSpPr>
          <p:cNvPr id="3003" name="Google Shape;3003;p127"/>
          <p:cNvSpPr txBox="1"/>
          <p:nvPr/>
        </p:nvSpPr>
        <p:spPr>
          <a:xfrm>
            <a:off x="6098725" y="3233051"/>
            <a:ext cx="26085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Aqemia</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Sanofi</a:t>
            </a:r>
            <a:r>
              <a:rPr lang="en-GB" sz="1100">
                <a:solidFill>
                  <a:schemeClr val="dk1"/>
                </a:solidFill>
                <a:latin typeface="Roboto"/>
                <a:ea typeface="Roboto"/>
                <a:cs typeface="Roboto"/>
                <a:sym typeface="Roboto"/>
              </a:rPr>
              <a:t> will work together on a number of initiatives in cancer, a major therapeutic area for Sanofi, to design and find new medicines.</a:t>
            </a:r>
            <a:endParaRPr b="1" sz="1100">
              <a:solidFill>
                <a:srgbClr val="0B5394"/>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3004" name="Google Shape;3004;p127"/>
          <p:cNvPicPr preferRelativeResize="0"/>
          <p:nvPr/>
        </p:nvPicPr>
        <p:blipFill>
          <a:blip r:embed="rId26">
            <a:alphaModFix/>
          </a:blip>
          <a:stretch>
            <a:fillRect/>
          </a:stretch>
        </p:blipFill>
        <p:spPr>
          <a:xfrm>
            <a:off x="6304325" y="4304726"/>
            <a:ext cx="1025106" cy="215700"/>
          </a:xfrm>
          <a:prstGeom prst="rect">
            <a:avLst/>
          </a:prstGeom>
          <a:noFill/>
          <a:ln>
            <a:noFill/>
          </a:ln>
        </p:spPr>
      </p:pic>
      <p:pic>
        <p:nvPicPr>
          <p:cNvPr id="3005" name="Google Shape;3005;p127"/>
          <p:cNvPicPr preferRelativeResize="0"/>
          <p:nvPr/>
        </p:nvPicPr>
        <p:blipFill>
          <a:blip r:embed="rId27">
            <a:alphaModFix/>
          </a:blip>
          <a:stretch>
            <a:fillRect/>
          </a:stretch>
        </p:blipFill>
        <p:spPr>
          <a:xfrm>
            <a:off x="7552738" y="3989313"/>
            <a:ext cx="846525" cy="846525"/>
          </a:xfrm>
          <a:prstGeom prst="rect">
            <a:avLst/>
          </a:prstGeom>
          <a:noFill/>
          <a:ln>
            <a:noFill/>
          </a:ln>
        </p:spPr>
      </p:pic>
      <p:sp>
        <p:nvSpPr>
          <p:cNvPr id="3006" name="Google Shape;3006;p127"/>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alpha val="0"/>
          </a:srgbClr>
        </a:solidFill>
      </p:bgPr>
    </p:bg>
    <p:spTree>
      <p:nvGrpSpPr>
        <p:cNvPr id="3010" name="Shape 3010"/>
        <p:cNvGrpSpPr/>
        <p:nvPr/>
      </p:nvGrpSpPr>
      <p:grpSpPr>
        <a:xfrm>
          <a:off x="0" y="0"/>
          <a:ext cx="0" cy="0"/>
          <a:chOff x="0" y="0"/>
          <a:chExt cx="0" cy="0"/>
        </a:xfrm>
      </p:grpSpPr>
      <p:sp>
        <p:nvSpPr>
          <p:cNvPr id="3011" name="Google Shape;3011;p128"/>
          <p:cNvSpPr txBox="1"/>
          <p:nvPr>
            <p:ph type="title"/>
          </p:nvPr>
        </p:nvSpPr>
        <p:spPr>
          <a:xfrm>
            <a:off x="224400" y="0"/>
            <a:ext cx="8695200" cy="4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AI and Pharma Collaborations </a:t>
            </a:r>
            <a:r>
              <a:rPr lang="en-GB" sz="1600">
                <a:solidFill>
                  <a:srgbClr val="0B5394"/>
                </a:solidFill>
                <a:latin typeface="Roboto"/>
                <a:ea typeface="Roboto"/>
                <a:cs typeface="Roboto"/>
                <a:sym typeface="Roboto"/>
              </a:rPr>
              <a:t>Timeline</a:t>
            </a:r>
            <a:endParaRPr sz="1600">
              <a:solidFill>
                <a:srgbClr val="0B5394"/>
              </a:solidFill>
              <a:latin typeface="Roboto"/>
              <a:ea typeface="Roboto"/>
              <a:cs typeface="Roboto"/>
              <a:sym typeface="Roboto"/>
            </a:endParaRPr>
          </a:p>
          <a:p>
            <a:pPr indent="0" lvl="0" marL="0" rtl="0" algn="l">
              <a:spcBef>
                <a:spcPts val="0"/>
              </a:spcBef>
              <a:spcAft>
                <a:spcPts val="0"/>
              </a:spcAft>
              <a:buNone/>
            </a:pPr>
            <a:r>
              <a:t/>
            </a:r>
            <a:endParaRPr sz="1600"/>
          </a:p>
        </p:txBody>
      </p:sp>
      <p:sp>
        <p:nvSpPr>
          <p:cNvPr id="3012" name="Google Shape;3012;p12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013" name="Google Shape;3013;p12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014" name="Google Shape;3014;p12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015" name="Google Shape;3015;p128">
            <a:hlinkClick r:id="rId3"/>
          </p:cNvPr>
          <p:cNvSpPr/>
          <p:nvPr/>
        </p:nvSpPr>
        <p:spPr>
          <a:xfrm>
            <a:off x="214400"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016" name="Google Shape;3016;p128"/>
          <p:cNvCxnSpPr/>
          <p:nvPr/>
        </p:nvCxnSpPr>
        <p:spPr>
          <a:xfrm>
            <a:off x="837140" y="2817425"/>
            <a:ext cx="0" cy="273300"/>
          </a:xfrm>
          <a:prstGeom prst="straightConnector1">
            <a:avLst/>
          </a:prstGeom>
          <a:noFill/>
          <a:ln cap="flat" cmpd="sng" w="9525">
            <a:solidFill>
              <a:srgbClr val="0B5394"/>
            </a:solidFill>
            <a:prstDash val="solid"/>
            <a:round/>
            <a:headEnd len="med" w="med" type="none"/>
            <a:tailEnd len="med" w="med" type="none"/>
          </a:ln>
        </p:spPr>
      </p:cxnSp>
      <p:sp>
        <p:nvSpPr>
          <p:cNvPr id="3017" name="Google Shape;3017;p128"/>
          <p:cNvSpPr txBox="1"/>
          <p:nvPr/>
        </p:nvSpPr>
        <p:spPr>
          <a:xfrm>
            <a:off x="214387" y="3169538"/>
            <a:ext cx="2120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cxnSp>
        <p:nvCxnSpPr>
          <p:cNvPr id="3018" name="Google Shape;3018;p128"/>
          <p:cNvCxnSpPr/>
          <p:nvPr/>
        </p:nvCxnSpPr>
        <p:spPr>
          <a:xfrm>
            <a:off x="4084715" y="2813225"/>
            <a:ext cx="0" cy="273300"/>
          </a:xfrm>
          <a:prstGeom prst="straightConnector1">
            <a:avLst/>
          </a:prstGeom>
          <a:noFill/>
          <a:ln cap="flat" cmpd="sng" w="9525">
            <a:solidFill>
              <a:srgbClr val="0B5394"/>
            </a:solidFill>
            <a:prstDash val="solid"/>
            <a:round/>
            <a:headEnd len="med" w="med" type="none"/>
            <a:tailEnd len="med" w="med" type="none"/>
          </a:ln>
        </p:spPr>
      </p:cxnSp>
      <p:sp>
        <p:nvSpPr>
          <p:cNvPr id="3019" name="Google Shape;3019;p128"/>
          <p:cNvSpPr/>
          <p:nvPr/>
        </p:nvSpPr>
        <p:spPr>
          <a:xfrm>
            <a:off x="1573275" y="2484600"/>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Aug 2022</a:t>
            </a:r>
            <a:endParaRPr b="1" sz="1100">
              <a:solidFill>
                <a:srgbClr val="FFFFFF"/>
              </a:solidFill>
              <a:latin typeface="Roboto"/>
              <a:ea typeface="Roboto"/>
              <a:cs typeface="Roboto"/>
              <a:sym typeface="Roboto"/>
            </a:endParaRPr>
          </a:p>
        </p:txBody>
      </p:sp>
      <p:cxnSp>
        <p:nvCxnSpPr>
          <p:cNvPr id="3020" name="Google Shape;3020;p128"/>
          <p:cNvCxnSpPr/>
          <p:nvPr/>
        </p:nvCxnSpPr>
        <p:spPr>
          <a:xfrm>
            <a:off x="6774915" y="2757937"/>
            <a:ext cx="0" cy="300600"/>
          </a:xfrm>
          <a:prstGeom prst="straightConnector1">
            <a:avLst/>
          </a:prstGeom>
          <a:noFill/>
          <a:ln cap="flat" cmpd="sng" w="9525">
            <a:solidFill>
              <a:srgbClr val="0B5394"/>
            </a:solidFill>
            <a:prstDash val="solid"/>
            <a:round/>
            <a:headEnd len="med" w="med" type="none"/>
            <a:tailEnd len="med" w="med" type="none"/>
          </a:ln>
        </p:spPr>
      </p:cxnSp>
      <p:cxnSp>
        <p:nvCxnSpPr>
          <p:cNvPr id="3021" name="Google Shape;3021;p128"/>
          <p:cNvCxnSpPr/>
          <p:nvPr/>
        </p:nvCxnSpPr>
        <p:spPr>
          <a:xfrm>
            <a:off x="7430290" y="2278575"/>
            <a:ext cx="6000" cy="215700"/>
          </a:xfrm>
          <a:prstGeom prst="straightConnector1">
            <a:avLst/>
          </a:prstGeom>
          <a:noFill/>
          <a:ln cap="flat" cmpd="sng" w="9525">
            <a:solidFill>
              <a:srgbClr val="0B5394"/>
            </a:solidFill>
            <a:prstDash val="solid"/>
            <a:round/>
            <a:headEnd len="med" w="med" type="none"/>
            <a:tailEnd len="med" w="med" type="none"/>
          </a:ln>
        </p:spPr>
      </p:cxnSp>
      <p:sp>
        <p:nvSpPr>
          <p:cNvPr id="3022" name="Google Shape;3022;p128"/>
          <p:cNvSpPr/>
          <p:nvPr/>
        </p:nvSpPr>
        <p:spPr>
          <a:xfrm>
            <a:off x="114925" y="2484600"/>
            <a:ext cx="1553100" cy="325500"/>
          </a:xfrm>
          <a:prstGeom prst="homePlate">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Jul 2022</a:t>
            </a:r>
            <a:endParaRPr b="1" sz="1100">
              <a:solidFill>
                <a:srgbClr val="FFFFFF"/>
              </a:solidFill>
              <a:latin typeface="Roboto"/>
              <a:ea typeface="Roboto"/>
              <a:cs typeface="Roboto"/>
              <a:sym typeface="Roboto"/>
            </a:endParaRPr>
          </a:p>
        </p:txBody>
      </p:sp>
      <p:cxnSp>
        <p:nvCxnSpPr>
          <p:cNvPr id="3023" name="Google Shape;3023;p128"/>
          <p:cNvCxnSpPr/>
          <p:nvPr/>
        </p:nvCxnSpPr>
        <p:spPr>
          <a:xfrm>
            <a:off x="5278590" y="2272187"/>
            <a:ext cx="6000" cy="215700"/>
          </a:xfrm>
          <a:prstGeom prst="straightConnector1">
            <a:avLst/>
          </a:prstGeom>
          <a:noFill/>
          <a:ln cap="flat" cmpd="sng" w="9525">
            <a:solidFill>
              <a:srgbClr val="0B5394"/>
            </a:solidFill>
            <a:prstDash val="solid"/>
            <a:round/>
            <a:headEnd len="med" w="med" type="none"/>
            <a:tailEnd len="med" w="med" type="none"/>
          </a:ln>
        </p:spPr>
      </p:cxnSp>
      <p:cxnSp>
        <p:nvCxnSpPr>
          <p:cNvPr id="3024" name="Google Shape;3024;p128"/>
          <p:cNvCxnSpPr/>
          <p:nvPr/>
        </p:nvCxnSpPr>
        <p:spPr>
          <a:xfrm>
            <a:off x="1902640" y="2278587"/>
            <a:ext cx="6000" cy="215700"/>
          </a:xfrm>
          <a:prstGeom prst="straightConnector1">
            <a:avLst/>
          </a:prstGeom>
          <a:noFill/>
          <a:ln cap="flat" cmpd="sng" w="9525">
            <a:solidFill>
              <a:srgbClr val="0B5394"/>
            </a:solidFill>
            <a:prstDash val="solid"/>
            <a:round/>
            <a:headEnd len="med" w="med" type="none"/>
            <a:tailEnd len="med" w="med" type="none"/>
          </a:ln>
        </p:spPr>
      </p:cxnSp>
      <p:sp>
        <p:nvSpPr>
          <p:cNvPr id="3025" name="Google Shape;3025;p128"/>
          <p:cNvSpPr/>
          <p:nvPr/>
        </p:nvSpPr>
        <p:spPr>
          <a:xfrm>
            <a:off x="3019025" y="248458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Sep 2022</a:t>
            </a:r>
            <a:endParaRPr b="1" sz="1100">
              <a:solidFill>
                <a:srgbClr val="FFFFFF"/>
              </a:solidFill>
              <a:latin typeface="Roboto"/>
              <a:ea typeface="Roboto"/>
              <a:cs typeface="Roboto"/>
              <a:sym typeface="Roboto"/>
            </a:endParaRPr>
          </a:p>
        </p:txBody>
      </p:sp>
      <p:sp>
        <p:nvSpPr>
          <p:cNvPr id="3026" name="Google Shape;3026;p128"/>
          <p:cNvSpPr/>
          <p:nvPr/>
        </p:nvSpPr>
        <p:spPr>
          <a:xfrm>
            <a:off x="4465025" y="248458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Oct 2022</a:t>
            </a:r>
            <a:endParaRPr b="1" sz="1100">
              <a:solidFill>
                <a:srgbClr val="FFFFFF"/>
              </a:solidFill>
              <a:latin typeface="Roboto"/>
              <a:ea typeface="Roboto"/>
              <a:cs typeface="Roboto"/>
              <a:sym typeface="Roboto"/>
            </a:endParaRPr>
          </a:p>
        </p:txBody>
      </p:sp>
      <p:sp>
        <p:nvSpPr>
          <p:cNvPr id="3027" name="Google Shape;3027;p128"/>
          <p:cNvSpPr/>
          <p:nvPr/>
        </p:nvSpPr>
        <p:spPr>
          <a:xfrm>
            <a:off x="5923125" y="247003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Nov 2022</a:t>
            </a:r>
            <a:endParaRPr b="1" sz="1100">
              <a:solidFill>
                <a:srgbClr val="FFFFFF"/>
              </a:solidFill>
              <a:latin typeface="Roboto"/>
              <a:ea typeface="Roboto"/>
              <a:cs typeface="Roboto"/>
              <a:sym typeface="Roboto"/>
            </a:endParaRPr>
          </a:p>
        </p:txBody>
      </p:sp>
      <p:sp>
        <p:nvSpPr>
          <p:cNvPr id="3028" name="Google Shape;3028;p128"/>
          <p:cNvSpPr/>
          <p:nvPr/>
        </p:nvSpPr>
        <p:spPr>
          <a:xfrm>
            <a:off x="7356775" y="247003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Dec 2022</a:t>
            </a:r>
            <a:endParaRPr b="1" sz="1100">
              <a:solidFill>
                <a:srgbClr val="FFFFFF"/>
              </a:solidFill>
              <a:latin typeface="Roboto"/>
              <a:ea typeface="Roboto"/>
              <a:cs typeface="Roboto"/>
              <a:sym typeface="Roboto"/>
            </a:endParaRPr>
          </a:p>
        </p:txBody>
      </p:sp>
      <p:sp>
        <p:nvSpPr>
          <p:cNvPr id="3029" name="Google Shape;3029;p128">
            <a:hlinkClick r:id="rId4"/>
          </p:cNvPr>
          <p:cNvSpPr/>
          <p:nvPr/>
        </p:nvSpPr>
        <p:spPr>
          <a:xfrm>
            <a:off x="214400"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0" name="Google Shape;3030;p128">
            <a:hlinkClick r:id="rId5"/>
          </p:cNvPr>
          <p:cNvSpPr/>
          <p:nvPr/>
        </p:nvSpPr>
        <p:spPr>
          <a:xfrm>
            <a:off x="3126375"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1" name="Google Shape;3031;p128"/>
          <p:cNvSpPr/>
          <p:nvPr/>
        </p:nvSpPr>
        <p:spPr>
          <a:xfrm>
            <a:off x="6038350"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latin typeface="Roboto"/>
              <a:ea typeface="Roboto"/>
              <a:cs typeface="Roboto"/>
              <a:sym typeface="Roboto"/>
            </a:endParaRPr>
          </a:p>
        </p:txBody>
      </p:sp>
      <p:sp>
        <p:nvSpPr>
          <p:cNvPr id="3032" name="Google Shape;3032;p128">
            <a:hlinkClick r:id="rId6"/>
          </p:cNvPr>
          <p:cNvSpPr/>
          <p:nvPr/>
        </p:nvSpPr>
        <p:spPr>
          <a:xfrm>
            <a:off x="3143725"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3" name="Google Shape;3033;p128">
            <a:hlinkClick r:id="rId7"/>
          </p:cNvPr>
          <p:cNvSpPr/>
          <p:nvPr/>
        </p:nvSpPr>
        <p:spPr>
          <a:xfrm>
            <a:off x="6073050"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4" name="Google Shape;3034;p128"/>
          <p:cNvSpPr txBox="1"/>
          <p:nvPr/>
        </p:nvSpPr>
        <p:spPr>
          <a:xfrm>
            <a:off x="211250" y="799075"/>
            <a:ext cx="2571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Sanofi</a:t>
            </a:r>
            <a:r>
              <a:rPr lang="en-GB" sz="1100">
                <a:solidFill>
                  <a:srgbClr val="020202"/>
                </a:solidFill>
                <a:latin typeface="Roboto"/>
                <a:ea typeface="Roboto"/>
                <a:cs typeface="Roboto"/>
                <a:sym typeface="Roboto"/>
              </a:rPr>
              <a:t> focuses on using </a:t>
            </a:r>
            <a:r>
              <a:rPr b="1" lang="en-GB" sz="1100">
                <a:solidFill>
                  <a:srgbClr val="0B5394"/>
                </a:solidFill>
                <a:latin typeface="Roboto"/>
                <a:ea typeface="Roboto"/>
                <a:cs typeface="Roboto"/>
                <a:sym typeface="Roboto"/>
              </a:rPr>
              <a:t>Atomwise's</a:t>
            </a:r>
            <a:r>
              <a:rPr lang="en-GB" sz="1100">
                <a:solidFill>
                  <a:srgbClr val="020202"/>
                </a:solidFill>
                <a:latin typeface="Roboto"/>
                <a:ea typeface="Roboto"/>
                <a:cs typeface="Roboto"/>
                <a:sym typeface="Roboto"/>
              </a:rPr>
              <a:t> AtomNet platform to conduct small molecule research on up to five therapeutic targets.</a:t>
            </a:r>
            <a:endParaRPr>
              <a:latin typeface="Roboto"/>
              <a:ea typeface="Roboto"/>
              <a:cs typeface="Roboto"/>
              <a:sym typeface="Roboto"/>
            </a:endParaRPr>
          </a:p>
        </p:txBody>
      </p:sp>
      <p:pic>
        <p:nvPicPr>
          <p:cNvPr id="3035" name="Google Shape;3035;p128"/>
          <p:cNvPicPr preferRelativeResize="0"/>
          <p:nvPr/>
        </p:nvPicPr>
        <p:blipFill>
          <a:blip r:embed="rId8">
            <a:alphaModFix/>
          </a:blip>
          <a:stretch>
            <a:fillRect/>
          </a:stretch>
        </p:blipFill>
        <p:spPr>
          <a:xfrm>
            <a:off x="379675" y="1766150"/>
            <a:ext cx="1120118" cy="273300"/>
          </a:xfrm>
          <a:prstGeom prst="rect">
            <a:avLst/>
          </a:prstGeom>
          <a:noFill/>
          <a:ln>
            <a:noFill/>
          </a:ln>
        </p:spPr>
      </p:pic>
      <p:pic>
        <p:nvPicPr>
          <p:cNvPr id="3036" name="Google Shape;3036;p128"/>
          <p:cNvPicPr preferRelativeResize="0"/>
          <p:nvPr/>
        </p:nvPicPr>
        <p:blipFill>
          <a:blip r:embed="rId9">
            <a:alphaModFix/>
          </a:blip>
          <a:stretch>
            <a:fillRect/>
          </a:stretch>
        </p:blipFill>
        <p:spPr>
          <a:xfrm>
            <a:off x="1668026" y="1794950"/>
            <a:ext cx="1024952" cy="215700"/>
          </a:xfrm>
          <a:prstGeom prst="rect">
            <a:avLst/>
          </a:prstGeom>
          <a:noFill/>
          <a:ln>
            <a:noFill/>
          </a:ln>
        </p:spPr>
      </p:pic>
      <p:sp>
        <p:nvSpPr>
          <p:cNvPr id="3037" name="Google Shape;3037;p128"/>
          <p:cNvSpPr txBox="1"/>
          <p:nvPr/>
        </p:nvSpPr>
        <p:spPr>
          <a:xfrm>
            <a:off x="3168775" y="3278975"/>
            <a:ext cx="2571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The AI partnership between </a:t>
            </a:r>
            <a:r>
              <a:rPr b="1" lang="en-GB" sz="1100">
                <a:solidFill>
                  <a:srgbClr val="0B5394"/>
                </a:solidFill>
                <a:latin typeface="Roboto"/>
                <a:ea typeface="Roboto"/>
                <a:cs typeface="Roboto"/>
                <a:sym typeface="Roboto"/>
              </a:rPr>
              <a:t>Bayer</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Exscientia</a:t>
            </a:r>
            <a:r>
              <a:rPr lang="en-GB" sz="1100">
                <a:solidFill>
                  <a:schemeClr val="dk1"/>
                </a:solidFill>
                <a:latin typeface="Roboto"/>
                <a:ea typeface="Roboto"/>
                <a:cs typeface="Roboto"/>
                <a:sym typeface="Roboto"/>
              </a:rPr>
              <a:t>, which saw the two parties search for cardiovascular and cancer targets came to an end.</a:t>
            </a:r>
            <a:endParaRPr>
              <a:latin typeface="Roboto"/>
              <a:ea typeface="Roboto"/>
              <a:cs typeface="Roboto"/>
              <a:sym typeface="Roboto"/>
            </a:endParaRPr>
          </a:p>
        </p:txBody>
      </p:sp>
      <p:pic>
        <p:nvPicPr>
          <p:cNvPr id="3038" name="Google Shape;3038;p128"/>
          <p:cNvPicPr preferRelativeResize="0"/>
          <p:nvPr/>
        </p:nvPicPr>
        <p:blipFill>
          <a:blip r:embed="rId10">
            <a:alphaModFix/>
          </a:blip>
          <a:stretch>
            <a:fillRect/>
          </a:stretch>
        </p:blipFill>
        <p:spPr>
          <a:xfrm>
            <a:off x="3398225" y="4311800"/>
            <a:ext cx="1326926" cy="244800"/>
          </a:xfrm>
          <a:prstGeom prst="rect">
            <a:avLst/>
          </a:prstGeom>
          <a:noFill/>
          <a:ln>
            <a:noFill/>
          </a:ln>
        </p:spPr>
      </p:pic>
      <p:pic>
        <p:nvPicPr>
          <p:cNvPr id="3039" name="Google Shape;3039;p128"/>
          <p:cNvPicPr preferRelativeResize="0"/>
          <p:nvPr/>
        </p:nvPicPr>
        <p:blipFill>
          <a:blip r:embed="rId11">
            <a:alphaModFix/>
          </a:blip>
          <a:stretch>
            <a:fillRect/>
          </a:stretch>
        </p:blipFill>
        <p:spPr>
          <a:xfrm>
            <a:off x="4928975" y="4179975"/>
            <a:ext cx="508449" cy="508449"/>
          </a:xfrm>
          <a:prstGeom prst="rect">
            <a:avLst/>
          </a:prstGeom>
          <a:noFill/>
          <a:ln>
            <a:noFill/>
          </a:ln>
        </p:spPr>
      </p:pic>
      <p:sp>
        <p:nvSpPr>
          <p:cNvPr id="3040" name="Google Shape;3040;p128"/>
          <p:cNvSpPr txBox="1"/>
          <p:nvPr/>
        </p:nvSpPr>
        <p:spPr>
          <a:xfrm>
            <a:off x="220425" y="3297350"/>
            <a:ext cx="26820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highlight>
                  <a:srgbClr val="FFFFFF"/>
                </a:highlight>
                <a:latin typeface="Roboto"/>
                <a:ea typeface="Roboto"/>
                <a:cs typeface="Roboto"/>
                <a:sym typeface="Roboto"/>
              </a:rPr>
              <a:t>Roche </a:t>
            </a:r>
            <a:r>
              <a:rPr lang="en-GB" sz="1100">
                <a:solidFill>
                  <a:schemeClr val="dk1"/>
                </a:solidFill>
                <a:highlight>
                  <a:srgbClr val="FFFFFF"/>
                </a:highlight>
                <a:latin typeface="Roboto"/>
                <a:ea typeface="Roboto"/>
                <a:cs typeface="Roboto"/>
                <a:sym typeface="Roboto"/>
              </a:rPr>
              <a:t>and </a:t>
            </a:r>
            <a:r>
              <a:rPr b="1" lang="en-GB" sz="1100">
                <a:solidFill>
                  <a:srgbClr val="0B5394"/>
                </a:solidFill>
                <a:highlight>
                  <a:srgbClr val="FFFFFF"/>
                </a:highlight>
                <a:latin typeface="Roboto"/>
                <a:ea typeface="Roboto"/>
                <a:cs typeface="Roboto"/>
                <a:sym typeface="Roboto"/>
              </a:rPr>
              <a:t>EarlySign</a:t>
            </a:r>
            <a:r>
              <a:rPr lang="en-GB" sz="1100">
                <a:solidFill>
                  <a:schemeClr val="dk1"/>
                </a:solidFill>
                <a:highlight>
                  <a:srgbClr val="FFFFFF"/>
                </a:highlight>
                <a:latin typeface="Roboto"/>
                <a:ea typeface="Roboto"/>
                <a:cs typeface="Roboto"/>
                <a:sym typeface="Roboto"/>
              </a:rPr>
              <a:t> expand partnership to include AI-powered lung cancer diagnosis.</a:t>
            </a:r>
            <a:endParaRPr sz="1500">
              <a:latin typeface="Roboto"/>
              <a:ea typeface="Roboto"/>
              <a:cs typeface="Roboto"/>
              <a:sym typeface="Roboto"/>
            </a:endParaRPr>
          </a:p>
        </p:txBody>
      </p:sp>
      <p:pic>
        <p:nvPicPr>
          <p:cNvPr id="3041" name="Google Shape;3041;p128"/>
          <p:cNvPicPr preferRelativeResize="0"/>
          <p:nvPr/>
        </p:nvPicPr>
        <p:blipFill>
          <a:blip r:embed="rId12">
            <a:alphaModFix/>
          </a:blip>
          <a:stretch>
            <a:fillRect/>
          </a:stretch>
        </p:blipFill>
        <p:spPr>
          <a:xfrm>
            <a:off x="506701" y="4140877"/>
            <a:ext cx="804598" cy="367252"/>
          </a:xfrm>
          <a:prstGeom prst="rect">
            <a:avLst/>
          </a:prstGeom>
          <a:noFill/>
          <a:ln>
            <a:noFill/>
          </a:ln>
        </p:spPr>
      </p:pic>
      <p:pic>
        <p:nvPicPr>
          <p:cNvPr id="3042" name="Google Shape;3042;p128"/>
          <p:cNvPicPr preferRelativeResize="0"/>
          <p:nvPr/>
        </p:nvPicPr>
        <p:blipFill>
          <a:blip r:embed="rId13">
            <a:alphaModFix/>
          </a:blip>
          <a:stretch>
            <a:fillRect/>
          </a:stretch>
        </p:blipFill>
        <p:spPr>
          <a:xfrm>
            <a:off x="1725275" y="3936700"/>
            <a:ext cx="692700" cy="692700"/>
          </a:xfrm>
          <a:prstGeom prst="rect">
            <a:avLst/>
          </a:prstGeom>
          <a:noFill/>
          <a:ln>
            <a:noFill/>
          </a:ln>
        </p:spPr>
      </p:pic>
      <p:sp>
        <p:nvSpPr>
          <p:cNvPr id="3043" name="Google Shape;3043;p128"/>
          <p:cNvSpPr txBox="1"/>
          <p:nvPr/>
        </p:nvSpPr>
        <p:spPr>
          <a:xfrm>
            <a:off x="6073050" y="3228713"/>
            <a:ext cx="26328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Insilico Medicine</a:t>
            </a:r>
            <a:r>
              <a:rPr lang="en-GB" sz="1100">
                <a:solidFill>
                  <a:schemeClr val="dk1"/>
                </a:solidFill>
                <a:latin typeface="Roboto"/>
                <a:ea typeface="Roboto"/>
                <a:cs typeface="Roboto"/>
                <a:sym typeface="Roboto"/>
              </a:rPr>
              <a:t> signs strategic research collaboration with </a:t>
            </a:r>
            <a:r>
              <a:rPr b="1" lang="en-GB" sz="1100">
                <a:solidFill>
                  <a:srgbClr val="0B5394"/>
                </a:solidFill>
                <a:latin typeface="Roboto"/>
                <a:ea typeface="Roboto"/>
                <a:cs typeface="Roboto"/>
                <a:sym typeface="Roboto"/>
              </a:rPr>
              <a:t>Sanofi</a:t>
            </a:r>
            <a:r>
              <a:rPr lang="en-GB" sz="1100">
                <a:solidFill>
                  <a:srgbClr val="0B5394"/>
                </a:solidFill>
                <a:latin typeface="Roboto"/>
                <a:ea typeface="Roboto"/>
                <a:cs typeface="Roboto"/>
                <a:sym typeface="Roboto"/>
              </a:rPr>
              <a:t> </a:t>
            </a:r>
            <a:r>
              <a:rPr lang="en-GB" sz="1100">
                <a:solidFill>
                  <a:schemeClr val="dk1"/>
                </a:solidFill>
                <a:latin typeface="Roboto"/>
                <a:ea typeface="Roboto"/>
                <a:cs typeface="Roboto"/>
                <a:sym typeface="Roboto"/>
              </a:rPr>
              <a:t>worth up to </a:t>
            </a:r>
            <a:r>
              <a:rPr b="1" lang="en-GB" sz="1100">
                <a:solidFill>
                  <a:srgbClr val="0B5394"/>
                </a:solidFill>
                <a:latin typeface="Roboto"/>
                <a:ea typeface="Roboto"/>
                <a:cs typeface="Roboto"/>
                <a:sym typeface="Roboto"/>
              </a:rPr>
              <a:t>$1.2B</a:t>
            </a:r>
            <a:r>
              <a:rPr lang="en-GB" sz="1100">
                <a:solidFill>
                  <a:schemeClr val="dk1"/>
                </a:solidFill>
                <a:latin typeface="Roboto"/>
                <a:ea typeface="Roboto"/>
                <a:cs typeface="Roboto"/>
                <a:sym typeface="Roboto"/>
              </a:rPr>
              <a:t>. AI platform </a:t>
            </a:r>
            <a:r>
              <a:rPr b="1" lang="en-GB" sz="1100">
                <a:solidFill>
                  <a:srgbClr val="0B5394"/>
                </a:solidFill>
                <a:latin typeface="Roboto"/>
                <a:ea typeface="Roboto"/>
                <a:cs typeface="Roboto"/>
                <a:sym typeface="Roboto"/>
              </a:rPr>
              <a:t>Pharma.AI </a:t>
            </a:r>
            <a:r>
              <a:rPr lang="en-GB" sz="1100">
                <a:solidFill>
                  <a:schemeClr val="dk1"/>
                </a:solidFill>
                <a:latin typeface="Roboto"/>
                <a:ea typeface="Roboto"/>
                <a:cs typeface="Roboto"/>
                <a:sym typeface="Roboto"/>
              </a:rPr>
              <a:t>will be used to advance drug development candidates for up to six new targets.</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3044" name="Google Shape;3044;p128"/>
          <p:cNvPicPr preferRelativeResize="0"/>
          <p:nvPr/>
        </p:nvPicPr>
        <p:blipFill rotWithShape="1">
          <a:blip r:embed="rId14">
            <a:alphaModFix/>
          </a:blip>
          <a:srcRect b="28490" l="0" r="0" t="25563"/>
          <a:stretch/>
        </p:blipFill>
        <p:spPr>
          <a:xfrm rot="2">
            <a:off x="6209175" y="4311800"/>
            <a:ext cx="981000" cy="450710"/>
          </a:xfrm>
          <a:prstGeom prst="rect">
            <a:avLst/>
          </a:prstGeom>
          <a:noFill/>
          <a:ln>
            <a:noFill/>
          </a:ln>
        </p:spPr>
      </p:pic>
      <p:pic>
        <p:nvPicPr>
          <p:cNvPr id="3045" name="Google Shape;3045;p128"/>
          <p:cNvPicPr preferRelativeResize="0"/>
          <p:nvPr/>
        </p:nvPicPr>
        <p:blipFill>
          <a:blip r:embed="rId9">
            <a:alphaModFix/>
          </a:blip>
          <a:stretch>
            <a:fillRect/>
          </a:stretch>
        </p:blipFill>
        <p:spPr>
          <a:xfrm>
            <a:off x="7385751" y="4429300"/>
            <a:ext cx="1024952" cy="215700"/>
          </a:xfrm>
          <a:prstGeom prst="rect">
            <a:avLst/>
          </a:prstGeom>
          <a:noFill/>
          <a:ln>
            <a:noFill/>
          </a:ln>
        </p:spPr>
      </p:pic>
      <p:sp>
        <p:nvSpPr>
          <p:cNvPr id="3046" name="Google Shape;3046;p128"/>
          <p:cNvSpPr txBox="1"/>
          <p:nvPr/>
        </p:nvSpPr>
        <p:spPr>
          <a:xfrm>
            <a:off x="3126375" y="753448"/>
            <a:ext cx="26328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Roche </a:t>
            </a:r>
            <a:r>
              <a:rPr lang="en-GB" sz="1100">
                <a:latin typeface="Roboto"/>
                <a:ea typeface="Roboto"/>
                <a:cs typeface="Roboto"/>
                <a:sym typeface="Roboto"/>
              </a:rPr>
              <a:t>announces</a:t>
            </a:r>
            <a:r>
              <a:rPr b="1" lang="en-GB" sz="1100">
                <a:solidFill>
                  <a:srgbClr val="0B5394"/>
                </a:solidFill>
                <a:latin typeface="Roboto"/>
                <a:ea typeface="Roboto"/>
                <a:cs typeface="Roboto"/>
                <a:sym typeface="Roboto"/>
              </a:rPr>
              <a:t> PathAI </a:t>
            </a:r>
            <a:r>
              <a:rPr lang="en-GB" sz="1100">
                <a:latin typeface="Roboto"/>
                <a:ea typeface="Roboto"/>
                <a:cs typeface="Roboto"/>
                <a:sym typeface="Roboto"/>
              </a:rPr>
              <a:t>collaboration for artificial intelligence-based digital pathology applications for improved patient care.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3047" name="Google Shape;3047;p128"/>
          <p:cNvPicPr preferRelativeResize="0"/>
          <p:nvPr/>
        </p:nvPicPr>
        <p:blipFill>
          <a:blip r:embed="rId12">
            <a:alphaModFix/>
          </a:blip>
          <a:stretch>
            <a:fillRect/>
          </a:stretch>
        </p:blipFill>
        <p:spPr>
          <a:xfrm>
            <a:off x="3393276" y="1719177"/>
            <a:ext cx="804597" cy="367252"/>
          </a:xfrm>
          <a:prstGeom prst="rect">
            <a:avLst/>
          </a:prstGeom>
          <a:noFill/>
          <a:ln>
            <a:noFill/>
          </a:ln>
        </p:spPr>
      </p:pic>
      <p:pic>
        <p:nvPicPr>
          <p:cNvPr id="3048" name="Google Shape;3048;p128"/>
          <p:cNvPicPr preferRelativeResize="0"/>
          <p:nvPr/>
        </p:nvPicPr>
        <p:blipFill>
          <a:blip r:embed="rId15">
            <a:alphaModFix/>
          </a:blip>
          <a:stretch>
            <a:fillRect/>
          </a:stretch>
        </p:blipFill>
        <p:spPr>
          <a:xfrm>
            <a:off x="4378800" y="1746951"/>
            <a:ext cx="871329" cy="300600"/>
          </a:xfrm>
          <a:prstGeom prst="rect">
            <a:avLst/>
          </a:prstGeom>
          <a:noFill/>
          <a:ln>
            <a:noFill/>
          </a:ln>
        </p:spPr>
      </p:pic>
      <p:sp>
        <p:nvSpPr>
          <p:cNvPr id="3049" name="Google Shape;3049;p128"/>
          <p:cNvSpPr txBox="1"/>
          <p:nvPr/>
        </p:nvSpPr>
        <p:spPr>
          <a:xfrm>
            <a:off x="6038350" y="742838"/>
            <a:ext cx="25719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Cyclica</a:t>
            </a:r>
            <a:r>
              <a:rPr lang="en-GB" sz="1100">
                <a:solidFill>
                  <a:schemeClr val="dk1"/>
                </a:solidFill>
                <a:latin typeface="Roboto"/>
                <a:ea typeface="Roboto"/>
                <a:cs typeface="Roboto"/>
                <a:sym typeface="Roboto"/>
              </a:rPr>
              <a:t> Inc and </a:t>
            </a:r>
            <a:r>
              <a:rPr b="1" lang="en-GB" sz="1100">
                <a:solidFill>
                  <a:srgbClr val="0B5394"/>
                </a:solidFill>
                <a:latin typeface="Roboto"/>
                <a:ea typeface="Roboto"/>
                <a:cs typeface="Roboto"/>
                <a:sym typeface="Roboto"/>
              </a:rPr>
              <a:t> SK Chemicals </a:t>
            </a:r>
            <a:r>
              <a:rPr lang="en-GB" sz="1100">
                <a:solidFill>
                  <a:schemeClr val="dk1"/>
                </a:solidFill>
                <a:latin typeface="Roboto"/>
                <a:ea typeface="Roboto"/>
                <a:cs typeface="Roboto"/>
                <a:sym typeface="Roboto"/>
              </a:rPr>
              <a:t>announced an AI-driven drug discovery and development partnership to develop therapies across a range of disease areas.</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3050" name="Google Shape;3050;p128"/>
          <p:cNvPicPr preferRelativeResize="0"/>
          <p:nvPr/>
        </p:nvPicPr>
        <p:blipFill>
          <a:blip r:embed="rId16">
            <a:alphaModFix/>
          </a:blip>
          <a:stretch>
            <a:fillRect/>
          </a:stretch>
        </p:blipFill>
        <p:spPr>
          <a:xfrm>
            <a:off x="6356825" y="1744325"/>
            <a:ext cx="804600" cy="402300"/>
          </a:xfrm>
          <a:prstGeom prst="rect">
            <a:avLst/>
          </a:prstGeom>
          <a:noFill/>
          <a:ln>
            <a:noFill/>
          </a:ln>
        </p:spPr>
      </p:pic>
      <p:pic>
        <p:nvPicPr>
          <p:cNvPr id="3051" name="Google Shape;3051;p128"/>
          <p:cNvPicPr preferRelativeResize="0"/>
          <p:nvPr/>
        </p:nvPicPr>
        <p:blipFill>
          <a:blip r:embed="rId17">
            <a:alphaModFix/>
          </a:blip>
          <a:stretch>
            <a:fillRect/>
          </a:stretch>
        </p:blipFill>
        <p:spPr>
          <a:xfrm>
            <a:off x="7476225" y="1725175"/>
            <a:ext cx="655380" cy="453900"/>
          </a:xfrm>
          <a:prstGeom prst="rect">
            <a:avLst/>
          </a:prstGeom>
          <a:noFill/>
          <a:ln>
            <a:noFill/>
          </a:ln>
        </p:spPr>
      </p:pic>
      <p:sp>
        <p:nvSpPr>
          <p:cNvPr id="3052" name="Google Shape;3052;p128"/>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6"/>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Pharma Efficiency: Challenges</a:t>
            </a:r>
            <a:endParaRPr sz="1600">
              <a:solidFill>
                <a:srgbClr val="0B5394"/>
              </a:solidFill>
              <a:latin typeface="Roboto"/>
              <a:ea typeface="Roboto"/>
              <a:cs typeface="Roboto"/>
              <a:sym typeface="Roboto"/>
            </a:endParaRPr>
          </a:p>
        </p:txBody>
      </p:sp>
      <p:cxnSp>
        <p:nvCxnSpPr>
          <p:cNvPr id="405" name="Google Shape;405;p66"/>
          <p:cNvCxnSpPr/>
          <p:nvPr/>
        </p:nvCxnSpPr>
        <p:spPr>
          <a:xfrm>
            <a:off x="1295924" y="3582981"/>
            <a:ext cx="1253100" cy="0"/>
          </a:xfrm>
          <a:prstGeom prst="straightConnector1">
            <a:avLst/>
          </a:prstGeom>
          <a:noFill/>
          <a:ln cap="flat" cmpd="sng" w="9525">
            <a:solidFill>
              <a:srgbClr val="9FC5E8"/>
            </a:solidFill>
            <a:prstDash val="solid"/>
            <a:round/>
            <a:headEnd len="med" w="med" type="none"/>
            <a:tailEnd len="med" w="med" type="none"/>
          </a:ln>
        </p:spPr>
      </p:cxnSp>
      <p:cxnSp>
        <p:nvCxnSpPr>
          <p:cNvPr id="406" name="Google Shape;406;p66"/>
          <p:cNvCxnSpPr/>
          <p:nvPr/>
        </p:nvCxnSpPr>
        <p:spPr>
          <a:xfrm>
            <a:off x="1295924" y="4399226"/>
            <a:ext cx="1253100" cy="0"/>
          </a:xfrm>
          <a:prstGeom prst="straightConnector1">
            <a:avLst/>
          </a:prstGeom>
          <a:noFill/>
          <a:ln cap="flat" cmpd="sng" w="9525">
            <a:solidFill>
              <a:srgbClr val="9FC5E8"/>
            </a:solidFill>
            <a:prstDash val="solid"/>
            <a:round/>
            <a:headEnd len="med" w="med" type="none"/>
            <a:tailEnd len="med" w="med" type="none"/>
          </a:ln>
        </p:spPr>
      </p:cxnSp>
      <p:cxnSp>
        <p:nvCxnSpPr>
          <p:cNvPr id="407" name="Google Shape;407;p66"/>
          <p:cNvCxnSpPr/>
          <p:nvPr/>
        </p:nvCxnSpPr>
        <p:spPr>
          <a:xfrm>
            <a:off x="1295924" y="1844279"/>
            <a:ext cx="1253100" cy="0"/>
          </a:xfrm>
          <a:prstGeom prst="straightConnector1">
            <a:avLst/>
          </a:prstGeom>
          <a:noFill/>
          <a:ln cap="flat" cmpd="sng" w="9525">
            <a:solidFill>
              <a:srgbClr val="9FC5E8"/>
            </a:solidFill>
            <a:prstDash val="solid"/>
            <a:round/>
            <a:headEnd len="med" w="med" type="none"/>
            <a:tailEnd len="med" w="med" type="none"/>
          </a:ln>
        </p:spPr>
      </p:cxnSp>
      <p:cxnSp>
        <p:nvCxnSpPr>
          <p:cNvPr id="408" name="Google Shape;408;p66"/>
          <p:cNvCxnSpPr>
            <a:stCxn id="409" idx="3"/>
          </p:cNvCxnSpPr>
          <p:nvPr/>
        </p:nvCxnSpPr>
        <p:spPr>
          <a:xfrm>
            <a:off x="1422612" y="2751434"/>
            <a:ext cx="1253100" cy="0"/>
          </a:xfrm>
          <a:prstGeom prst="straightConnector1">
            <a:avLst/>
          </a:prstGeom>
          <a:noFill/>
          <a:ln cap="flat" cmpd="sng" w="9525">
            <a:solidFill>
              <a:srgbClr val="9FC5E8"/>
            </a:solidFill>
            <a:prstDash val="solid"/>
            <a:round/>
            <a:headEnd len="med" w="med" type="none"/>
            <a:tailEnd len="med" w="med" type="none"/>
          </a:ln>
        </p:spPr>
      </p:cxnSp>
      <p:sp>
        <p:nvSpPr>
          <p:cNvPr id="410" name="Google Shape;410;p66"/>
          <p:cNvSpPr/>
          <p:nvPr/>
        </p:nvSpPr>
        <p:spPr>
          <a:xfrm flipH="1">
            <a:off x="1758473" y="636150"/>
            <a:ext cx="2910600" cy="605700"/>
          </a:xfrm>
          <a:prstGeom prst="round2DiagRect">
            <a:avLst>
              <a:gd fmla="val 33219" name="adj1"/>
              <a:gd fmla="val 0" name="adj2"/>
            </a:avLst>
          </a:prstGeom>
          <a:gradFill>
            <a:gsLst>
              <a:gs pos="0">
                <a:srgbClr val="CFE2F3"/>
              </a:gs>
              <a:gs pos="100000">
                <a:srgbClr val="9FC5E8"/>
              </a:gs>
            </a:gsLst>
            <a:lin ang="54007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411" name="Google Shape;411;p66"/>
          <p:cNvSpPr/>
          <p:nvPr/>
        </p:nvSpPr>
        <p:spPr>
          <a:xfrm>
            <a:off x="2003313" y="1244326"/>
            <a:ext cx="2665800" cy="303000"/>
          </a:xfrm>
          <a:prstGeom prst="parallelogram">
            <a:avLst>
              <a:gd fmla="val 254198" name="adj"/>
            </a:avLst>
          </a:prstGeom>
          <a:solidFill>
            <a:srgbClr val="3D85C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2" name="Google Shape;412;p66"/>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13" name="Google Shape;413;p66"/>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14" name="Google Shape;414;p66"/>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415" name="Google Shape;415;p66"/>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416" name="Google Shape;416;p66"/>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17" name="Google Shape;417;p66"/>
          <p:cNvSpPr txBox="1"/>
          <p:nvPr/>
        </p:nvSpPr>
        <p:spPr>
          <a:xfrm>
            <a:off x="5557075" y="636138"/>
            <a:ext cx="3366000" cy="310800"/>
          </a:xfrm>
          <a:prstGeom prst="rect">
            <a:avLst/>
          </a:prstGeom>
          <a:solidFill>
            <a:srgbClr val="0B539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1600">
                <a:solidFill>
                  <a:schemeClr val="lt1"/>
                </a:solidFill>
                <a:latin typeface="Roboto"/>
                <a:ea typeface="Roboto"/>
                <a:cs typeface="Roboto"/>
                <a:sym typeface="Roboto"/>
              </a:rPr>
              <a:t>10 years + $2.6 bln =  1 new drug</a:t>
            </a:r>
            <a:endParaRPr sz="1600">
              <a:solidFill>
                <a:schemeClr val="lt1"/>
              </a:solidFill>
              <a:latin typeface="Roboto"/>
              <a:ea typeface="Roboto"/>
              <a:cs typeface="Roboto"/>
              <a:sym typeface="Roboto"/>
            </a:endParaRPr>
          </a:p>
        </p:txBody>
      </p:sp>
      <p:sp>
        <p:nvSpPr>
          <p:cNvPr id="418" name="Google Shape;418;p66"/>
          <p:cNvSpPr txBox="1"/>
          <p:nvPr/>
        </p:nvSpPr>
        <p:spPr>
          <a:xfrm>
            <a:off x="5572375" y="1129163"/>
            <a:ext cx="3350700" cy="37146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Clr>
                <a:schemeClr val="dk1"/>
              </a:buClr>
              <a:buSzPts val="1100"/>
              <a:buFont typeface="Arial"/>
              <a:buNone/>
            </a:pPr>
            <a:r>
              <a:rPr lang="en-GB" sz="1100">
                <a:latin typeface="Roboto"/>
                <a:ea typeface="Roboto"/>
                <a:cs typeface="Roboto"/>
                <a:sym typeface="Roboto"/>
              </a:rPr>
              <a:t>It takes on average over 10 years to bring a new drug to market. As of 2014, according to Tufts Center for the Study of Drug Development (CSDD), the cost of developing a new prescription drug that gains market approval is approximately $2.6 billion. This is a 145% increase, correcting for inflation, compared to the same report made in 2003.</a:t>
            </a:r>
            <a:endParaRPr sz="1100">
              <a:latin typeface="Roboto"/>
              <a:ea typeface="Roboto"/>
              <a:cs typeface="Roboto"/>
              <a:sym typeface="Roboto"/>
            </a:endParaRPr>
          </a:p>
          <a:p>
            <a:pPr indent="0" lvl="0" marL="0" rtl="0" algn="just">
              <a:lnSpc>
                <a:spcPct val="100000"/>
              </a:lnSpc>
              <a:spcBef>
                <a:spcPts val="300"/>
              </a:spcBef>
              <a:spcAft>
                <a:spcPts val="0"/>
              </a:spcAft>
              <a:buNone/>
            </a:pPr>
            <a:r>
              <a:rPr lang="en-GB" sz="1100">
                <a:latin typeface="Roboto"/>
                <a:ea typeface="Roboto"/>
                <a:cs typeface="Roboto"/>
                <a:sym typeface="Roboto"/>
              </a:rPr>
              <a:t>The pharmaceutical industry is in a terminal decline, and the returns on new drugs that do get to market do not justify the massive investments that Pharma currently puts into R&amp;D anymore.</a:t>
            </a:r>
            <a:endParaRPr sz="1100">
              <a:latin typeface="Roboto"/>
              <a:ea typeface="Roboto"/>
              <a:cs typeface="Roboto"/>
              <a:sym typeface="Roboto"/>
            </a:endParaRPr>
          </a:p>
          <a:p>
            <a:pPr indent="0" lvl="0" marL="0" rtl="0" algn="just">
              <a:lnSpc>
                <a:spcPct val="100000"/>
              </a:lnSpc>
              <a:spcBef>
                <a:spcPts val="300"/>
              </a:spcBef>
              <a:spcAft>
                <a:spcPts val="0"/>
              </a:spcAft>
              <a:buNone/>
            </a:pPr>
            <a:r>
              <a:t/>
            </a:r>
            <a:endParaRPr sz="1100">
              <a:latin typeface="Roboto"/>
              <a:ea typeface="Roboto"/>
              <a:cs typeface="Roboto"/>
              <a:sym typeface="Roboto"/>
            </a:endParaRPr>
          </a:p>
          <a:p>
            <a:pPr indent="0" lvl="0" marL="0" rtl="0" algn="just">
              <a:lnSpc>
                <a:spcPct val="100000"/>
              </a:lnSpc>
              <a:spcBef>
                <a:spcPts val="300"/>
              </a:spcBef>
              <a:spcAft>
                <a:spcPts val="0"/>
              </a:spcAft>
              <a:buNone/>
            </a:pPr>
            <a:r>
              <a:rPr b="1" lang="en-GB" sz="1100">
                <a:solidFill>
                  <a:srgbClr val="0B5394"/>
                </a:solidFill>
                <a:latin typeface="Roboto"/>
                <a:ea typeface="Roboto"/>
                <a:cs typeface="Roboto"/>
                <a:sym typeface="Roboto"/>
              </a:rPr>
              <a:t>The solution to this problem comes from three key strategies: </a:t>
            </a:r>
            <a:endParaRPr b="1" sz="1100">
              <a:solidFill>
                <a:srgbClr val="0B5394"/>
              </a:solidFill>
              <a:latin typeface="Roboto"/>
              <a:ea typeface="Roboto"/>
              <a:cs typeface="Roboto"/>
              <a:sym typeface="Roboto"/>
            </a:endParaRPr>
          </a:p>
          <a:p>
            <a:pPr indent="-141850" lvl="0" marL="144000" rtl="0" algn="just">
              <a:lnSpc>
                <a:spcPct val="115000"/>
              </a:lnSpc>
              <a:spcBef>
                <a:spcPts val="300"/>
              </a:spcBef>
              <a:spcAft>
                <a:spcPts val="0"/>
              </a:spcAft>
              <a:buClr>
                <a:srgbClr val="0B5394"/>
              </a:buClr>
              <a:buSzPts val="1100"/>
              <a:buChar char="●"/>
            </a:pPr>
            <a:r>
              <a:rPr lang="en-GB" sz="1100">
                <a:solidFill>
                  <a:srgbClr val="0E101A"/>
                </a:solidFill>
              </a:rPr>
              <a:t>evolution of business models towards more collaboration and pipeline diversification early</a:t>
            </a:r>
            <a:endParaRPr sz="1100">
              <a:solidFill>
                <a:srgbClr val="0E101A"/>
              </a:solidFill>
            </a:endParaRPr>
          </a:p>
          <a:p>
            <a:pPr indent="-141850" lvl="0" marL="144000" rtl="0" algn="just">
              <a:lnSpc>
                <a:spcPct val="115000"/>
              </a:lnSpc>
              <a:spcBef>
                <a:spcPts val="0"/>
              </a:spcBef>
              <a:spcAft>
                <a:spcPts val="0"/>
              </a:spcAft>
              <a:buClr>
                <a:srgbClr val="0B5394"/>
              </a:buClr>
              <a:buSzPts val="1100"/>
              <a:buChar char="●"/>
            </a:pPr>
            <a:r>
              <a:rPr b="1" lang="en-GB" sz="1100">
                <a:solidFill>
                  <a:srgbClr val="0B5394"/>
                </a:solidFill>
              </a:rPr>
              <a:t>implementation of AI as a universal shift towards data-centric drug discovery</a:t>
            </a:r>
            <a:endParaRPr b="1" sz="1100">
              <a:solidFill>
                <a:srgbClr val="0B5394"/>
              </a:solidFill>
            </a:endParaRPr>
          </a:p>
          <a:p>
            <a:pPr indent="-141850" lvl="0" marL="144000" rtl="0" algn="just">
              <a:lnSpc>
                <a:spcPct val="115000"/>
              </a:lnSpc>
              <a:spcBef>
                <a:spcPts val="0"/>
              </a:spcBef>
              <a:spcAft>
                <a:spcPts val="0"/>
              </a:spcAft>
              <a:buClr>
                <a:srgbClr val="0B5394"/>
              </a:buClr>
              <a:buSzPts val="1100"/>
              <a:buChar char="●"/>
            </a:pPr>
            <a:r>
              <a:rPr lang="en-GB" sz="1100">
                <a:solidFill>
                  <a:srgbClr val="0E101A"/>
                </a:solidFill>
              </a:rPr>
              <a:t>discovery of new therapeutic modalities (biologics, therapies, etc.)</a:t>
            </a:r>
            <a:endParaRPr sz="1100">
              <a:solidFill>
                <a:srgbClr val="0E101A"/>
              </a:solidFill>
            </a:endParaRPr>
          </a:p>
          <a:p>
            <a:pPr indent="0" lvl="0" marL="144000" rtl="0" algn="just">
              <a:lnSpc>
                <a:spcPct val="100000"/>
              </a:lnSpc>
              <a:spcBef>
                <a:spcPts val="0"/>
              </a:spcBef>
              <a:spcAft>
                <a:spcPts val="300"/>
              </a:spcAft>
              <a:buNone/>
            </a:pPr>
            <a:r>
              <a:t/>
            </a:r>
            <a:endParaRPr sz="1100">
              <a:latin typeface="Roboto"/>
              <a:ea typeface="Roboto"/>
              <a:cs typeface="Roboto"/>
              <a:sym typeface="Roboto"/>
            </a:endParaRPr>
          </a:p>
        </p:txBody>
      </p:sp>
      <p:sp>
        <p:nvSpPr>
          <p:cNvPr id="419" name="Google Shape;419;p66"/>
          <p:cNvSpPr txBox="1"/>
          <p:nvPr/>
        </p:nvSpPr>
        <p:spPr>
          <a:xfrm>
            <a:off x="3994023" y="3423615"/>
            <a:ext cx="1401300" cy="1022100"/>
          </a:xfrm>
          <a:prstGeom prst="rect">
            <a:avLst/>
          </a:prstGeom>
          <a:noFill/>
          <a:ln>
            <a:noFill/>
          </a:ln>
        </p:spPr>
        <p:txBody>
          <a:bodyPr anchorCtr="0" anchor="t" bIns="0" lIns="49025" spcFirstLastPara="1" rIns="49025" wrap="square" tIns="0">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0 - Effect on body</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GB" sz="900">
                <a:solidFill>
                  <a:schemeClr val="dk1"/>
                </a:solidFill>
                <a:latin typeface="Roboto"/>
                <a:ea typeface="Roboto"/>
                <a:cs typeface="Roboto"/>
                <a:sym typeface="Roboto"/>
              </a:rPr>
              <a:t>I - Safety in humans</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GB" sz="900">
                <a:solidFill>
                  <a:schemeClr val="dk1"/>
                </a:solidFill>
                <a:latin typeface="Roboto"/>
                <a:ea typeface="Roboto"/>
                <a:cs typeface="Roboto"/>
                <a:sym typeface="Roboto"/>
              </a:rPr>
              <a:t>II - Effectiveness at treating diseases</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GB" sz="900">
                <a:solidFill>
                  <a:schemeClr val="dk1"/>
                </a:solidFill>
                <a:latin typeface="Roboto"/>
                <a:ea typeface="Roboto"/>
                <a:cs typeface="Roboto"/>
                <a:sym typeface="Roboto"/>
              </a:rPr>
              <a:t>III - Larger scale safety and effectiveness</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GB" sz="900">
                <a:solidFill>
                  <a:schemeClr val="dk1"/>
                </a:solidFill>
                <a:latin typeface="Roboto"/>
                <a:ea typeface="Roboto"/>
                <a:cs typeface="Roboto"/>
                <a:sym typeface="Roboto"/>
              </a:rPr>
              <a:t>IV - Long term safety</a:t>
            </a:r>
            <a:endParaRPr sz="900">
              <a:solidFill>
                <a:schemeClr val="dk1"/>
              </a:solidFill>
              <a:latin typeface="Roboto"/>
              <a:ea typeface="Roboto"/>
              <a:cs typeface="Roboto"/>
              <a:sym typeface="Roboto"/>
            </a:endParaRPr>
          </a:p>
        </p:txBody>
      </p:sp>
      <p:sp>
        <p:nvSpPr>
          <p:cNvPr id="420" name="Google Shape;420;p66"/>
          <p:cNvSpPr/>
          <p:nvPr/>
        </p:nvSpPr>
        <p:spPr>
          <a:xfrm>
            <a:off x="2549283" y="3923016"/>
            <a:ext cx="1198200" cy="185400"/>
          </a:xfrm>
          <a:prstGeom prst="parallelogram">
            <a:avLst>
              <a:gd fmla="val 217202" name="adj"/>
            </a:avLst>
          </a:prstGeom>
          <a:solidFill>
            <a:srgbClr val="1466A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1" name="Google Shape;421;p66"/>
          <p:cNvSpPr/>
          <p:nvPr/>
        </p:nvSpPr>
        <p:spPr>
          <a:xfrm flipH="1">
            <a:off x="2373183" y="3317102"/>
            <a:ext cx="1374300" cy="605700"/>
          </a:xfrm>
          <a:prstGeom prst="round2DiagRect">
            <a:avLst>
              <a:gd fmla="val 33219" name="adj1"/>
              <a:gd fmla="val 0" name="adj2"/>
            </a:avLst>
          </a:prstGeom>
          <a:gradFill>
            <a:gsLst>
              <a:gs pos="0">
                <a:srgbClr val="3D85C6"/>
              </a:gs>
              <a:gs pos="100000">
                <a:srgbClr val="0B5394"/>
              </a:gs>
            </a:gsLst>
            <a:lin ang="54007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422" name="Google Shape;422;p66"/>
          <p:cNvSpPr/>
          <p:nvPr/>
        </p:nvSpPr>
        <p:spPr>
          <a:xfrm>
            <a:off x="2172388" y="2151008"/>
            <a:ext cx="2251800" cy="303000"/>
          </a:xfrm>
          <a:prstGeom prst="parallelogram">
            <a:avLst>
              <a:gd fmla="val 254198" name="adj"/>
            </a:avLst>
          </a:prstGeom>
          <a:solidFill>
            <a:srgbClr val="3D85C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3" name="Google Shape;423;p66"/>
          <p:cNvSpPr/>
          <p:nvPr/>
        </p:nvSpPr>
        <p:spPr>
          <a:xfrm>
            <a:off x="2373190" y="3048786"/>
            <a:ext cx="1575600" cy="268500"/>
          </a:xfrm>
          <a:prstGeom prst="parallelogram">
            <a:avLst>
              <a:gd fmla="val 221414" name="adj"/>
            </a:avLst>
          </a:prstGeom>
          <a:solidFill>
            <a:srgbClr val="1466A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4" name="Google Shape;424;p66"/>
          <p:cNvSpPr/>
          <p:nvPr/>
        </p:nvSpPr>
        <p:spPr>
          <a:xfrm flipH="1">
            <a:off x="2548988" y="4108099"/>
            <a:ext cx="1022400" cy="605700"/>
          </a:xfrm>
          <a:prstGeom prst="round2DiagRect">
            <a:avLst>
              <a:gd fmla="val 33219" name="adj1"/>
              <a:gd fmla="val 0" name="adj2"/>
            </a:avLst>
          </a:prstGeom>
          <a:gradFill>
            <a:gsLst>
              <a:gs pos="0">
                <a:srgbClr val="0B5394"/>
              </a:gs>
              <a:gs pos="100000">
                <a:srgbClr val="073763"/>
              </a:gs>
            </a:gsLst>
            <a:lin ang="54007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425" name="Google Shape;425;p66"/>
          <p:cNvSpPr/>
          <p:nvPr/>
        </p:nvSpPr>
        <p:spPr>
          <a:xfrm flipH="1">
            <a:off x="2003373" y="1549734"/>
            <a:ext cx="2420700" cy="605700"/>
          </a:xfrm>
          <a:prstGeom prst="round2DiagRect">
            <a:avLst>
              <a:gd fmla="val 33219" name="adj1"/>
              <a:gd fmla="val 0" name="adj2"/>
            </a:avLst>
          </a:prstGeom>
          <a:gradFill>
            <a:gsLst>
              <a:gs pos="0">
                <a:srgbClr val="9FC5E8"/>
              </a:gs>
              <a:gs pos="100000">
                <a:srgbClr val="6FA8DC"/>
              </a:gs>
            </a:gsLst>
            <a:lin ang="54007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426" name="Google Shape;426;p66"/>
          <p:cNvSpPr/>
          <p:nvPr/>
        </p:nvSpPr>
        <p:spPr>
          <a:xfrm flipH="1">
            <a:off x="2172284" y="2446477"/>
            <a:ext cx="1776000" cy="605700"/>
          </a:xfrm>
          <a:prstGeom prst="round2DiagRect">
            <a:avLst>
              <a:gd fmla="val 33219" name="adj1"/>
              <a:gd fmla="val 0" name="adj2"/>
            </a:avLst>
          </a:prstGeom>
          <a:gradFill>
            <a:gsLst>
              <a:gs pos="0">
                <a:srgbClr val="6FA8DC"/>
              </a:gs>
              <a:gs pos="100000">
                <a:srgbClr val="3D85C6"/>
              </a:gs>
            </a:gsLst>
            <a:lin ang="54007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427" name="Google Shape;427;p66"/>
          <p:cNvSpPr txBox="1"/>
          <p:nvPr/>
        </p:nvSpPr>
        <p:spPr>
          <a:xfrm>
            <a:off x="2172388" y="4089654"/>
            <a:ext cx="1776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chemeClr val="lt1"/>
                </a:solidFill>
                <a:latin typeface="Roboto"/>
                <a:ea typeface="Roboto"/>
                <a:cs typeface="Roboto"/>
                <a:sym typeface="Roboto"/>
              </a:rPr>
              <a:t>1 approved </a:t>
            </a:r>
            <a:br>
              <a:rPr b="1" lang="en-GB" sz="1200">
                <a:solidFill>
                  <a:schemeClr val="lt1"/>
                </a:solidFill>
                <a:latin typeface="Roboto"/>
                <a:ea typeface="Roboto"/>
                <a:cs typeface="Roboto"/>
                <a:sym typeface="Roboto"/>
              </a:rPr>
            </a:br>
            <a:r>
              <a:rPr b="1" lang="en-GB" sz="1200">
                <a:solidFill>
                  <a:schemeClr val="lt1"/>
                </a:solidFill>
                <a:latin typeface="Roboto"/>
                <a:ea typeface="Roboto"/>
                <a:cs typeface="Roboto"/>
                <a:sym typeface="Roboto"/>
              </a:rPr>
              <a:t>drug</a:t>
            </a:r>
            <a:endParaRPr b="1" sz="1200">
              <a:solidFill>
                <a:schemeClr val="lt1"/>
              </a:solidFill>
              <a:latin typeface="Roboto"/>
              <a:ea typeface="Roboto"/>
              <a:cs typeface="Roboto"/>
              <a:sym typeface="Roboto"/>
            </a:endParaRPr>
          </a:p>
        </p:txBody>
      </p:sp>
      <p:sp>
        <p:nvSpPr>
          <p:cNvPr id="428" name="Google Shape;428;p66"/>
          <p:cNvSpPr txBox="1"/>
          <p:nvPr/>
        </p:nvSpPr>
        <p:spPr>
          <a:xfrm>
            <a:off x="1757184" y="655639"/>
            <a:ext cx="2910600" cy="5865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5,000,000 compounds</a:t>
            </a:r>
            <a:endParaRPr b="1">
              <a:solidFill>
                <a:srgbClr val="0B5394"/>
              </a:solidFill>
              <a:latin typeface="Roboto"/>
              <a:ea typeface="Roboto"/>
              <a:cs typeface="Roboto"/>
              <a:sym typeface="Roboto"/>
            </a:endParaRPr>
          </a:p>
        </p:txBody>
      </p:sp>
      <p:sp>
        <p:nvSpPr>
          <p:cNvPr id="429" name="Google Shape;429;p66"/>
          <p:cNvSpPr txBox="1"/>
          <p:nvPr/>
        </p:nvSpPr>
        <p:spPr>
          <a:xfrm>
            <a:off x="2003314" y="1556027"/>
            <a:ext cx="2420700" cy="5865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None/>
            </a:pPr>
            <a:r>
              <a:rPr b="1" lang="en-GB">
                <a:solidFill>
                  <a:srgbClr val="FFFFFF"/>
                </a:solidFill>
                <a:latin typeface="Roboto"/>
                <a:ea typeface="Roboto"/>
                <a:cs typeface="Roboto"/>
                <a:sym typeface="Roboto"/>
              </a:rPr>
              <a:t>500 compounds</a:t>
            </a:r>
            <a:endParaRPr b="1">
              <a:solidFill>
                <a:srgbClr val="FFFFFF"/>
              </a:solidFill>
              <a:latin typeface="Roboto"/>
              <a:ea typeface="Roboto"/>
              <a:cs typeface="Roboto"/>
              <a:sym typeface="Roboto"/>
            </a:endParaRPr>
          </a:p>
        </p:txBody>
      </p:sp>
      <p:sp>
        <p:nvSpPr>
          <p:cNvPr id="430" name="Google Shape;430;p66"/>
          <p:cNvSpPr txBox="1"/>
          <p:nvPr/>
        </p:nvSpPr>
        <p:spPr>
          <a:xfrm>
            <a:off x="2172417" y="2483096"/>
            <a:ext cx="1776000" cy="5865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None/>
            </a:pPr>
            <a:r>
              <a:rPr b="1" lang="en-GB">
                <a:solidFill>
                  <a:srgbClr val="FFFFFF"/>
                </a:solidFill>
                <a:latin typeface="Roboto"/>
                <a:ea typeface="Roboto"/>
                <a:cs typeface="Roboto"/>
                <a:sym typeface="Roboto"/>
              </a:rPr>
              <a:t>5</a:t>
            </a:r>
            <a:endParaRPr b="1">
              <a:solidFill>
                <a:srgbClr val="FFFFFF"/>
              </a:solidFill>
              <a:latin typeface="Roboto"/>
              <a:ea typeface="Roboto"/>
              <a:cs typeface="Roboto"/>
              <a:sym typeface="Roboto"/>
            </a:endParaRPr>
          </a:p>
        </p:txBody>
      </p:sp>
      <p:sp>
        <p:nvSpPr>
          <p:cNvPr id="431" name="Google Shape;431;p66"/>
          <p:cNvSpPr txBox="1"/>
          <p:nvPr/>
        </p:nvSpPr>
        <p:spPr>
          <a:xfrm>
            <a:off x="2602363" y="3421003"/>
            <a:ext cx="903300" cy="398100"/>
          </a:xfrm>
          <a:prstGeom prst="rect">
            <a:avLst/>
          </a:prstGeom>
          <a:noFill/>
          <a:ln>
            <a:noFill/>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200">
                <a:solidFill>
                  <a:srgbClr val="FFFFFF"/>
                </a:solidFill>
                <a:latin typeface="Roboto"/>
                <a:ea typeface="Roboto"/>
                <a:cs typeface="Roboto"/>
                <a:sym typeface="Roboto"/>
              </a:rPr>
              <a:t>FDA</a:t>
            </a:r>
            <a:endParaRPr b="1" sz="1200">
              <a:solidFill>
                <a:srgbClr val="FFFFFF"/>
              </a:solidFill>
              <a:latin typeface="Roboto"/>
              <a:ea typeface="Roboto"/>
              <a:cs typeface="Roboto"/>
              <a:sym typeface="Roboto"/>
            </a:endParaRPr>
          </a:p>
        </p:txBody>
      </p:sp>
      <p:sp>
        <p:nvSpPr>
          <p:cNvPr id="432" name="Google Shape;432;p66"/>
          <p:cNvSpPr txBox="1"/>
          <p:nvPr/>
        </p:nvSpPr>
        <p:spPr>
          <a:xfrm>
            <a:off x="224400" y="1650165"/>
            <a:ext cx="1198200" cy="398100"/>
          </a:xfrm>
          <a:prstGeom prst="rect">
            <a:avLst/>
          </a:prstGeom>
          <a:solidFill>
            <a:srgbClr val="F3F3F3"/>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000">
                <a:solidFill>
                  <a:srgbClr val="0B5394"/>
                </a:solidFill>
                <a:latin typeface="Roboto"/>
                <a:ea typeface="Roboto"/>
                <a:cs typeface="Roboto"/>
                <a:sym typeface="Roboto"/>
              </a:rPr>
              <a:t>Pre-clinical development</a:t>
            </a:r>
            <a:endParaRPr b="1" sz="1000">
              <a:solidFill>
                <a:srgbClr val="0B5394"/>
              </a:solidFill>
              <a:latin typeface="Roboto"/>
              <a:ea typeface="Roboto"/>
              <a:cs typeface="Roboto"/>
              <a:sym typeface="Roboto"/>
            </a:endParaRPr>
          </a:p>
        </p:txBody>
      </p:sp>
      <p:sp>
        <p:nvSpPr>
          <p:cNvPr id="409" name="Google Shape;409;p66"/>
          <p:cNvSpPr txBox="1"/>
          <p:nvPr/>
        </p:nvSpPr>
        <p:spPr>
          <a:xfrm>
            <a:off x="224412" y="2552384"/>
            <a:ext cx="1198200" cy="398100"/>
          </a:xfrm>
          <a:prstGeom prst="rect">
            <a:avLst/>
          </a:prstGeom>
          <a:solidFill>
            <a:srgbClr val="F3F3F3"/>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None/>
            </a:pPr>
            <a:r>
              <a:rPr b="1" lang="en-GB" sz="1000">
                <a:solidFill>
                  <a:srgbClr val="0B5394"/>
                </a:solidFill>
                <a:latin typeface="Roboto"/>
                <a:ea typeface="Roboto"/>
                <a:cs typeface="Roboto"/>
                <a:sym typeface="Roboto"/>
              </a:rPr>
              <a:t>Clinical development</a:t>
            </a:r>
            <a:endParaRPr b="1" sz="1000">
              <a:solidFill>
                <a:srgbClr val="0B5394"/>
              </a:solidFill>
              <a:latin typeface="Roboto"/>
              <a:ea typeface="Roboto"/>
              <a:cs typeface="Roboto"/>
              <a:sym typeface="Roboto"/>
            </a:endParaRPr>
          </a:p>
        </p:txBody>
      </p:sp>
      <p:sp>
        <p:nvSpPr>
          <p:cNvPr id="433" name="Google Shape;433;p66"/>
          <p:cNvSpPr txBox="1"/>
          <p:nvPr/>
        </p:nvSpPr>
        <p:spPr>
          <a:xfrm>
            <a:off x="224408" y="3389836"/>
            <a:ext cx="1198200" cy="398100"/>
          </a:xfrm>
          <a:prstGeom prst="rect">
            <a:avLst/>
          </a:prstGeom>
          <a:solidFill>
            <a:srgbClr val="F3F3F3"/>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None/>
            </a:pPr>
            <a:r>
              <a:rPr b="1" lang="en-GB" sz="1000">
                <a:solidFill>
                  <a:srgbClr val="0B5394"/>
                </a:solidFill>
                <a:latin typeface="Roboto"/>
                <a:ea typeface="Roboto"/>
                <a:cs typeface="Roboto"/>
                <a:sym typeface="Roboto"/>
              </a:rPr>
              <a:t>Regulatory approval</a:t>
            </a:r>
            <a:endParaRPr b="1" sz="1000">
              <a:solidFill>
                <a:srgbClr val="0B5394"/>
              </a:solidFill>
              <a:latin typeface="Roboto"/>
              <a:ea typeface="Roboto"/>
              <a:cs typeface="Roboto"/>
              <a:sym typeface="Roboto"/>
            </a:endParaRPr>
          </a:p>
        </p:txBody>
      </p:sp>
      <p:sp>
        <p:nvSpPr>
          <p:cNvPr id="434" name="Google Shape;434;p66"/>
          <p:cNvSpPr txBox="1"/>
          <p:nvPr/>
        </p:nvSpPr>
        <p:spPr>
          <a:xfrm>
            <a:off x="224412" y="4187013"/>
            <a:ext cx="1198200" cy="398100"/>
          </a:xfrm>
          <a:prstGeom prst="rect">
            <a:avLst/>
          </a:prstGeom>
          <a:solidFill>
            <a:srgbClr val="F3F3F3"/>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marR="0" rtl="0" algn="ctr">
              <a:lnSpc>
                <a:spcPct val="100000"/>
              </a:lnSpc>
              <a:spcBef>
                <a:spcPts val="0"/>
              </a:spcBef>
              <a:spcAft>
                <a:spcPts val="0"/>
              </a:spcAft>
              <a:buNone/>
            </a:pPr>
            <a:r>
              <a:rPr b="1" lang="en-GB" sz="1000">
                <a:solidFill>
                  <a:srgbClr val="0B5394"/>
                </a:solidFill>
                <a:latin typeface="Roboto"/>
                <a:ea typeface="Roboto"/>
                <a:cs typeface="Roboto"/>
                <a:sym typeface="Roboto"/>
              </a:rPr>
              <a:t>Result</a:t>
            </a:r>
            <a:endParaRPr b="1" sz="1000">
              <a:solidFill>
                <a:srgbClr val="0B5394"/>
              </a:solidFill>
              <a:latin typeface="Roboto"/>
              <a:ea typeface="Roboto"/>
              <a:cs typeface="Roboto"/>
              <a:sym typeface="Roboto"/>
            </a:endParaRPr>
          </a:p>
        </p:txBody>
      </p:sp>
      <p:cxnSp>
        <p:nvCxnSpPr>
          <p:cNvPr id="435" name="Google Shape;435;p66"/>
          <p:cNvCxnSpPr/>
          <p:nvPr/>
        </p:nvCxnSpPr>
        <p:spPr>
          <a:xfrm>
            <a:off x="3921802" y="3452297"/>
            <a:ext cx="0" cy="919200"/>
          </a:xfrm>
          <a:prstGeom prst="straightConnector1">
            <a:avLst/>
          </a:prstGeom>
          <a:noFill/>
          <a:ln cap="flat" cmpd="sng" w="9525">
            <a:solidFill>
              <a:srgbClr val="9FC5E8"/>
            </a:solidFill>
            <a:prstDash val="solid"/>
            <a:round/>
            <a:headEnd len="med" w="med" type="none"/>
            <a:tailEnd len="med" w="med" type="triangle"/>
          </a:ln>
        </p:spPr>
      </p:cxnSp>
      <p:sp>
        <p:nvSpPr>
          <p:cNvPr id="436" name="Google Shape;436;p66"/>
          <p:cNvSpPr txBox="1"/>
          <p:nvPr/>
        </p:nvSpPr>
        <p:spPr>
          <a:xfrm>
            <a:off x="224416" y="706436"/>
            <a:ext cx="1198200" cy="398100"/>
          </a:xfrm>
          <a:prstGeom prst="rect">
            <a:avLst/>
          </a:prstGeom>
          <a:solidFill>
            <a:srgbClr val="F3F3F3"/>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spcBef>
                <a:spcPts val="0"/>
              </a:spcBef>
              <a:spcAft>
                <a:spcPts val="0"/>
              </a:spcAft>
              <a:buNone/>
            </a:pPr>
            <a:r>
              <a:rPr b="1" lang="en-GB" sz="1000">
                <a:solidFill>
                  <a:srgbClr val="0B5394"/>
                </a:solidFill>
                <a:latin typeface="Roboto"/>
                <a:ea typeface="Roboto"/>
                <a:cs typeface="Roboto"/>
                <a:sym typeface="Roboto"/>
              </a:rPr>
              <a:t>Drug </a:t>
            </a:r>
            <a:endParaRPr b="1" sz="1000">
              <a:solidFill>
                <a:srgbClr val="0B5394"/>
              </a:solidFill>
              <a:latin typeface="Roboto"/>
              <a:ea typeface="Roboto"/>
              <a:cs typeface="Roboto"/>
              <a:sym typeface="Roboto"/>
            </a:endParaRPr>
          </a:p>
          <a:p>
            <a:pPr indent="0" lvl="0" marL="0" rtl="0" algn="ctr">
              <a:spcBef>
                <a:spcPts val="0"/>
              </a:spcBef>
              <a:spcAft>
                <a:spcPts val="0"/>
              </a:spcAft>
              <a:buNone/>
            </a:pPr>
            <a:r>
              <a:rPr b="1" lang="en-GB" sz="1000">
                <a:solidFill>
                  <a:srgbClr val="0B5394"/>
                </a:solidFill>
                <a:latin typeface="Roboto"/>
                <a:ea typeface="Roboto"/>
                <a:cs typeface="Roboto"/>
                <a:sym typeface="Roboto"/>
              </a:rPr>
              <a:t>discovery</a:t>
            </a:r>
            <a:endParaRPr b="1" sz="1000">
              <a:solidFill>
                <a:srgbClr val="0B5394"/>
              </a:solidFill>
              <a:latin typeface="Roboto"/>
              <a:ea typeface="Roboto"/>
              <a:cs typeface="Roboto"/>
              <a:sym typeface="Roboto"/>
            </a:endParaRPr>
          </a:p>
        </p:txBody>
      </p:sp>
      <p:cxnSp>
        <p:nvCxnSpPr>
          <p:cNvPr id="437" name="Google Shape;437;p66"/>
          <p:cNvCxnSpPr>
            <a:stCxn id="436" idx="3"/>
          </p:cNvCxnSpPr>
          <p:nvPr/>
        </p:nvCxnSpPr>
        <p:spPr>
          <a:xfrm>
            <a:off x="1422616" y="905486"/>
            <a:ext cx="334500" cy="0"/>
          </a:xfrm>
          <a:prstGeom prst="straightConnector1">
            <a:avLst/>
          </a:prstGeom>
          <a:noFill/>
          <a:ln cap="flat" cmpd="sng" w="9525">
            <a:solidFill>
              <a:srgbClr val="9FC5E8"/>
            </a:solidFill>
            <a:prstDash val="solid"/>
            <a:round/>
            <a:headEnd len="med" w="med" type="none"/>
            <a:tailEnd len="med" w="med" type="none"/>
          </a:ln>
        </p:spPr>
      </p:cxnSp>
      <p:sp>
        <p:nvSpPr>
          <p:cNvPr id="438" name="Google Shape;438;p66"/>
          <p:cNvSpPr txBox="1"/>
          <p:nvPr/>
        </p:nvSpPr>
        <p:spPr>
          <a:xfrm>
            <a:off x="1945175" y="4951200"/>
            <a:ext cx="55830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900">
                <a:solidFill>
                  <a:srgbClr val="888888"/>
                </a:solidFill>
                <a:latin typeface="Roboto"/>
                <a:ea typeface="Roboto"/>
                <a:cs typeface="Roboto"/>
                <a:sym typeface="Roboto"/>
              </a:rPr>
              <a:t>Source: </a:t>
            </a:r>
            <a:r>
              <a:rPr i="1" lang="en-GB" sz="900" u="sng">
                <a:solidFill>
                  <a:srgbClr val="888888"/>
                </a:solidFill>
                <a:latin typeface="Roboto"/>
                <a:ea typeface="Roboto"/>
                <a:cs typeface="Roboto"/>
                <a:sym typeface="Roboto"/>
                <a:hlinkClick r:id="rId3">
                  <a:extLst>
                    <a:ext uri="{A12FA001-AC4F-418D-AE19-62706E023703}">
                      <ahyp:hlinkClr val="tx"/>
                    </a:ext>
                  </a:extLst>
                </a:hlinkClick>
              </a:rPr>
              <a:t>Conflict of Interest in Medical Research, Education, and Practice</a:t>
            </a:r>
            <a:r>
              <a:rPr b="1" lang="en-GB" sz="900">
                <a:solidFill>
                  <a:srgbClr val="888888"/>
                </a:solidFill>
                <a:highlight>
                  <a:srgbClr val="FFFFFF"/>
                </a:highlight>
                <a:latin typeface="Roboto"/>
                <a:ea typeface="Roboto"/>
                <a:cs typeface="Roboto"/>
                <a:sym typeface="Roboto"/>
              </a:rPr>
              <a:t>, </a:t>
            </a:r>
            <a:r>
              <a:rPr i="1" lang="en-GB" sz="900" u="sng">
                <a:solidFill>
                  <a:srgbClr val="888888"/>
                </a:solidFill>
                <a:highlight>
                  <a:srgbClr val="FFFFFF"/>
                </a:highlight>
                <a:latin typeface="Roboto"/>
                <a:ea typeface="Roboto"/>
                <a:cs typeface="Roboto"/>
                <a:sym typeface="Roboto"/>
                <a:hlinkClick r:id="rId4">
                  <a:extLst>
                    <a:ext uri="{A12FA001-AC4F-418D-AE19-62706E023703}">
                      <ahyp:hlinkClr val="tx"/>
                    </a:ext>
                  </a:extLst>
                </a:hlinkClick>
              </a:rPr>
              <a:t>medinicenet.com</a:t>
            </a:r>
            <a:endParaRPr i="1" sz="900" u="sng">
              <a:solidFill>
                <a:srgbClr val="888888"/>
              </a:solidFill>
              <a:highlight>
                <a:srgbClr val="FFFFFF"/>
              </a:highlight>
              <a:latin typeface="Roboto"/>
              <a:ea typeface="Roboto"/>
              <a:cs typeface="Roboto"/>
              <a:sym typeface="Roboto"/>
            </a:endParaRPr>
          </a:p>
          <a:p>
            <a:pPr indent="0" lvl="0" marL="0" rtl="0" algn="just">
              <a:spcBef>
                <a:spcPts val="0"/>
              </a:spcBef>
              <a:spcAft>
                <a:spcPts val="0"/>
              </a:spcAft>
              <a:buNone/>
            </a:pPr>
            <a:r>
              <a:t/>
            </a:r>
            <a:endParaRPr sz="900">
              <a:solidFill>
                <a:srgbClr val="999999"/>
              </a:solidFill>
              <a:latin typeface="Roboto"/>
              <a:ea typeface="Roboto"/>
              <a:cs typeface="Roboto"/>
              <a:sym typeface="Roboto"/>
            </a:endParaRPr>
          </a:p>
        </p:txBody>
      </p:sp>
      <p:sp>
        <p:nvSpPr>
          <p:cNvPr id="439" name="Google Shape;439;p66"/>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alpha val="0"/>
          </a:srgbClr>
        </a:solidFill>
      </p:bgPr>
    </p:bg>
    <p:spTree>
      <p:nvGrpSpPr>
        <p:cNvPr id="3056" name="Shape 3056"/>
        <p:cNvGrpSpPr/>
        <p:nvPr/>
      </p:nvGrpSpPr>
      <p:grpSpPr>
        <a:xfrm>
          <a:off x="0" y="0"/>
          <a:ext cx="0" cy="0"/>
          <a:chOff x="0" y="0"/>
          <a:chExt cx="0" cy="0"/>
        </a:xfrm>
      </p:grpSpPr>
      <p:sp>
        <p:nvSpPr>
          <p:cNvPr id="3057" name="Google Shape;3057;p129"/>
          <p:cNvSpPr txBox="1"/>
          <p:nvPr>
            <p:ph type="title"/>
          </p:nvPr>
        </p:nvSpPr>
        <p:spPr>
          <a:xfrm>
            <a:off x="311700" y="0"/>
            <a:ext cx="8607900" cy="453900"/>
          </a:xfrm>
          <a:prstGeom prst="rect">
            <a:avLst/>
          </a:prstGeom>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GB">
                <a:solidFill>
                  <a:srgbClr val="0B5394"/>
                </a:solidFill>
              </a:rPr>
              <a:t>AI and Pharma Collaborations </a:t>
            </a:r>
            <a:r>
              <a:rPr lang="en-GB">
                <a:solidFill>
                  <a:srgbClr val="0B5394"/>
                </a:solidFill>
              </a:rPr>
              <a:t>Timeline</a:t>
            </a:r>
            <a:endParaRPr>
              <a:solidFill>
                <a:srgbClr val="0B5394"/>
              </a:solidFill>
            </a:endParaRPr>
          </a:p>
        </p:txBody>
      </p:sp>
      <p:sp>
        <p:nvSpPr>
          <p:cNvPr id="3058" name="Google Shape;3058;p12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059" name="Google Shape;3059;p12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060" name="Google Shape;3060;p12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061" name="Google Shape;3061;p129"/>
          <p:cNvSpPr/>
          <p:nvPr/>
        </p:nvSpPr>
        <p:spPr>
          <a:xfrm>
            <a:off x="214400"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062" name="Google Shape;3062;p129"/>
          <p:cNvCxnSpPr/>
          <p:nvPr/>
        </p:nvCxnSpPr>
        <p:spPr>
          <a:xfrm>
            <a:off x="837140" y="2817425"/>
            <a:ext cx="0" cy="273300"/>
          </a:xfrm>
          <a:prstGeom prst="straightConnector1">
            <a:avLst/>
          </a:prstGeom>
          <a:noFill/>
          <a:ln cap="flat" cmpd="sng" w="9525">
            <a:solidFill>
              <a:srgbClr val="0B5394"/>
            </a:solidFill>
            <a:prstDash val="solid"/>
            <a:round/>
            <a:headEnd len="med" w="med" type="none"/>
            <a:tailEnd len="med" w="med" type="none"/>
          </a:ln>
        </p:spPr>
      </p:cxnSp>
      <p:sp>
        <p:nvSpPr>
          <p:cNvPr id="3063" name="Google Shape;3063;p129"/>
          <p:cNvSpPr txBox="1"/>
          <p:nvPr/>
        </p:nvSpPr>
        <p:spPr>
          <a:xfrm>
            <a:off x="214387" y="3169538"/>
            <a:ext cx="2120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cxnSp>
        <p:nvCxnSpPr>
          <p:cNvPr id="3064" name="Google Shape;3064;p129"/>
          <p:cNvCxnSpPr/>
          <p:nvPr/>
        </p:nvCxnSpPr>
        <p:spPr>
          <a:xfrm>
            <a:off x="4084715" y="2813225"/>
            <a:ext cx="0" cy="273300"/>
          </a:xfrm>
          <a:prstGeom prst="straightConnector1">
            <a:avLst/>
          </a:prstGeom>
          <a:noFill/>
          <a:ln cap="flat" cmpd="sng" w="9525">
            <a:solidFill>
              <a:srgbClr val="0B5394"/>
            </a:solidFill>
            <a:prstDash val="solid"/>
            <a:round/>
            <a:headEnd len="med" w="med" type="none"/>
            <a:tailEnd len="med" w="med" type="none"/>
          </a:ln>
        </p:spPr>
      </p:cxnSp>
      <p:sp>
        <p:nvSpPr>
          <p:cNvPr id="3065" name="Google Shape;3065;p129"/>
          <p:cNvSpPr/>
          <p:nvPr/>
        </p:nvSpPr>
        <p:spPr>
          <a:xfrm>
            <a:off x="1573275" y="2484600"/>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Feb 2023</a:t>
            </a:r>
            <a:endParaRPr b="1" sz="1100">
              <a:solidFill>
                <a:srgbClr val="FFFFFF"/>
              </a:solidFill>
              <a:latin typeface="Roboto"/>
              <a:ea typeface="Roboto"/>
              <a:cs typeface="Roboto"/>
              <a:sym typeface="Roboto"/>
            </a:endParaRPr>
          </a:p>
        </p:txBody>
      </p:sp>
      <p:cxnSp>
        <p:nvCxnSpPr>
          <p:cNvPr id="3066" name="Google Shape;3066;p129"/>
          <p:cNvCxnSpPr/>
          <p:nvPr/>
        </p:nvCxnSpPr>
        <p:spPr>
          <a:xfrm>
            <a:off x="8316315" y="2813237"/>
            <a:ext cx="0" cy="273300"/>
          </a:xfrm>
          <a:prstGeom prst="straightConnector1">
            <a:avLst/>
          </a:prstGeom>
          <a:noFill/>
          <a:ln cap="flat" cmpd="sng" w="9525">
            <a:solidFill>
              <a:srgbClr val="0B5394"/>
            </a:solidFill>
            <a:prstDash val="solid"/>
            <a:round/>
            <a:headEnd len="med" w="med" type="none"/>
            <a:tailEnd len="med" w="med" type="none"/>
          </a:ln>
        </p:spPr>
      </p:cxnSp>
      <p:cxnSp>
        <p:nvCxnSpPr>
          <p:cNvPr id="3067" name="Google Shape;3067;p129"/>
          <p:cNvCxnSpPr/>
          <p:nvPr/>
        </p:nvCxnSpPr>
        <p:spPr>
          <a:xfrm>
            <a:off x="6907990" y="2271462"/>
            <a:ext cx="6000" cy="215700"/>
          </a:xfrm>
          <a:prstGeom prst="straightConnector1">
            <a:avLst/>
          </a:prstGeom>
          <a:noFill/>
          <a:ln cap="flat" cmpd="sng" w="9525">
            <a:solidFill>
              <a:srgbClr val="0B5394"/>
            </a:solidFill>
            <a:prstDash val="solid"/>
            <a:round/>
            <a:headEnd len="med" w="med" type="none"/>
            <a:tailEnd len="med" w="med" type="none"/>
          </a:ln>
        </p:spPr>
      </p:cxnSp>
      <p:sp>
        <p:nvSpPr>
          <p:cNvPr id="3068" name="Google Shape;3068;p129"/>
          <p:cNvSpPr/>
          <p:nvPr/>
        </p:nvSpPr>
        <p:spPr>
          <a:xfrm>
            <a:off x="114925" y="2484600"/>
            <a:ext cx="1553100" cy="325500"/>
          </a:xfrm>
          <a:prstGeom prst="homePlate">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Jan 2023</a:t>
            </a:r>
            <a:endParaRPr b="1" sz="1100">
              <a:solidFill>
                <a:srgbClr val="FFFFFF"/>
              </a:solidFill>
              <a:latin typeface="Roboto"/>
              <a:ea typeface="Roboto"/>
              <a:cs typeface="Roboto"/>
              <a:sym typeface="Roboto"/>
            </a:endParaRPr>
          </a:p>
        </p:txBody>
      </p:sp>
      <p:cxnSp>
        <p:nvCxnSpPr>
          <p:cNvPr id="3069" name="Google Shape;3069;p129"/>
          <p:cNvCxnSpPr/>
          <p:nvPr/>
        </p:nvCxnSpPr>
        <p:spPr>
          <a:xfrm>
            <a:off x="5278590" y="2272187"/>
            <a:ext cx="6000" cy="215700"/>
          </a:xfrm>
          <a:prstGeom prst="straightConnector1">
            <a:avLst/>
          </a:prstGeom>
          <a:noFill/>
          <a:ln cap="flat" cmpd="sng" w="9525">
            <a:solidFill>
              <a:srgbClr val="0B5394"/>
            </a:solidFill>
            <a:prstDash val="solid"/>
            <a:round/>
            <a:headEnd len="med" w="med" type="none"/>
            <a:tailEnd len="med" w="med" type="none"/>
          </a:ln>
        </p:spPr>
      </p:cxnSp>
      <p:cxnSp>
        <p:nvCxnSpPr>
          <p:cNvPr id="3070" name="Google Shape;3070;p129"/>
          <p:cNvCxnSpPr/>
          <p:nvPr/>
        </p:nvCxnSpPr>
        <p:spPr>
          <a:xfrm>
            <a:off x="1902640" y="2278587"/>
            <a:ext cx="6000" cy="215700"/>
          </a:xfrm>
          <a:prstGeom prst="straightConnector1">
            <a:avLst/>
          </a:prstGeom>
          <a:noFill/>
          <a:ln cap="flat" cmpd="sng" w="9525">
            <a:solidFill>
              <a:srgbClr val="0B5394"/>
            </a:solidFill>
            <a:prstDash val="solid"/>
            <a:round/>
            <a:headEnd len="med" w="med" type="none"/>
            <a:tailEnd len="med" w="med" type="none"/>
          </a:ln>
        </p:spPr>
      </p:cxnSp>
      <p:sp>
        <p:nvSpPr>
          <p:cNvPr id="3071" name="Google Shape;3071;p129"/>
          <p:cNvSpPr/>
          <p:nvPr/>
        </p:nvSpPr>
        <p:spPr>
          <a:xfrm>
            <a:off x="3019025" y="248458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Mar 2023</a:t>
            </a:r>
            <a:endParaRPr b="1" sz="1100">
              <a:solidFill>
                <a:srgbClr val="FFFFFF"/>
              </a:solidFill>
              <a:latin typeface="Roboto"/>
              <a:ea typeface="Roboto"/>
              <a:cs typeface="Roboto"/>
              <a:sym typeface="Roboto"/>
            </a:endParaRPr>
          </a:p>
        </p:txBody>
      </p:sp>
      <p:sp>
        <p:nvSpPr>
          <p:cNvPr id="3072" name="Google Shape;3072;p129"/>
          <p:cNvSpPr/>
          <p:nvPr/>
        </p:nvSpPr>
        <p:spPr>
          <a:xfrm>
            <a:off x="4465025" y="248458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Apr 2023</a:t>
            </a:r>
            <a:endParaRPr b="1" sz="1100">
              <a:solidFill>
                <a:srgbClr val="FFFFFF"/>
              </a:solidFill>
              <a:latin typeface="Roboto"/>
              <a:ea typeface="Roboto"/>
              <a:cs typeface="Roboto"/>
              <a:sym typeface="Roboto"/>
            </a:endParaRPr>
          </a:p>
        </p:txBody>
      </p:sp>
      <p:sp>
        <p:nvSpPr>
          <p:cNvPr id="3073" name="Google Shape;3073;p129"/>
          <p:cNvSpPr/>
          <p:nvPr/>
        </p:nvSpPr>
        <p:spPr>
          <a:xfrm>
            <a:off x="5923125" y="247003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May 2023</a:t>
            </a:r>
            <a:endParaRPr b="1" sz="1100">
              <a:solidFill>
                <a:srgbClr val="FFFFFF"/>
              </a:solidFill>
              <a:latin typeface="Roboto"/>
              <a:ea typeface="Roboto"/>
              <a:cs typeface="Roboto"/>
              <a:sym typeface="Roboto"/>
            </a:endParaRPr>
          </a:p>
        </p:txBody>
      </p:sp>
      <p:sp>
        <p:nvSpPr>
          <p:cNvPr id="3074" name="Google Shape;3074;p129"/>
          <p:cNvSpPr/>
          <p:nvPr/>
        </p:nvSpPr>
        <p:spPr>
          <a:xfrm>
            <a:off x="7356775" y="2470038"/>
            <a:ext cx="1553100" cy="325500"/>
          </a:xfrm>
          <a:prstGeom prst="chevron">
            <a:avLst>
              <a:gd fmla="val 50000" name="adj"/>
            </a:avLst>
          </a:prstGeom>
          <a:gradFill>
            <a:gsLst>
              <a:gs pos="0">
                <a:srgbClr val="3D85C6"/>
              </a:gs>
              <a:gs pos="100000">
                <a:srgbClr val="0B5394"/>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Aug 2023</a:t>
            </a:r>
            <a:endParaRPr b="1" sz="1100">
              <a:solidFill>
                <a:srgbClr val="FFFFFF"/>
              </a:solidFill>
              <a:latin typeface="Roboto"/>
              <a:ea typeface="Roboto"/>
              <a:cs typeface="Roboto"/>
              <a:sym typeface="Roboto"/>
            </a:endParaRPr>
          </a:p>
        </p:txBody>
      </p:sp>
      <p:sp>
        <p:nvSpPr>
          <p:cNvPr id="3075" name="Google Shape;3075;p129"/>
          <p:cNvSpPr/>
          <p:nvPr/>
        </p:nvSpPr>
        <p:spPr>
          <a:xfrm>
            <a:off x="3057638" y="3089650"/>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100"/>
          </a:p>
        </p:txBody>
      </p:sp>
      <p:sp>
        <p:nvSpPr>
          <p:cNvPr id="3076" name="Google Shape;3076;p129"/>
          <p:cNvSpPr/>
          <p:nvPr/>
        </p:nvSpPr>
        <p:spPr>
          <a:xfrm>
            <a:off x="6073050" y="30865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77" name="Google Shape;3077;p129"/>
          <p:cNvPicPr preferRelativeResize="0"/>
          <p:nvPr/>
        </p:nvPicPr>
        <p:blipFill rotWithShape="1">
          <a:blip r:embed="rId3">
            <a:alphaModFix/>
          </a:blip>
          <a:srcRect b="30538" l="0" r="0" t="17997"/>
          <a:stretch/>
        </p:blipFill>
        <p:spPr>
          <a:xfrm>
            <a:off x="6328899" y="4276001"/>
            <a:ext cx="1330899" cy="354000"/>
          </a:xfrm>
          <a:prstGeom prst="rect">
            <a:avLst/>
          </a:prstGeom>
          <a:noFill/>
          <a:ln>
            <a:noFill/>
          </a:ln>
        </p:spPr>
      </p:pic>
      <p:pic>
        <p:nvPicPr>
          <p:cNvPr id="3078" name="Google Shape;3078;p129"/>
          <p:cNvPicPr preferRelativeResize="0"/>
          <p:nvPr/>
        </p:nvPicPr>
        <p:blipFill>
          <a:blip r:embed="rId4">
            <a:alphaModFix/>
          </a:blip>
          <a:stretch>
            <a:fillRect/>
          </a:stretch>
        </p:blipFill>
        <p:spPr>
          <a:xfrm>
            <a:off x="8089375" y="4205700"/>
            <a:ext cx="453901" cy="453901"/>
          </a:xfrm>
          <a:prstGeom prst="rect">
            <a:avLst/>
          </a:prstGeom>
          <a:noFill/>
          <a:ln>
            <a:noFill/>
          </a:ln>
        </p:spPr>
      </p:pic>
      <p:sp>
        <p:nvSpPr>
          <p:cNvPr id="3079" name="Google Shape;3079;p129"/>
          <p:cNvSpPr txBox="1"/>
          <p:nvPr/>
        </p:nvSpPr>
        <p:spPr>
          <a:xfrm>
            <a:off x="3082238" y="3107325"/>
            <a:ext cx="26328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Viz.ai</a:t>
            </a:r>
            <a:r>
              <a:rPr lang="en-GB" sz="1100">
                <a:latin typeface="Roboto"/>
                <a:ea typeface="Roboto"/>
                <a:cs typeface="Roboto"/>
                <a:sym typeface="Roboto"/>
              </a:rPr>
              <a:t> partnered with </a:t>
            </a:r>
            <a:r>
              <a:rPr b="1" lang="en-GB" sz="1100">
                <a:solidFill>
                  <a:srgbClr val="0B5394"/>
                </a:solidFill>
                <a:latin typeface="Roboto"/>
                <a:ea typeface="Roboto"/>
                <a:cs typeface="Roboto"/>
                <a:sym typeface="Roboto"/>
              </a:rPr>
              <a:t>Bristol Myers Squibb</a:t>
            </a:r>
            <a:r>
              <a:rPr lang="en-GB" sz="1100">
                <a:latin typeface="Roboto"/>
                <a:ea typeface="Roboto"/>
                <a:cs typeface="Roboto"/>
                <a:sym typeface="Roboto"/>
              </a:rPr>
              <a:t>. They'll use workflow software to spot patients needing more checks for hypertrophic cardiomyopathy.</a:t>
            </a:r>
            <a:endParaRPr sz="1100">
              <a:latin typeface="Roboto"/>
              <a:ea typeface="Roboto"/>
              <a:cs typeface="Roboto"/>
              <a:sym typeface="Roboto"/>
            </a:endParaRPr>
          </a:p>
        </p:txBody>
      </p:sp>
      <p:sp>
        <p:nvSpPr>
          <p:cNvPr id="3080" name="Google Shape;3080;p129"/>
          <p:cNvSpPr txBox="1"/>
          <p:nvPr/>
        </p:nvSpPr>
        <p:spPr>
          <a:xfrm>
            <a:off x="214400" y="3169550"/>
            <a:ext cx="2632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b="1" sz="1100">
              <a:solidFill>
                <a:srgbClr val="0B5394"/>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3081" name="Google Shape;3081;p129"/>
          <p:cNvSpPr txBox="1"/>
          <p:nvPr/>
        </p:nvSpPr>
        <p:spPr>
          <a:xfrm>
            <a:off x="6073050" y="3104813"/>
            <a:ext cx="26328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Altis Labs</a:t>
            </a:r>
            <a:r>
              <a:rPr lang="en-GB" sz="1100">
                <a:solidFill>
                  <a:schemeClr val="dk1"/>
                </a:solidFill>
                <a:latin typeface="Roboto"/>
                <a:ea typeface="Roboto"/>
                <a:cs typeface="Roboto"/>
                <a:sym typeface="Roboto"/>
              </a:rPr>
              <a:t> will lead an international project that includes drug giants </a:t>
            </a:r>
            <a:r>
              <a:rPr b="1" lang="en-GB" sz="1100">
                <a:solidFill>
                  <a:srgbClr val="0B5394"/>
                </a:solidFill>
                <a:latin typeface="Roboto"/>
                <a:ea typeface="Roboto"/>
                <a:cs typeface="Roboto"/>
                <a:sym typeface="Roboto"/>
              </a:rPr>
              <a:t>AstraZeneca</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Bayer</a:t>
            </a:r>
            <a:r>
              <a:rPr lang="en-GB" sz="1100">
                <a:solidFill>
                  <a:schemeClr val="dk1"/>
                </a:solidFill>
                <a:latin typeface="Roboto"/>
                <a:ea typeface="Roboto"/>
                <a:cs typeface="Roboto"/>
                <a:sym typeface="Roboto"/>
              </a:rPr>
              <a:t> to advance the use of "digital twins" in clinical trials.</a:t>
            </a:r>
            <a:endParaRPr>
              <a:latin typeface="Roboto"/>
              <a:ea typeface="Roboto"/>
              <a:cs typeface="Roboto"/>
              <a:sym typeface="Roboto"/>
            </a:endParaRPr>
          </a:p>
        </p:txBody>
      </p:sp>
      <p:sp>
        <p:nvSpPr>
          <p:cNvPr id="3082" name="Google Shape;3082;p129"/>
          <p:cNvSpPr txBox="1"/>
          <p:nvPr/>
        </p:nvSpPr>
        <p:spPr>
          <a:xfrm>
            <a:off x="165200" y="3098050"/>
            <a:ext cx="2682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Bayer </a:t>
            </a:r>
            <a:r>
              <a:rPr lang="en-GB" sz="1100">
                <a:latin typeface="Roboto"/>
                <a:ea typeface="Roboto"/>
                <a:cs typeface="Roboto"/>
                <a:sym typeface="Roboto"/>
              </a:rPr>
              <a:t>and </a:t>
            </a:r>
            <a:r>
              <a:rPr b="1" lang="en-GB" sz="1100">
                <a:solidFill>
                  <a:srgbClr val="0B5394"/>
                </a:solidFill>
                <a:latin typeface="Roboto"/>
                <a:ea typeface="Roboto"/>
                <a:cs typeface="Roboto"/>
                <a:sym typeface="Roboto"/>
              </a:rPr>
              <a:t>Google Cloud </a:t>
            </a:r>
            <a:r>
              <a:rPr lang="en-GB" sz="1100">
                <a:latin typeface="Roboto"/>
                <a:ea typeface="Roboto"/>
                <a:cs typeface="Roboto"/>
                <a:sym typeface="Roboto"/>
              </a:rPr>
              <a:t>announced a joint effort to accelerate Bayer’s quantum chemistry calculations to drive early drug discovery via machine learning.</a:t>
            </a:r>
            <a:endParaRPr sz="1100">
              <a:latin typeface="Roboto"/>
              <a:ea typeface="Roboto"/>
              <a:cs typeface="Roboto"/>
              <a:sym typeface="Roboto"/>
            </a:endParaRPr>
          </a:p>
        </p:txBody>
      </p:sp>
      <p:pic>
        <p:nvPicPr>
          <p:cNvPr id="3083" name="Google Shape;3083;p129"/>
          <p:cNvPicPr preferRelativeResize="0"/>
          <p:nvPr/>
        </p:nvPicPr>
        <p:blipFill>
          <a:blip r:embed="rId5">
            <a:alphaModFix/>
          </a:blip>
          <a:stretch>
            <a:fillRect/>
          </a:stretch>
        </p:blipFill>
        <p:spPr>
          <a:xfrm>
            <a:off x="1421727" y="4103650"/>
            <a:ext cx="1253325" cy="657997"/>
          </a:xfrm>
          <a:prstGeom prst="rect">
            <a:avLst/>
          </a:prstGeom>
          <a:noFill/>
          <a:ln>
            <a:noFill/>
          </a:ln>
        </p:spPr>
      </p:pic>
      <p:pic>
        <p:nvPicPr>
          <p:cNvPr id="3084" name="Google Shape;3084;p129"/>
          <p:cNvPicPr preferRelativeResize="0"/>
          <p:nvPr/>
        </p:nvPicPr>
        <p:blipFill>
          <a:blip r:embed="rId4">
            <a:alphaModFix/>
          </a:blip>
          <a:stretch>
            <a:fillRect/>
          </a:stretch>
        </p:blipFill>
        <p:spPr>
          <a:xfrm>
            <a:off x="767075" y="4136775"/>
            <a:ext cx="508449" cy="508449"/>
          </a:xfrm>
          <a:prstGeom prst="rect">
            <a:avLst/>
          </a:prstGeom>
          <a:noFill/>
          <a:ln>
            <a:noFill/>
          </a:ln>
        </p:spPr>
      </p:pic>
      <p:sp>
        <p:nvSpPr>
          <p:cNvPr id="3085" name="Google Shape;3085;p129">
            <a:hlinkClick r:id="rId6"/>
          </p:cNvPr>
          <p:cNvSpPr/>
          <p:nvPr/>
        </p:nvSpPr>
        <p:spPr>
          <a:xfrm>
            <a:off x="189800"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6" name="Google Shape;3086;p129"/>
          <p:cNvSpPr txBox="1"/>
          <p:nvPr/>
        </p:nvSpPr>
        <p:spPr>
          <a:xfrm>
            <a:off x="189800" y="595838"/>
            <a:ext cx="26328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Tempus</a:t>
            </a:r>
            <a:r>
              <a:rPr lang="en-GB" sz="1100">
                <a:solidFill>
                  <a:schemeClr val="dk1"/>
                </a:solidFill>
                <a:latin typeface="Roboto"/>
                <a:ea typeface="Roboto"/>
                <a:cs typeface="Roboto"/>
                <a:sym typeface="Roboto"/>
              </a:rPr>
              <a:t> collaborated with </a:t>
            </a:r>
            <a:r>
              <a:rPr b="1" lang="en-GB" sz="1100">
                <a:solidFill>
                  <a:srgbClr val="0B5394"/>
                </a:solidFill>
                <a:latin typeface="Roboto"/>
                <a:ea typeface="Roboto"/>
                <a:cs typeface="Roboto"/>
                <a:sym typeface="Roboto"/>
              </a:rPr>
              <a:t>Pfizer </a:t>
            </a:r>
            <a:r>
              <a:rPr lang="en-GB" sz="1100">
                <a:solidFill>
                  <a:schemeClr val="dk1"/>
                </a:solidFill>
                <a:latin typeface="Roboto"/>
                <a:ea typeface="Roboto"/>
                <a:cs typeface="Roboto"/>
                <a:sym typeface="Roboto"/>
              </a:rPr>
              <a:t>to use Tempus' artificial intelligence platform to advance cancer drug discovery and development.</a:t>
            </a:r>
            <a:endParaRPr sz="11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b="1" sz="1100">
              <a:solidFill>
                <a:srgbClr val="0B5394"/>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b="1" sz="1100">
              <a:solidFill>
                <a:srgbClr val="0B5394"/>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3087" name="Google Shape;3087;p129"/>
          <p:cNvPicPr preferRelativeResize="0"/>
          <p:nvPr/>
        </p:nvPicPr>
        <p:blipFill>
          <a:blip r:embed="rId7">
            <a:alphaModFix/>
          </a:blip>
          <a:stretch>
            <a:fillRect/>
          </a:stretch>
        </p:blipFill>
        <p:spPr>
          <a:xfrm>
            <a:off x="448576" y="1560700"/>
            <a:ext cx="885176" cy="563173"/>
          </a:xfrm>
          <a:prstGeom prst="rect">
            <a:avLst/>
          </a:prstGeom>
          <a:noFill/>
          <a:ln>
            <a:noFill/>
          </a:ln>
        </p:spPr>
      </p:pic>
      <p:pic>
        <p:nvPicPr>
          <p:cNvPr id="3088" name="Google Shape;3088;p129"/>
          <p:cNvPicPr preferRelativeResize="0"/>
          <p:nvPr/>
        </p:nvPicPr>
        <p:blipFill>
          <a:blip r:embed="rId8">
            <a:alphaModFix/>
          </a:blip>
          <a:stretch>
            <a:fillRect/>
          </a:stretch>
        </p:blipFill>
        <p:spPr>
          <a:xfrm>
            <a:off x="1594575" y="1667779"/>
            <a:ext cx="981002" cy="249080"/>
          </a:xfrm>
          <a:prstGeom prst="rect">
            <a:avLst/>
          </a:prstGeom>
          <a:noFill/>
          <a:ln>
            <a:noFill/>
          </a:ln>
        </p:spPr>
      </p:pic>
      <p:sp>
        <p:nvSpPr>
          <p:cNvPr id="3089" name="Google Shape;3089;p129"/>
          <p:cNvSpPr/>
          <p:nvPr/>
        </p:nvSpPr>
        <p:spPr>
          <a:xfrm>
            <a:off x="3028825"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sp>
        <p:nvSpPr>
          <p:cNvPr id="3090" name="Google Shape;3090;p129"/>
          <p:cNvSpPr txBox="1"/>
          <p:nvPr/>
        </p:nvSpPr>
        <p:spPr>
          <a:xfrm>
            <a:off x="3028825" y="581288"/>
            <a:ext cx="2632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3091" name="Google Shape;3091;p129"/>
          <p:cNvPicPr preferRelativeResize="0"/>
          <p:nvPr/>
        </p:nvPicPr>
        <p:blipFill rotWithShape="1">
          <a:blip r:embed="rId9">
            <a:alphaModFix/>
          </a:blip>
          <a:srcRect b="0" l="1150" r="-1150" t="0"/>
          <a:stretch/>
        </p:blipFill>
        <p:spPr>
          <a:xfrm>
            <a:off x="3421250" y="1785994"/>
            <a:ext cx="1326927" cy="427331"/>
          </a:xfrm>
          <a:prstGeom prst="rect">
            <a:avLst/>
          </a:prstGeom>
          <a:noFill/>
          <a:ln>
            <a:noFill/>
          </a:ln>
        </p:spPr>
      </p:pic>
      <p:pic>
        <p:nvPicPr>
          <p:cNvPr id="3092" name="Google Shape;3092;p129"/>
          <p:cNvPicPr preferRelativeResize="0"/>
          <p:nvPr/>
        </p:nvPicPr>
        <p:blipFill>
          <a:blip r:embed="rId10">
            <a:alphaModFix/>
          </a:blip>
          <a:stretch>
            <a:fillRect/>
          </a:stretch>
        </p:blipFill>
        <p:spPr>
          <a:xfrm>
            <a:off x="4237411" y="1422640"/>
            <a:ext cx="1120099" cy="343521"/>
          </a:xfrm>
          <a:prstGeom prst="rect">
            <a:avLst/>
          </a:prstGeom>
          <a:noFill/>
          <a:ln>
            <a:noFill/>
          </a:ln>
        </p:spPr>
      </p:pic>
      <p:pic>
        <p:nvPicPr>
          <p:cNvPr id="3093" name="Google Shape;3093;p129"/>
          <p:cNvPicPr preferRelativeResize="0"/>
          <p:nvPr/>
        </p:nvPicPr>
        <p:blipFill>
          <a:blip r:embed="rId11">
            <a:alphaModFix/>
          </a:blip>
          <a:stretch>
            <a:fillRect/>
          </a:stretch>
        </p:blipFill>
        <p:spPr>
          <a:xfrm>
            <a:off x="6120716" y="4129450"/>
            <a:ext cx="1968671" cy="122400"/>
          </a:xfrm>
          <a:prstGeom prst="rect">
            <a:avLst/>
          </a:prstGeom>
          <a:noFill/>
          <a:ln>
            <a:noFill/>
          </a:ln>
        </p:spPr>
      </p:pic>
      <p:sp>
        <p:nvSpPr>
          <p:cNvPr id="3094" name="Google Shape;3094;p129"/>
          <p:cNvSpPr/>
          <p:nvPr/>
        </p:nvSpPr>
        <p:spPr>
          <a:xfrm>
            <a:off x="6002975" y="57817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5" name="Google Shape;3095;p129"/>
          <p:cNvSpPr txBox="1"/>
          <p:nvPr/>
        </p:nvSpPr>
        <p:spPr>
          <a:xfrm>
            <a:off x="5990675" y="581000"/>
            <a:ext cx="2632800" cy="1132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1100">
                <a:solidFill>
                  <a:srgbClr val="0B5394"/>
                </a:solidFill>
              </a:rPr>
              <a:t>XtalPi </a:t>
            </a:r>
            <a:r>
              <a:rPr lang="en-GB" sz="1100">
                <a:solidFill>
                  <a:schemeClr val="dk1"/>
                </a:solidFill>
              </a:rPr>
              <a:t>announced AI drug discovery collaboration with </a:t>
            </a:r>
            <a:r>
              <a:rPr b="1" lang="en-GB" sz="1100">
                <a:solidFill>
                  <a:srgbClr val="0B5394"/>
                </a:solidFill>
              </a:rPr>
              <a:t>Eli Lilly.</a:t>
            </a:r>
            <a:endParaRPr b="1" sz="1100">
              <a:solidFill>
                <a:srgbClr val="0B5394"/>
              </a:solidFill>
            </a:endParaRPr>
          </a:p>
          <a:p>
            <a:pPr indent="0" lvl="0" marL="0" rtl="0" algn="ctr">
              <a:lnSpc>
                <a:spcPct val="115000"/>
              </a:lnSpc>
              <a:spcBef>
                <a:spcPts val="0"/>
              </a:spcBef>
              <a:spcAft>
                <a:spcPts val="0"/>
              </a:spcAft>
              <a:buNone/>
            </a:pPr>
            <a:r>
              <a:rPr lang="en-GB" sz="1100">
                <a:solidFill>
                  <a:schemeClr val="dk1"/>
                </a:solidFill>
              </a:rPr>
              <a:t>XtalPi brings together AI “dry lab” algorithms and “wet lab” robotics to drive innovation.</a:t>
            </a:r>
            <a:endParaRPr>
              <a:latin typeface="Roboto"/>
              <a:ea typeface="Roboto"/>
              <a:cs typeface="Roboto"/>
              <a:sym typeface="Roboto"/>
            </a:endParaRPr>
          </a:p>
        </p:txBody>
      </p:sp>
      <p:pic>
        <p:nvPicPr>
          <p:cNvPr id="3096" name="Google Shape;3096;p129"/>
          <p:cNvPicPr preferRelativeResize="0"/>
          <p:nvPr/>
        </p:nvPicPr>
        <p:blipFill>
          <a:blip r:embed="rId10">
            <a:alphaModFix/>
          </a:blip>
          <a:stretch>
            <a:fillRect/>
          </a:stretch>
        </p:blipFill>
        <p:spPr>
          <a:xfrm>
            <a:off x="7308799" y="1731040"/>
            <a:ext cx="1120099" cy="343521"/>
          </a:xfrm>
          <a:prstGeom prst="rect">
            <a:avLst/>
          </a:prstGeom>
          <a:noFill/>
          <a:ln>
            <a:noFill/>
          </a:ln>
        </p:spPr>
      </p:pic>
      <p:pic>
        <p:nvPicPr>
          <p:cNvPr id="3097" name="Google Shape;3097;p129"/>
          <p:cNvPicPr preferRelativeResize="0"/>
          <p:nvPr/>
        </p:nvPicPr>
        <p:blipFill>
          <a:blip r:embed="rId12">
            <a:alphaModFix/>
          </a:blip>
          <a:stretch>
            <a:fillRect/>
          </a:stretch>
        </p:blipFill>
        <p:spPr>
          <a:xfrm>
            <a:off x="6256873" y="1787736"/>
            <a:ext cx="744915" cy="420439"/>
          </a:xfrm>
          <a:prstGeom prst="rect">
            <a:avLst/>
          </a:prstGeom>
          <a:noFill/>
          <a:ln>
            <a:noFill/>
          </a:ln>
        </p:spPr>
      </p:pic>
      <p:pic>
        <p:nvPicPr>
          <p:cNvPr id="3098" name="Google Shape;3098;p129"/>
          <p:cNvPicPr preferRelativeResize="0"/>
          <p:nvPr/>
        </p:nvPicPr>
        <p:blipFill>
          <a:blip r:embed="rId13">
            <a:alphaModFix/>
          </a:blip>
          <a:stretch>
            <a:fillRect/>
          </a:stretch>
        </p:blipFill>
        <p:spPr>
          <a:xfrm>
            <a:off x="4001584" y="4266450"/>
            <a:ext cx="744924" cy="389215"/>
          </a:xfrm>
          <a:prstGeom prst="rect">
            <a:avLst/>
          </a:prstGeom>
          <a:noFill/>
          <a:ln>
            <a:noFill/>
          </a:ln>
        </p:spPr>
      </p:pic>
      <p:pic>
        <p:nvPicPr>
          <p:cNvPr id="3099" name="Google Shape;3099;p129"/>
          <p:cNvPicPr preferRelativeResize="0"/>
          <p:nvPr/>
        </p:nvPicPr>
        <p:blipFill>
          <a:blip r:embed="rId14">
            <a:alphaModFix/>
          </a:blip>
          <a:stretch>
            <a:fillRect/>
          </a:stretch>
        </p:blipFill>
        <p:spPr>
          <a:xfrm>
            <a:off x="3508806" y="3908451"/>
            <a:ext cx="1848704" cy="301670"/>
          </a:xfrm>
          <a:prstGeom prst="rect">
            <a:avLst/>
          </a:prstGeom>
          <a:noFill/>
          <a:ln>
            <a:noFill/>
          </a:ln>
        </p:spPr>
      </p:pic>
      <p:sp>
        <p:nvSpPr>
          <p:cNvPr id="3100" name="Google Shape;3100;p129"/>
          <p:cNvSpPr txBox="1"/>
          <p:nvPr/>
        </p:nvSpPr>
        <p:spPr>
          <a:xfrm>
            <a:off x="2964650" y="613875"/>
            <a:ext cx="2736600" cy="6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Merck </a:t>
            </a:r>
            <a:r>
              <a:rPr lang="en-GB" sz="1100">
                <a:solidFill>
                  <a:schemeClr val="dk1"/>
                </a:solidFill>
                <a:latin typeface="Roboto"/>
                <a:ea typeface="Roboto"/>
                <a:cs typeface="Roboto"/>
                <a:sym typeface="Roboto"/>
              </a:rPr>
              <a:t>and </a:t>
            </a:r>
            <a:r>
              <a:rPr b="1" lang="en-GB" sz="1100">
                <a:solidFill>
                  <a:srgbClr val="0B5394"/>
                </a:solidFill>
                <a:latin typeface="Roboto"/>
                <a:ea typeface="Roboto"/>
                <a:cs typeface="Roboto"/>
                <a:sym typeface="Roboto"/>
              </a:rPr>
              <a:t>XtalPi </a:t>
            </a:r>
            <a:r>
              <a:rPr lang="en-GB" sz="1100">
                <a:solidFill>
                  <a:schemeClr val="dk1"/>
                </a:solidFill>
                <a:latin typeface="Roboto"/>
                <a:ea typeface="Roboto"/>
                <a:cs typeface="Roboto"/>
                <a:sym typeface="Roboto"/>
              </a:rPr>
              <a:t>announced a collaboration to optimizes drug formulations with AI-powered techniques. </a:t>
            </a:r>
            <a:endParaRPr>
              <a:latin typeface="Roboto"/>
              <a:ea typeface="Roboto"/>
              <a:cs typeface="Roboto"/>
              <a:sym typeface="Roboto"/>
            </a:endParaRPr>
          </a:p>
        </p:txBody>
      </p:sp>
      <p:sp>
        <p:nvSpPr>
          <p:cNvPr id="3101" name="Google Shape;3101;p12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02" name="Google Shape;3102;p12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03" name="Google Shape;3103;p12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104" name="Google Shape;3104;p12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105" name="Google Shape;3105;p129"/>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06" name="Google Shape;3106;p129"/>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p130">
            <a:hlinkClick r:id="rId3"/>
          </p:cNvPr>
          <p:cNvSpPr/>
          <p:nvPr/>
        </p:nvSpPr>
        <p:spPr>
          <a:xfrm>
            <a:off x="426925" y="557763"/>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2" name="Google Shape;3112;p130"/>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13" name="Google Shape;3113;p130"/>
          <p:cNvSpPr/>
          <p:nvPr/>
        </p:nvSpPr>
        <p:spPr>
          <a:xfrm>
            <a:off x="1528240" y="4933938"/>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14" name="Google Shape;3114;p13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pSp>
        <p:nvGrpSpPr>
          <p:cNvPr id="3115" name="Google Shape;3115;p130"/>
          <p:cNvGrpSpPr/>
          <p:nvPr/>
        </p:nvGrpSpPr>
        <p:grpSpPr>
          <a:xfrm>
            <a:off x="0" y="4720221"/>
            <a:ext cx="9144175" cy="347298"/>
            <a:chOff x="0" y="4844948"/>
            <a:chExt cx="9144175" cy="244800"/>
          </a:xfrm>
        </p:grpSpPr>
        <p:grpSp>
          <p:nvGrpSpPr>
            <p:cNvPr id="3116" name="Google Shape;3116;p130"/>
            <p:cNvGrpSpPr/>
            <p:nvPr/>
          </p:nvGrpSpPr>
          <p:grpSpPr>
            <a:xfrm>
              <a:off x="8408575" y="4844948"/>
              <a:ext cx="735600" cy="244800"/>
              <a:chOff x="8408575" y="4844948"/>
              <a:chExt cx="735600" cy="244800"/>
            </a:xfrm>
          </p:grpSpPr>
          <p:sp>
            <p:nvSpPr>
              <p:cNvPr id="3117" name="Google Shape;3117;p130"/>
              <p:cNvSpPr/>
              <p:nvPr/>
            </p:nvSpPr>
            <p:spPr>
              <a:xfrm>
                <a:off x="8408575" y="4895354"/>
                <a:ext cx="735600" cy="144000"/>
              </a:xfrm>
              <a:prstGeom prst="rect">
                <a:avLst/>
              </a:prstGeom>
              <a:solidFill>
                <a:srgbClr val="EFEFEF"/>
              </a:solidFill>
              <a:ln>
                <a:noFill/>
              </a:ln>
            </p:spPr>
            <p:txBody>
              <a:bodyPr anchorCtr="0" anchor="ctr" bIns="83975" lIns="83975" spcFirstLastPara="1" rIns="83975" wrap="square" tIns="83975">
                <a:noAutofit/>
              </a:bodyPr>
              <a:lstStyle/>
              <a:p>
                <a:pPr indent="0" lvl="0" marL="0" marR="0" rtl="0" algn="l">
                  <a:lnSpc>
                    <a:spcPct val="100000"/>
                  </a:lnSpc>
                  <a:spcBef>
                    <a:spcPts val="0"/>
                  </a:spcBef>
                  <a:spcAft>
                    <a:spcPts val="0"/>
                  </a:spcAft>
                  <a:buClr>
                    <a:srgbClr val="000000"/>
                  </a:buClr>
                  <a:buSzPts val="2400"/>
                  <a:buFont typeface="Roboto"/>
                  <a:buNone/>
                </a:pPr>
                <a:r>
                  <a:t/>
                </a:r>
                <a:endParaRPr b="0" i="0" sz="2100" u="none" cap="none" strike="noStrike">
                  <a:solidFill>
                    <a:srgbClr val="000000"/>
                  </a:solidFill>
                  <a:latin typeface="Roboto"/>
                  <a:ea typeface="Roboto"/>
                  <a:cs typeface="Roboto"/>
                  <a:sym typeface="Roboto"/>
                </a:endParaRPr>
              </a:p>
            </p:txBody>
          </p:sp>
          <p:sp>
            <p:nvSpPr>
              <p:cNvPr id="3118" name="Google Shape;3118;p130"/>
              <p:cNvSpPr txBox="1"/>
              <p:nvPr/>
            </p:nvSpPr>
            <p:spPr>
              <a:xfrm>
                <a:off x="8469742" y="4844948"/>
                <a:ext cx="367800" cy="244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99999"/>
                  </a:buClr>
                  <a:buSzPts val="900"/>
                  <a:buFont typeface="Roboto"/>
                  <a:buNone/>
                </a:pPr>
                <a:fld id="{00000000-1234-1234-1234-123412341234}" type="slidenum">
                  <a:rPr b="0" i="0" lang="en-GB" sz="900" u="none" cap="none" strike="noStrike">
                    <a:solidFill>
                      <a:srgbClr val="999999"/>
                    </a:solidFill>
                    <a:latin typeface="Roboto"/>
                    <a:ea typeface="Roboto"/>
                    <a:cs typeface="Roboto"/>
                    <a:sym typeface="Roboto"/>
                  </a:rPr>
                  <a:t>‹#›</a:t>
                </a:fld>
                <a:endParaRPr b="0" i="0" sz="900" u="none" cap="none" strike="noStrike">
                  <a:solidFill>
                    <a:srgbClr val="999999"/>
                  </a:solidFill>
                  <a:latin typeface="Roboto"/>
                  <a:ea typeface="Roboto"/>
                  <a:cs typeface="Roboto"/>
                  <a:sym typeface="Roboto"/>
                </a:endParaRPr>
              </a:p>
            </p:txBody>
          </p:sp>
        </p:grpSp>
        <p:grpSp>
          <p:nvGrpSpPr>
            <p:cNvPr id="3119" name="Google Shape;3119;p130"/>
            <p:cNvGrpSpPr/>
            <p:nvPr/>
          </p:nvGrpSpPr>
          <p:grpSpPr>
            <a:xfrm>
              <a:off x="0" y="4895350"/>
              <a:ext cx="8515500" cy="144000"/>
              <a:chOff x="0" y="4895350"/>
              <a:chExt cx="8515500" cy="144000"/>
            </a:xfrm>
          </p:grpSpPr>
          <p:sp>
            <p:nvSpPr>
              <p:cNvPr id="3120" name="Google Shape;3120;p130"/>
              <p:cNvSpPr/>
              <p:nvPr/>
            </p:nvSpPr>
            <p:spPr>
              <a:xfrm>
                <a:off x="0" y="4895350"/>
                <a:ext cx="1810800" cy="144000"/>
              </a:xfrm>
              <a:prstGeom prst="rect">
                <a:avLst/>
              </a:prstGeom>
              <a:solidFill>
                <a:srgbClr val="EFEFEF"/>
              </a:solidFill>
              <a:ln>
                <a:noFill/>
              </a:ln>
            </p:spPr>
            <p:txBody>
              <a:bodyPr anchorCtr="0" anchor="ctr" bIns="0" lIns="408000" spcFirstLastPara="1" rIns="0" wrap="square" tIns="0">
                <a:noAutofit/>
              </a:bodyPr>
              <a:lstStyle/>
              <a:p>
                <a:pPr indent="0" lvl="0" marL="0" rtl="0" algn="l">
                  <a:spcBef>
                    <a:spcPts val="0"/>
                  </a:spcBef>
                  <a:spcAft>
                    <a:spcPts val="0"/>
                  </a:spcAft>
                  <a:buNone/>
                </a:pPr>
                <a:r>
                  <a:rPr lang="en-GB" sz="900">
                    <a:solidFill>
                      <a:srgbClr val="999999"/>
                    </a:solidFill>
                    <a:latin typeface="Roboto"/>
                    <a:ea typeface="Roboto"/>
                    <a:cs typeface="Roboto"/>
                    <a:sym typeface="Roboto"/>
                  </a:rPr>
                  <a:t>AI Industry Analytics</a:t>
                </a:r>
                <a:endParaRPr sz="900">
                  <a:solidFill>
                    <a:srgbClr val="999999"/>
                  </a:solidFill>
                  <a:latin typeface="Roboto"/>
                  <a:ea typeface="Roboto"/>
                  <a:cs typeface="Roboto"/>
                  <a:sym typeface="Roboto"/>
                </a:endParaRPr>
              </a:p>
            </p:txBody>
          </p:sp>
          <p:sp>
            <p:nvSpPr>
              <p:cNvPr id="3121" name="Google Shape;3121;p130"/>
              <p:cNvSpPr/>
              <p:nvPr/>
            </p:nvSpPr>
            <p:spPr>
              <a:xfrm>
                <a:off x="1668800" y="4895350"/>
                <a:ext cx="217800" cy="144000"/>
              </a:xfrm>
              <a:prstGeom prst="parallelogram">
                <a:avLst>
                  <a:gd fmla="val 25000" name="adj"/>
                </a:avLst>
              </a:prstGeom>
              <a:solidFill>
                <a:srgbClr val="EEEEE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2" name="Google Shape;3122;p130"/>
              <p:cNvSpPr/>
              <p:nvPr/>
            </p:nvSpPr>
            <p:spPr>
              <a:xfrm>
                <a:off x="8297700" y="4895350"/>
                <a:ext cx="217800" cy="144000"/>
              </a:xfrm>
              <a:prstGeom prst="parallelogram">
                <a:avLst>
                  <a:gd fmla="val 25000" name="adj"/>
                </a:avLst>
              </a:prstGeom>
              <a:solidFill>
                <a:srgbClr val="EEEEE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3123" name="Google Shape;3123;p130"/>
          <p:cNvSpPr/>
          <p:nvPr/>
        </p:nvSpPr>
        <p:spPr>
          <a:xfrm>
            <a:off x="6020425" y="557763"/>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124" name="Google Shape;3124;p130"/>
          <p:cNvCxnSpPr/>
          <p:nvPr/>
        </p:nvCxnSpPr>
        <p:spPr>
          <a:xfrm>
            <a:off x="6533875" y="2255325"/>
            <a:ext cx="0" cy="209400"/>
          </a:xfrm>
          <a:prstGeom prst="straightConnector1">
            <a:avLst/>
          </a:prstGeom>
          <a:noFill/>
          <a:ln cap="flat" cmpd="sng" w="9525">
            <a:solidFill>
              <a:srgbClr val="0B5394"/>
            </a:solidFill>
            <a:prstDash val="solid"/>
            <a:round/>
            <a:headEnd len="med" w="med" type="none"/>
            <a:tailEnd len="med" w="med" type="none"/>
          </a:ln>
        </p:spPr>
      </p:cxnSp>
      <p:cxnSp>
        <p:nvCxnSpPr>
          <p:cNvPr id="3125" name="Google Shape;3125;p130"/>
          <p:cNvCxnSpPr/>
          <p:nvPr/>
        </p:nvCxnSpPr>
        <p:spPr>
          <a:xfrm>
            <a:off x="2571645" y="2768775"/>
            <a:ext cx="0" cy="231900"/>
          </a:xfrm>
          <a:prstGeom prst="straightConnector1">
            <a:avLst/>
          </a:prstGeom>
          <a:noFill/>
          <a:ln cap="flat" cmpd="sng" w="9525">
            <a:solidFill>
              <a:srgbClr val="0B5394"/>
            </a:solidFill>
            <a:prstDash val="solid"/>
            <a:round/>
            <a:headEnd len="med" w="med" type="none"/>
            <a:tailEnd len="med" w="med" type="none"/>
          </a:ln>
        </p:spPr>
      </p:cxnSp>
      <p:sp>
        <p:nvSpPr>
          <p:cNvPr id="3126" name="Google Shape;3126;p130"/>
          <p:cNvSpPr/>
          <p:nvPr/>
        </p:nvSpPr>
        <p:spPr>
          <a:xfrm>
            <a:off x="5757320" y="2462703"/>
            <a:ext cx="1553100" cy="325500"/>
          </a:xfrm>
          <a:prstGeom prst="chevron">
            <a:avLst>
              <a:gd fmla="val 50000" name="adj"/>
            </a:avLst>
          </a:pr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Nov</a:t>
            </a:r>
            <a:r>
              <a:rPr b="1" lang="en-GB" sz="1100">
                <a:solidFill>
                  <a:srgbClr val="FFFFFF"/>
                </a:solidFill>
                <a:latin typeface="Roboto"/>
                <a:ea typeface="Roboto"/>
                <a:cs typeface="Roboto"/>
                <a:sym typeface="Roboto"/>
              </a:rPr>
              <a:t> 2023</a:t>
            </a:r>
            <a:endParaRPr b="1" sz="1100">
              <a:solidFill>
                <a:srgbClr val="FFFFFF"/>
              </a:solidFill>
              <a:latin typeface="Roboto"/>
              <a:ea typeface="Roboto"/>
              <a:cs typeface="Roboto"/>
              <a:sym typeface="Roboto"/>
            </a:endParaRPr>
          </a:p>
        </p:txBody>
      </p:sp>
      <p:cxnSp>
        <p:nvCxnSpPr>
          <p:cNvPr id="3127" name="Google Shape;3127;p130"/>
          <p:cNvCxnSpPr/>
          <p:nvPr/>
        </p:nvCxnSpPr>
        <p:spPr>
          <a:xfrm flipH="1">
            <a:off x="5151902" y="2750912"/>
            <a:ext cx="900" cy="240000"/>
          </a:xfrm>
          <a:prstGeom prst="straightConnector1">
            <a:avLst/>
          </a:prstGeom>
          <a:noFill/>
          <a:ln cap="flat" cmpd="sng" w="9525">
            <a:solidFill>
              <a:srgbClr val="0B5394"/>
            </a:solidFill>
            <a:prstDash val="solid"/>
            <a:round/>
            <a:headEnd len="med" w="med" type="none"/>
            <a:tailEnd len="med" w="med" type="none"/>
          </a:ln>
        </p:spPr>
      </p:cxnSp>
      <p:cxnSp>
        <p:nvCxnSpPr>
          <p:cNvPr id="3128" name="Google Shape;3128;p130"/>
          <p:cNvCxnSpPr/>
          <p:nvPr/>
        </p:nvCxnSpPr>
        <p:spPr>
          <a:xfrm flipH="1">
            <a:off x="1235250" y="2256731"/>
            <a:ext cx="600" cy="184800"/>
          </a:xfrm>
          <a:prstGeom prst="straightConnector1">
            <a:avLst/>
          </a:prstGeom>
          <a:noFill/>
          <a:ln cap="flat" cmpd="sng" w="9525">
            <a:solidFill>
              <a:srgbClr val="0B5394"/>
            </a:solidFill>
            <a:prstDash val="solid"/>
            <a:round/>
            <a:headEnd len="med" w="med" type="none"/>
            <a:tailEnd len="med" w="med" type="none"/>
          </a:ln>
        </p:spPr>
      </p:cxnSp>
      <p:sp>
        <p:nvSpPr>
          <p:cNvPr id="3129" name="Google Shape;3129;p130"/>
          <p:cNvSpPr/>
          <p:nvPr/>
        </p:nvSpPr>
        <p:spPr>
          <a:xfrm>
            <a:off x="311700" y="2462703"/>
            <a:ext cx="1453500" cy="325500"/>
          </a:xfrm>
          <a:prstGeom prst="homePlate">
            <a:avLst>
              <a:gd fmla="val 50000" name="adj"/>
            </a:avLst>
          </a:pr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lt1"/>
                </a:solidFill>
                <a:latin typeface="Roboto"/>
                <a:ea typeface="Roboto"/>
                <a:cs typeface="Roboto"/>
                <a:sym typeface="Roboto"/>
              </a:rPr>
              <a:t>Sep 2023</a:t>
            </a:r>
            <a:endParaRPr b="1" sz="1100">
              <a:solidFill>
                <a:srgbClr val="FFFFFF"/>
              </a:solidFill>
              <a:latin typeface="Roboto"/>
              <a:ea typeface="Roboto"/>
              <a:cs typeface="Roboto"/>
              <a:sym typeface="Roboto"/>
            </a:endParaRPr>
          </a:p>
        </p:txBody>
      </p:sp>
      <p:cxnSp>
        <p:nvCxnSpPr>
          <p:cNvPr id="3130" name="Google Shape;3130;p130"/>
          <p:cNvCxnSpPr/>
          <p:nvPr/>
        </p:nvCxnSpPr>
        <p:spPr>
          <a:xfrm>
            <a:off x="3780400" y="2265825"/>
            <a:ext cx="1200" cy="188400"/>
          </a:xfrm>
          <a:prstGeom prst="straightConnector1">
            <a:avLst/>
          </a:prstGeom>
          <a:noFill/>
          <a:ln cap="flat" cmpd="sng" w="9525">
            <a:solidFill>
              <a:srgbClr val="0B5394"/>
            </a:solidFill>
            <a:prstDash val="solid"/>
            <a:round/>
            <a:headEnd len="med" w="med" type="none"/>
            <a:tailEnd len="med" w="med" type="none"/>
          </a:ln>
        </p:spPr>
      </p:cxnSp>
      <p:cxnSp>
        <p:nvCxnSpPr>
          <p:cNvPr id="3131" name="Google Shape;3131;p130"/>
          <p:cNvCxnSpPr/>
          <p:nvPr/>
        </p:nvCxnSpPr>
        <p:spPr>
          <a:xfrm>
            <a:off x="9956200" y="2249725"/>
            <a:ext cx="600" cy="179700"/>
          </a:xfrm>
          <a:prstGeom prst="straightConnector1">
            <a:avLst/>
          </a:prstGeom>
          <a:noFill/>
          <a:ln cap="flat" cmpd="sng" w="9525">
            <a:solidFill>
              <a:srgbClr val="0B5394"/>
            </a:solidFill>
            <a:prstDash val="solid"/>
            <a:round/>
            <a:headEnd len="med" w="med" type="none"/>
            <a:tailEnd len="med" w="med" type="none"/>
          </a:ln>
        </p:spPr>
      </p:cxnSp>
      <p:sp>
        <p:nvSpPr>
          <p:cNvPr id="3132" name="Google Shape;3132;p130"/>
          <p:cNvSpPr/>
          <p:nvPr/>
        </p:nvSpPr>
        <p:spPr>
          <a:xfrm>
            <a:off x="3001060" y="2462703"/>
            <a:ext cx="1453500" cy="325500"/>
          </a:xfrm>
          <a:prstGeom prst="chevron">
            <a:avLst>
              <a:gd fmla="val 50000" name="adj"/>
            </a:avLst>
          </a:pr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Oct 2023</a:t>
            </a:r>
            <a:endParaRPr b="1" sz="1100">
              <a:solidFill>
                <a:srgbClr val="FFFFFF"/>
              </a:solidFill>
              <a:latin typeface="Roboto"/>
              <a:ea typeface="Roboto"/>
              <a:cs typeface="Roboto"/>
              <a:sym typeface="Roboto"/>
            </a:endParaRPr>
          </a:p>
        </p:txBody>
      </p:sp>
      <p:sp>
        <p:nvSpPr>
          <p:cNvPr id="3133" name="Google Shape;3133;p130"/>
          <p:cNvSpPr/>
          <p:nvPr/>
        </p:nvSpPr>
        <p:spPr>
          <a:xfrm>
            <a:off x="1640030" y="2462703"/>
            <a:ext cx="1486200" cy="325500"/>
          </a:xfrm>
          <a:prstGeom prst="chevron">
            <a:avLst>
              <a:gd fmla="val 50000" name="adj"/>
            </a:avLst>
          </a:pr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Sep 2023</a:t>
            </a:r>
            <a:endParaRPr b="1" sz="1100">
              <a:solidFill>
                <a:srgbClr val="FFFFFF"/>
              </a:solidFill>
              <a:latin typeface="Roboto"/>
              <a:ea typeface="Roboto"/>
              <a:cs typeface="Roboto"/>
              <a:sym typeface="Roboto"/>
            </a:endParaRPr>
          </a:p>
        </p:txBody>
      </p:sp>
      <p:sp>
        <p:nvSpPr>
          <p:cNvPr id="3134" name="Google Shape;3134;p130"/>
          <p:cNvSpPr/>
          <p:nvPr/>
        </p:nvSpPr>
        <p:spPr>
          <a:xfrm>
            <a:off x="4329390" y="2462703"/>
            <a:ext cx="1553100" cy="325500"/>
          </a:xfrm>
          <a:prstGeom prst="chevron">
            <a:avLst>
              <a:gd fmla="val 50000" name="adj"/>
            </a:avLst>
          </a:pr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Oct 2023</a:t>
            </a:r>
            <a:endParaRPr b="1" sz="1100">
              <a:solidFill>
                <a:srgbClr val="FFFFFF"/>
              </a:solidFill>
              <a:latin typeface="Roboto"/>
              <a:ea typeface="Roboto"/>
              <a:cs typeface="Roboto"/>
              <a:sym typeface="Roboto"/>
            </a:endParaRPr>
          </a:p>
        </p:txBody>
      </p:sp>
      <p:sp>
        <p:nvSpPr>
          <p:cNvPr id="3135" name="Google Shape;3135;p130">
            <a:hlinkClick r:id="rId4"/>
          </p:cNvPr>
          <p:cNvSpPr/>
          <p:nvPr/>
        </p:nvSpPr>
        <p:spPr>
          <a:xfrm>
            <a:off x="9480125" y="550425"/>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sp>
        <p:nvSpPr>
          <p:cNvPr id="3136" name="Google Shape;3136;p130"/>
          <p:cNvSpPr/>
          <p:nvPr/>
        </p:nvSpPr>
        <p:spPr>
          <a:xfrm>
            <a:off x="3223675" y="557763"/>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sp>
        <p:nvSpPr>
          <p:cNvPr id="3137" name="Google Shape;3137;p130">
            <a:hlinkClick r:id="rId5"/>
          </p:cNvPr>
          <p:cNvSpPr/>
          <p:nvPr/>
        </p:nvSpPr>
        <p:spPr>
          <a:xfrm>
            <a:off x="3212525" y="3002028"/>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1"/>
              </a:solidFill>
              <a:latin typeface="Roboto"/>
              <a:ea typeface="Roboto"/>
              <a:cs typeface="Roboto"/>
              <a:sym typeface="Roboto"/>
            </a:endParaRPr>
          </a:p>
        </p:txBody>
      </p:sp>
      <p:sp>
        <p:nvSpPr>
          <p:cNvPr id="3138" name="Google Shape;3138;p130"/>
          <p:cNvSpPr txBox="1"/>
          <p:nvPr/>
        </p:nvSpPr>
        <p:spPr>
          <a:xfrm>
            <a:off x="5976625" y="585900"/>
            <a:ext cx="2676600" cy="85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Roche's Genentech </a:t>
            </a:r>
            <a:r>
              <a:rPr lang="en-GB" sz="1100">
                <a:latin typeface="Roboto"/>
                <a:ea typeface="Roboto"/>
                <a:cs typeface="Roboto"/>
                <a:sym typeface="Roboto"/>
              </a:rPr>
              <a:t>has partnered with </a:t>
            </a:r>
            <a:r>
              <a:rPr b="1" lang="en-GB" sz="1100">
                <a:solidFill>
                  <a:srgbClr val="0B5394"/>
                </a:solidFill>
                <a:latin typeface="Roboto"/>
                <a:ea typeface="Roboto"/>
                <a:cs typeface="Roboto"/>
                <a:sym typeface="Roboto"/>
              </a:rPr>
              <a:t>Nvidia </a:t>
            </a:r>
            <a:r>
              <a:rPr lang="en-GB" sz="1100">
                <a:latin typeface="Roboto"/>
                <a:ea typeface="Roboto"/>
                <a:cs typeface="Roboto"/>
                <a:sym typeface="Roboto"/>
              </a:rPr>
              <a:t>in a multi-year strategic collaboration to use artificial intelligence, to accelerate drug discovery and </a:t>
            </a:r>
            <a:r>
              <a:rPr lang="en-GB" sz="1100">
                <a:latin typeface="Roboto"/>
                <a:ea typeface="Roboto"/>
                <a:cs typeface="Roboto"/>
                <a:sym typeface="Roboto"/>
              </a:rPr>
              <a:t>development</a:t>
            </a:r>
            <a:endParaRPr sz="1100">
              <a:latin typeface="Roboto"/>
              <a:ea typeface="Roboto"/>
              <a:cs typeface="Roboto"/>
              <a:sym typeface="Roboto"/>
            </a:endParaRPr>
          </a:p>
        </p:txBody>
      </p:sp>
      <p:sp>
        <p:nvSpPr>
          <p:cNvPr id="3139" name="Google Shape;3139;p130"/>
          <p:cNvSpPr txBox="1"/>
          <p:nvPr/>
        </p:nvSpPr>
        <p:spPr>
          <a:xfrm>
            <a:off x="3181252" y="3017413"/>
            <a:ext cx="2676600" cy="97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BioMap </a:t>
            </a:r>
            <a:r>
              <a:rPr lang="en-GB" sz="1100">
                <a:solidFill>
                  <a:schemeClr val="dk1"/>
                </a:solidFill>
                <a:latin typeface="Roboto"/>
                <a:ea typeface="Roboto"/>
                <a:cs typeface="Roboto"/>
                <a:sym typeface="Roboto"/>
              </a:rPr>
              <a:t>announced a ground-breaking strategic collaboration with </a:t>
            </a:r>
            <a:r>
              <a:rPr b="1" lang="en-GB" sz="1100">
                <a:solidFill>
                  <a:srgbClr val="0B5394"/>
                </a:solidFill>
                <a:latin typeface="Roboto"/>
                <a:ea typeface="Roboto"/>
                <a:cs typeface="Roboto"/>
                <a:sym typeface="Roboto"/>
              </a:rPr>
              <a:t>Sanofi </a:t>
            </a:r>
            <a:r>
              <a:rPr lang="en-GB" sz="1100">
                <a:solidFill>
                  <a:schemeClr val="dk1"/>
                </a:solidFill>
                <a:latin typeface="Roboto"/>
                <a:ea typeface="Roboto"/>
                <a:cs typeface="Roboto"/>
                <a:sym typeface="Roboto"/>
              </a:rPr>
              <a:t>to co-develop cutting-edge artificial intelligence (AI) modules for biologic therapies leveraging BioMap’s AI platform.</a:t>
            </a:r>
            <a:endParaRPr b="1" sz="1100">
              <a:solidFill>
                <a:srgbClr val="0B5394"/>
              </a:solidFill>
              <a:latin typeface="Roboto"/>
              <a:ea typeface="Roboto"/>
              <a:cs typeface="Roboto"/>
              <a:sym typeface="Roboto"/>
            </a:endParaRPr>
          </a:p>
        </p:txBody>
      </p:sp>
      <p:sp>
        <p:nvSpPr>
          <p:cNvPr id="3140" name="Google Shape;3140;p130"/>
          <p:cNvSpPr txBox="1"/>
          <p:nvPr/>
        </p:nvSpPr>
        <p:spPr>
          <a:xfrm>
            <a:off x="3247675" y="592313"/>
            <a:ext cx="2584800" cy="97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0B5394"/>
                </a:solidFill>
                <a:highlight>
                  <a:srgbClr val="FFFFFF"/>
                </a:highlight>
                <a:latin typeface="Roboto"/>
                <a:ea typeface="Roboto"/>
                <a:cs typeface="Roboto"/>
                <a:sym typeface="Roboto"/>
              </a:rPr>
              <a:t>Owkin’s</a:t>
            </a:r>
            <a:r>
              <a:rPr lang="en-GB" sz="1100">
                <a:solidFill>
                  <a:schemeClr val="dk1"/>
                </a:solidFill>
                <a:highlight>
                  <a:srgbClr val="FFFFFF"/>
                </a:highlight>
                <a:latin typeface="Roboto"/>
                <a:ea typeface="Roboto"/>
                <a:cs typeface="Roboto"/>
                <a:sym typeface="Roboto"/>
              </a:rPr>
              <a:t> AI platform will be applied to </a:t>
            </a:r>
            <a:r>
              <a:rPr b="1" lang="en-GB" sz="1100">
                <a:solidFill>
                  <a:srgbClr val="0B5394"/>
                </a:solidFill>
                <a:highlight>
                  <a:srgbClr val="FFFFFF"/>
                </a:highlight>
                <a:latin typeface="Roboto"/>
                <a:ea typeface="Roboto"/>
                <a:cs typeface="Roboto"/>
                <a:sym typeface="Roboto"/>
              </a:rPr>
              <a:t>Servier </a:t>
            </a:r>
            <a:r>
              <a:rPr lang="en-GB" sz="1100">
                <a:solidFill>
                  <a:schemeClr val="dk1"/>
                </a:solidFill>
                <a:highlight>
                  <a:srgbClr val="FFFFFF"/>
                </a:highlight>
                <a:latin typeface="Roboto"/>
                <a:ea typeface="Roboto"/>
                <a:cs typeface="Roboto"/>
                <a:sym typeface="Roboto"/>
              </a:rPr>
              <a:t>clinical data in order to uncover insights on translational medicine and digital pathology</a:t>
            </a:r>
            <a:endParaRPr sz="1100">
              <a:solidFill>
                <a:schemeClr val="dk1"/>
              </a:solidFill>
              <a:latin typeface="Roboto"/>
              <a:ea typeface="Roboto"/>
              <a:cs typeface="Roboto"/>
              <a:sym typeface="Roboto"/>
            </a:endParaRPr>
          </a:p>
        </p:txBody>
      </p:sp>
      <p:sp>
        <p:nvSpPr>
          <p:cNvPr id="3141" name="Google Shape;3141;p130"/>
          <p:cNvSpPr txBox="1"/>
          <p:nvPr/>
        </p:nvSpPr>
        <p:spPr>
          <a:xfrm>
            <a:off x="9528125" y="550425"/>
            <a:ext cx="2584800" cy="8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0B5394"/>
                </a:solidFill>
                <a:highlight>
                  <a:srgbClr val="FFFFFF"/>
                </a:highlight>
                <a:latin typeface="Roboto"/>
                <a:ea typeface="Roboto"/>
                <a:cs typeface="Roboto"/>
                <a:sym typeface="Roboto"/>
              </a:rPr>
              <a:t>Sanofi </a:t>
            </a:r>
            <a:r>
              <a:rPr lang="en-GB" sz="1100">
                <a:highlight>
                  <a:srgbClr val="FFFFFF"/>
                </a:highlight>
                <a:latin typeface="Roboto"/>
                <a:ea typeface="Roboto"/>
                <a:cs typeface="Roboto"/>
                <a:sym typeface="Roboto"/>
              </a:rPr>
              <a:t>has signed a multi-year agreement with Paris-based </a:t>
            </a:r>
            <a:r>
              <a:rPr b="1" lang="en-GB" sz="1100">
                <a:solidFill>
                  <a:srgbClr val="0B5394"/>
                </a:solidFill>
                <a:latin typeface="Roboto"/>
                <a:ea typeface="Roboto"/>
                <a:cs typeface="Roboto"/>
                <a:sym typeface="Roboto"/>
              </a:rPr>
              <a:t>Aqemia</a:t>
            </a:r>
            <a:r>
              <a:rPr lang="en-GB" sz="1100">
                <a:highlight>
                  <a:srgbClr val="FFFFFF"/>
                </a:highlight>
                <a:latin typeface="Roboto"/>
                <a:ea typeface="Roboto"/>
                <a:cs typeface="Roboto"/>
                <a:sym typeface="Roboto"/>
              </a:rPr>
              <a:t>, focused on the discovery of small-molecule drug candidates through the application of genAI and deep physics algorithms.</a:t>
            </a:r>
            <a:endParaRPr sz="1100">
              <a:latin typeface="Roboto"/>
              <a:ea typeface="Roboto"/>
              <a:cs typeface="Roboto"/>
              <a:sym typeface="Roboto"/>
            </a:endParaRPr>
          </a:p>
        </p:txBody>
      </p:sp>
      <p:pic>
        <p:nvPicPr>
          <p:cNvPr id="3142" name="Google Shape;3142;p130"/>
          <p:cNvPicPr preferRelativeResize="0"/>
          <p:nvPr/>
        </p:nvPicPr>
        <p:blipFill>
          <a:blip r:embed="rId6">
            <a:alphaModFix/>
          </a:blip>
          <a:stretch>
            <a:fillRect/>
          </a:stretch>
        </p:blipFill>
        <p:spPr>
          <a:xfrm>
            <a:off x="-1221691" y="873062"/>
            <a:ext cx="986200" cy="722676"/>
          </a:xfrm>
          <a:prstGeom prst="rect">
            <a:avLst/>
          </a:prstGeom>
          <a:noFill/>
          <a:ln>
            <a:noFill/>
          </a:ln>
        </p:spPr>
      </p:pic>
      <p:pic>
        <p:nvPicPr>
          <p:cNvPr id="3143" name="Google Shape;3143;p130"/>
          <p:cNvPicPr preferRelativeResize="0"/>
          <p:nvPr/>
        </p:nvPicPr>
        <p:blipFill>
          <a:blip r:embed="rId7">
            <a:alphaModFix/>
          </a:blip>
          <a:stretch>
            <a:fillRect/>
          </a:stretch>
        </p:blipFill>
        <p:spPr>
          <a:xfrm>
            <a:off x="-1221703" y="1903692"/>
            <a:ext cx="1191249" cy="794166"/>
          </a:xfrm>
          <a:prstGeom prst="rect">
            <a:avLst/>
          </a:prstGeom>
          <a:noFill/>
          <a:ln>
            <a:noFill/>
          </a:ln>
        </p:spPr>
      </p:pic>
      <p:pic>
        <p:nvPicPr>
          <p:cNvPr id="3144" name="Google Shape;3144;p130"/>
          <p:cNvPicPr preferRelativeResize="0"/>
          <p:nvPr/>
        </p:nvPicPr>
        <p:blipFill rotWithShape="1">
          <a:blip r:embed="rId8">
            <a:alphaModFix/>
          </a:blip>
          <a:srcRect b="22216" l="8742" r="12783" t="25347"/>
          <a:stretch/>
        </p:blipFill>
        <p:spPr>
          <a:xfrm>
            <a:off x="3371063" y="1446230"/>
            <a:ext cx="1191250" cy="397989"/>
          </a:xfrm>
          <a:prstGeom prst="rect">
            <a:avLst/>
          </a:prstGeom>
          <a:noFill/>
          <a:ln>
            <a:noFill/>
          </a:ln>
        </p:spPr>
      </p:pic>
      <p:pic>
        <p:nvPicPr>
          <p:cNvPr id="3145" name="Google Shape;3145;p130"/>
          <p:cNvPicPr preferRelativeResize="0"/>
          <p:nvPr/>
        </p:nvPicPr>
        <p:blipFill rotWithShape="1">
          <a:blip r:embed="rId9">
            <a:alphaModFix/>
          </a:blip>
          <a:srcRect b="23320" l="8224" r="5657" t="20565"/>
          <a:stretch/>
        </p:blipFill>
        <p:spPr>
          <a:xfrm>
            <a:off x="-1104875" y="1839161"/>
            <a:ext cx="957575" cy="623999"/>
          </a:xfrm>
          <a:prstGeom prst="rect">
            <a:avLst/>
          </a:prstGeom>
          <a:noFill/>
          <a:ln>
            <a:noFill/>
          </a:ln>
        </p:spPr>
      </p:pic>
      <p:pic>
        <p:nvPicPr>
          <p:cNvPr id="3146" name="Google Shape;3146;p130"/>
          <p:cNvPicPr preferRelativeResize="0"/>
          <p:nvPr/>
        </p:nvPicPr>
        <p:blipFill rotWithShape="1">
          <a:blip r:embed="rId10">
            <a:alphaModFix/>
          </a:blip>
          <a:srcRect b="0" l="0" r="68257" t="0"/>
          <a:stretch/>
        </p:blipFill>
        <p:spPr>
          <a:xfrm>
            <a:off x="3427786" y="4048013"/>
            <a:ext cx="671650" cy="636325"/>
          </a:xfrm>
          <a:prstGeom prst="rect">
            <a:avLst/>
          </a:prstGeom>
          <a:noFill/>
          <a:ln>
            <a:noFill/>
          </a:ln>
        </p:spPr>
      </p:pic>
      <p:pic>
        <p:nvPicPr>
          <p:cNvPr id="3147" name="Google Shape;3147;p130"/>
          <p:cNvPicPr preferRelativeResize="0"/>
          <p:nvPr/>
        </p:nvPicPr>
        <p:blipFill rotWithShape="1">
          <a:blip r:embed="rId11">
            <a:alphaModFix/>
          </a:blip>
          <a:srcRect b="26713" l="12918" r="12063" t="27684"/>
          <a:stretch/>
        </p:blipFill>
        <p:spPr>
          <a:xfrm>
            <a:off x="4262738" y="4210113"/>
            <a:ext cx="1409725" cy="395400"/>
          </a:xfrm>
          <a:prstGeom prst="rect">
            <a:avLst/>
          </a:prstGeom>
          <a:noFill/>
          <a:ln>
            <a:noFill/>
          </a:ln>
        </p:spPr>
      </p:pic>
      <p:sp>
        <p:nvSpPr>
          <p:cNvPr id="3148" name="Google Shape;3148;p130"/>
          <p:cNvSpPr txBox="1"/>
          <p:nvPr/>
        </p:nvSpPr>
        <p:spPr>
          <a:xfrm>
            <a:off x="451900" y="636544"/>
            <a:ext cx="2584800" cy="97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Merck</a:t>
            </a:r>
            <a:r>
              <a:rPr lang="en-GB" sz="1100">
                <a:solidFill>
                  <a:srgbClr val="000000"/>
                </a:solidFill>
                <a:latin typeface="Roboto"/>
                <a:ea typeface="Roboto"/>
                <a:cs typeface="Roboto"/>
                <a:sym typeface="Roboto"/>
              </a:rPr>
              <a:t> announced two new strategic drug discovery collaborations aimed at harnessing powerful AI-driven with </a:t>
            </a:r>
            <a:r>
              <a:rPr b="1" lang="en-GB" sz="1100">
                <a:solidFill>
                  <a:srgbClr val="0B5394"/>
                </a:solidFill>
                <a:latin typeface="Roboto"/>
                <a:ea typeface="Roboto"/>
                <a:cs typeface="Roboto"/>
                <a:sym typeface="Roboto"/>
              </a:rPr>
              <a:t>BenevolentAI </a:t>
            </a:r>
            <a:r>
              <a:rPr lang="en-GB" sz="1100">
                <a:solidFill>
                  <a:srgbClr val="000000"/>
                </a:solidFill>
                <a:latin typeface="Roboto"/>
                <a:ea typeface="Roboto"/>
                <a:cs typeface="Roboto"/>
                <a:sym typeface="Roboto"/>
              </a:rPr>
              <a:t>and </a:t>
            </a:r>
            <a:r>
              <a:rPr b="1" lang="en-GB" sz="1100">
                <a:solidFill>
                  <a:srgbClr val="0B5394"/>
                </a:solidFill>
                <a:latin typeface="Roboto"/>
                <a:ea typeface="Roboto"/>
                <a:cs typeface="Roboto"/>
                <a:sym typeface="Roboto"/>
              </a:rPr>
              <a:t>Exscientia </a:t>
            </a:r>
            <a:endParaRPr b="1" sz="1100">
              <a:solidFill>
                <a:srgbClr val="0B5394"/>
              </a:solidFill>
              <a:latin typeface="Roboto"/>
              <a:ea typeface="Roboto"/>
              <a:cs typeface="Roboto"/>
              <a:sym typeface="Roboto"/>
            </a:endParaRPr>
          </a:p>
          <a:p>
            <a:pPr indent="0" lvl="0" marL="0" rtl="0" algn="ctr">
              <a:spcBef>
                <a:spcPts val="0"/>
              </a:spcBef>
              <a:spcAft>
                <a:spcPts val="0"/>
              </a:spcAft>
              <a:buNone/>
            </a:pPr>
            <a:r>
              <a:t/>
            </a:r>
            <a:endParaRPr sz="1000">
              <a:solidFill>
                <a:srgbClr val="000000"/>
              </a:solidFill>
            </a:endParaRPr>
          </a:p>
          <a:p>
            <a:pPr indent="0" lvl="0" marL="0" rtl="0" algn="ctr">
              <a:spcBef>
                <a:spcPts val="0"/>
              </a:spcBef>
              <a:spcAft>
                <a:spcPts val="0"/>
              </a:spcAft>
              <a:buNone/>
            </a:pPr>
            <a:r>
              <a:t/>
            </a:r>
            <a:endParaRPr sz="1100">
              <a:solidFill>
                <a:srgbClr val="000000"/>
              </a:solidFill>
              <a:latin typeface="Roboto"/>
              <a:ea typeface="Roboto"/>
              <a:cs typeface="Roboto"/>
              <a:sym typeface="Roboto"/>
            </a:endParaRPr>
          </a:p>
        </p:txBody>
      </p:sp>
      <p:pic>
        <p:nvPicPr>
          <p:cNvPr id="3149" name="Google Shape;3149;p130"/>
          <p:cNvPicPr preferRelativeResize="0"/>
          <p:nvPr/>
        </p:nvPicPr>
        <p:blipFill rotWithShape="1">
          <a:blip r:embed="rId12">
            <a:alphaModFix/>
          </a:blip>
          <a:srcRect b="23377" l="10984" r="9707" t="23308"/>
          <a:stretch/>
        </p:blipFill>
        <p:spPr>
          <a:xfrm>
            <a:off x="511075" y="1834031"/>
            <a:ext cx="1116749" cy="339061"/>
          </a:xfrm>
          <a:prstGeom prst="rect">
            <a:avLst/>
          </a:prstGeom>
          <a:noFill/>
          <a:ln>
            <a:noFill/>
          </a:ln>
        </p:spPr>
      </p:pic>
      <p:pic>
        <p:nvPicPr>
          <p:cNvPr id="3150" name="Google Shape;3150;p130"/>
          <p:cNvPicPr preferRelativeResize="0"/>
          <p:nvPr/>
        </p:nvPicPr>
        <p:blipFill rotWithShape="1">
          <a:blip r:embed="rId13">
            <a:alphaModFix/>
          </a:blip>
          <a:srcRect b="32879" l="0" r="0" t="37309"/>
          <a:stretch/>
        </p:blipFill>
        <p:spPr>
          <a:xfrm>
            <a:off x="1089700" y="1500406"/>
            <a:ext cx="1309200" cy="203911"/>
          </a:xfrm>
          <a:prstGeom prst="rect">
            <a:avLst/>
          </a:prstGeom>
          <a:noFill/>
          <a:ln>
            <a:noFill/>
          </a:ln>
        </p:spPr>
      </p:pic>
      <p:pic>
        <p:nvPicPr>
          <p:cNvPr id="3151" name="Google Shape;3151;p130"/>
          <p:cNvPicPr preferRelativeResize="0"/>
          <p:nvPr/>
        </p:nvPicPr>
        <p:blipFill>
          <a:blip r:embed="rId14">
            <a:alphaModFix/>
          </a:blip>
          <a:stretch>
            <a:fillRect/>
          </a:stretch>
        </p:blipFill>
        <p:spPr>
          <a:xfrm>
            <a:off x="1666087" y="1863732"/>
            <a:ext cx="1300900" cy="240000"/>
          </a:xfrm>
          <a:prstGeom prst="rect">
            <a:avLst/>
          </a:prstGeom>
          <a:noFill/>
          <a:ln>
            <a:noFill/>
          </a:ln>
        </p:spPr>
      </p:pic>
      <p:sp>
        <p:nvSpPr>
          <p:cNvPr id="3152" name="Google Shape;3152;p130">
            <a:hlinkClick r:id="rId15"/>
          </p:cNvPr>
          <p:cNvSpPr/>
          <p:nvPr/>
        </p:nvSpPr>
        <p:spPr>
          <a:xfrm>
            <a:off x="426520" y="3002028"/>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3" name="Google Shape;3153;p130"/>
          <p:cNvSpPr txBox="1"/>
          <p:nvPr/>
        </p:nvSpPr>
        <p:spPr>
          <a:xfrm>
            <a:off x="467770" y="2990411"/>
            <a:ext cx="2584800" cy="1054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1100">
                <a:latin typeface="Roboto"/>
                <a:ea typeface="Roboto"/>
                <a:cs typeface="Roboto"/>
                <a:sym typeface="Roboto"/>
              </a:rPr>
              <a:t>Israel and USA-based </a:t>
            </a:r>
            <a:r>
              <a:rPr b="1" lang="en-GB" sz="1100">
                <a:solidFill>
                  <a:srgbClr val="0B5394"/>
                </a:solidFill>
                <a:latin typeface="Roboto"/>
                <a:ea typeface="Roboto"/>
                <a:cs typeface="Roboto"/>
                <a:sym typeface="Roboto"/>
              </a:rPr>
              <a:t>Quris-AI </a:t>
            </a:r>
            <a:r>
              <a:rPr lang="en-GB" sz="1100">
                <a:latin typeface="Roboto"/>
                <a:ea typeface="Roboto"/>
                <a:cs typeface="Roboto"/>
                <a:sym typeface="Roboto"/>
              </a:rPr>
              <a:t>says that it has agreed to expand its partnership with </a:t>
            </a:r>
            <a:r>
              <a:rPr b="1" lang="en-GB" sz="1100">
                <a:solidFill>
                  <a:srgbClr val="0B5394"/>
                </a:solidFill>
                <a:latin typeface="Roboto"/>
                <a:ea typeface="Roboto"/>
                <a:cs typeface="Roboto"/>
                <a:sym typeface="Roboto"/>
              </a:rPr>
              <a:t>Merck KGaA </a:t>
            </a:r>
            <a:r>
              <a:rPr lang="en-GB" sz="1100">
                <a:solidFill>
                  <a:schemeClr val="dk1"/>
                </a:solidFill>
                <a:latin typeface="Roboto"/>
                <a:ea typeface="Roboto"/>
                <a:cs typeface="Roboto"/>
                <a:sym typeface="Roboto"/>
              </a:rPr>
              <a:t> to predict drug toxicity in comparison</a:t>
            </a:r>
            <a:endParaRPr sz="1100">
              <a:solidFill>
                <a:schemeClr val="dk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lang="en-GB" sz="1100">
                <a:solidFill>
                  <a:schemeClr val="dk1"/>
                </a:solidFill>
                <a:latin typeface="Roboto"/>
                <a:ea typeface="Roboto"/>
                <a:cs typeface="Roboto"/>
                <a:sym typeface="Roboto"/>
              </a:rPr>
              <a:t>to traditional approaches.</a:t>
            </a:r>
            <a:endParaRPr sz="1100">
              <a:solidFill>
                <a:schemeClr val="dk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pic>
        <p:nvPicPr>
          <p:cNvPr id="3154" name="Google Shape;3154;p130"/>
          <p:cNvPicPr preferRelativeResize="0"/>
          <p:nvPr/>
        </p:nvPicPr>
        <p:blipFill rotWithShape="1">
          <a:blip r:embed="rId16">
            <a:alphaModFix/>
          </a:blip>
          <a:srcRect b="34533" l="4040" r="3717" t="34690"/>
          <a:stretch/>
        </p:blipFill>
        <p:spPr>
          <a:xfrm>
            <a:off x="494085" y="4192221"/>
            <a:ext cx="1486125" cy="279000"/>
          </a:xfrm>
          <a:prstGeom prst="rect">
            <a:avLst/>
          </a:prstGeom>
          <a:noFill/>
          <a:ln>
            <a:noFill/>
          </a:ln>
        </p:spPr>
      </p:pic>
      <p:pic>
        <p:nvPicPr>
          <p:cNvPr id="3155" name="Google Shape;3155;p130"/>
          <p:cNvPicPr preferRelativeResize="0"/>
          <p:nvPr/>
        </p:nvPicPr>
        <p:blipFill>
          <a:blip r:embed="rId17">
            <a:alphaModFix/>
          </a:blip>
          <a:stretch>
            <a:fillRect/>
          </a:stretch>
        </p:blipFill>
        <p:spPr>
          <a:xfrm>
            <a:off x="2076334" y="4121523"/>
            <a:ext cx="876550" cy="438275"/>
          </a:xfrm>
          <a:prstGeom prst="rect">
            <a:avLst/>
          </a:prstGeom>
          <a:noFill/>
          <a:ln>
            <a:noFill/>
          </a:ln>
        </p:spPr>
      </p:pic>
      <p:pic>
        <p:nvPicPr>
          <p:cNvPr id="3156" name="Google Shape;3156;p130"/>
          <p:cNvPicPr preferRelativeResize="0"/>
          <p:nvPr/>
        </p:nvPicPr>
        <p:blipFill rotWithShape="1">
          <a:blip r:embed="rId18">
            <a:alphaModFix/>
          </a:blip>
          <a:srcRect b="12386" l="12165" r="12601" t="11480"/>
          <a:stretch/>
        </p:blipFill>
        <p:spPr>
          <a:xfrm>
            <a:off x="-981400" y="3983050"/>
            <a:ext cx="689076" cy="697349"/>
          </a:xfrm>
          <a:prstGeom prst="rect">
            <a:avLst/>
          </a:prstGeom>
          <a:noFill/>
          <a:ln>
            <a:noFill/>
          </a:ln>
        </p:spPr>
      </p:pic>
      <p:pic>
        <p:nvPicPr>
          <p:cNvPr id="3157" name="Google Shape;3157;p130"/>
          <p:cNvPicPr preferRelativeResize="0"/>
          <p:nvPr/>
        </p:nvPicPr>
        <p:blipFill>
          <a:blip r:embed="rId19">
            <a:alphaModFix/>
          </a:blip>
          <a:stretch>
            <a:fillRect/>
          </a:stretch>
        </p:blipFill>
        <p:spPr>
          <a:xfrm>
            <a:off x="-1345600" y="3527146"/>
            <a:ext cx="1110100" cy="434700"/>
          </a:xfrm>
          <a:prstGeom prst="rect">
            <a:avLst/>
          </a:prstGeom>
          <a:noFill/>
          <a:ln>
            <a:noFill/>
          </a:ln>
        </p:spPr>
      </p:pic>
      <p:pic>
        <p:nvPicPr>
          <p:cNvPr id="3158" name="Google Shape;3158;p130"/>
          <p:cNvPicPr preferRelativeResize="0"/>
          <p:nvPr/>
        </p:nvPicPr>
        <p:blipFill>
          <a:blip r:embed="rId20">
            <a:alphaModFix/>
          </a:blip>
          <a:stretch>
            <a:fillRect/>
          </a:stretch>
        </p:blipFill>
        <p:spPr>
          <a:xfrm>
            <a:off x="4204888" y="1809532"/>
            <a:ext cx="1409725" cy="358630"/>
          </a:xfrm>
          <a:prstGeom prst="rect">
            <a:avLst/>
          </a:prstGeom>
          <a:noFill/>
          <a:ln>
            <a:noFill/>
          </a:ln>
        </p:spPr>
      </p:pic>
      <p:pic>
        <p:nvPicPr>
          <p:cNvPr id="3159" name="Google Shape;3159;p130"/>
          <p:cNvPicPr preferRelativeResize="0"/>
          <p:nvPr/>
        </p:nvPicPr>
        <p:blipFill rotWithShape="1">
          <a:blip r:embed="rId11">
            <a:alphaModFix/>
          </a:blip>
          <a:srcRect b="26713" l="12918" r="12063" t="27684"/>
          <a:stretch/>
        </p:blipFill>
        <p:spPr>
          <a:xfrm>
            <a:off x="9579925" y="1773188"/>
            <a:ext cx="1116749" cy="313227"/>
          </a:xfrm>
          <a:prstGeom prst="rect">
            <a:avLst/>
          </a:prstGeom>
          <a:noFill/>
          <a:ln>
            <a:noFill/>
          </a:ln>
        </p:spPr>
      </p:pic>
      <p:pic>
        <p:nvPicPr>
          <p:cNvPr id="3160" name="Google Shape;3160;p130"/>
          <p:cNvPicPr preferRelativeResize="0"/>
          <p:nvPr/>
        </p:nvPicPr>
        <p:blipFill>
          <a:blip r:embed="rId21">
            <a:alphaModFix/>
          </a:blip>
          <a:stretch>
            <a:fillRect/>
          </a:stretch>
        </p:blipFill>
        <p:spPr>
          <a:xfrm>
            <a:off x="10821800" y="1796471"/>
            <a:ext cx="1110098" cy="266659"/>
          </a:xfrm>
          <a:prstGeom prst="rect">
            <a:avLst/>
          </a:prstGeom>
          <a:noFill/>
          <a:ln>
            <a:noFill/>
          </a:ln>
        </p:spPr>
      </p:pic>
      <p:pic>
        <p:nvPicPr>
          <p:cNvPr id="3161" name="Google Shape;3161;p130"/>
          <p:cNvPicPr preferRelativeResize="0"/>
          <p:nvPr/>
        </p:nvPicPr>
        <p:blipFill rotWithShape="1">
          <a:blip r:embed="rId22">
            <a:alphaModFix/>
          </a:blip>
          <a:srcRect b="33548" l="8190" r="7020" t="32645"/>
          <a:stretch/>
        </p:blipFill>
        <p:spPr>
          <a:xfrm>
            <a:off x="6138775" y="1618675"/>
            <a:ext cx="1191249" cy="267136"/>
          </a:xfrm>
          <a:prstGeom prst="rect">
            <a:avLst/>
          </a:prstGeom>
          <a:noFill/>
          <a:ln>
            <a:noFill/>
          </a:ln>
        </p:spPr>
      </p:pic>
      <p:pic>
        <p:nvPicPr>
          <p:cNvPr id="3162" name="Google Shape;3162;p130"/>
          <p:cNvPicPr preferRelativeResize="0"/>
          <p:nvPr/>
        </p:nvPicPr>
        <p:blipFill>
          <a:blip r:embed="rId23">
            <a:alphaModFix/>
          </a:blip>
          <a:stretch>
            <a:fillRect/>
          </a:stretch>
        </p:blipFill>
        <p:spPr>
          <a:xfrm>
            <a:off x="7236975" y="1870286"/>
            <a:ext cx="1116749" cy="290078"/>
          </a:xfrm>
          <a:prstGeom prst="rect">
            <a:avLst/>
          </a:prstGeom>
          <a:noFill/>
          <a:ln>
            <a:noFill/>
          </a:ln>
        </p:spPr>
      </p:pic>
      <p:sp>
        <p:nvSpPr>
          <p:cNvPr id="3163" name="Google Shape;3163;p130"/>
          <p:cNvSpPr/>
          <p:nvPr/>
        </p:nvSpPr>
        <p:spPr>
          <a:xfrm>
            <a:off x="9411550" y="2379181"/>
            <a:ext cx="1453500" cy="325500"/>
          </a:xfrm>
          <a:prstGeom prst="homePlate">
            <a:avLst>
              <a:gd fmla="val 50000" name="adj"/>
            </a:avLst>
          </a:pr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Dec 2023</a:t>
            </a:r>
            <a:endParaRPr b="1" sz="1100">
              <a:solidFill>
                <a:srgbClr val="FFFFFF"/>
              </a:solidFill>
              <a:latin typeface="Roboto"/>
              <a:ea typeface="Roboto"/>
              <a:cs typeface="Roboto"/>
              <a:sym typeface="Roboto"/>
            </a:endParaRPr>
          </a:p>
        </p:txBody>
      </p:sp>
      <p:cxnSp>
        <p:nvCxnSpPr>
          <p:cNvPr id="3164" name="Google Shape;3164;p130"/>
          <p:cNvCxnSpPr/>
          <p:nvPr/>
        </p:nvCxnSpPr>
        <p:spPr>
          <a:xfrm>
            <a:off x="7795650" y="2715225"/>
            <a:ext cx="0" cy="285300"/>
          </a:xfrm>
          <a:prstGeom prst="straightConnector1">
            <a:avLst/>
          </a:prstGeom>
          <a:noFill/>
          <a:ln cap="flat" cmpd="sng" w="9525">
            <a:solidFill>
              <a:srgbClr val="0B5394"/>
            </a:solidFill>
            <a:prstDash val="solid"/>
            <a:round/>
            <a:headEnd len="med" w="med" type="none"/>
            <a:tailEnd len="med" w="med" type="none"/>
          </a:ln>
        </p:spPr>
      </p:cxnSp>
      <p:sp>
        <p:nvSpPr>
          <p:cNvPr id="3165" name="Google Shape;3165;p130"/>
          <p:cNvSpPr/>
          <p:nvPr/>
        </p:nvSpPr>
        <p:spPr>
          <a:xfrm>
            <a:off x="5998531" y="3002028"/>
            <a:ext cx="2632800" cy="1700400"/>
          </a:xfrm>
          <a:prstGeom prst="roundRect">
            <a:avLst>
              <a:gd fmla="val 16667" name="adj"/>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p:txBody>
      </p:sp>
      <p:sp>
        <p:nvSpPr>
          <p:cNvPr id="3166" name="Google Shape;3166;p130"/>
          <p:cNvSpPr txBox="1"/>
          <p:nvPr/>
        </p:nvSpPr>
        <p:spPr>
          <a:xfrm>
            <a:off x="5998531" y="3048307"/>
            <a:ext cx="2584800" cy="8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0B5394"/>
                </a:solidFill>
                <a:highlight>
                  <a:srgbClr val="FFFFFF"/>
                </a:highlight>
                <a:latin typeface="Roboto"/>
                <a:ea typeface="Roboto"/>
                <a:cs typeface="Roboto"/>
                <a:sym typeface="Roboto"/>
              </a:rPr>
              <a:t>Sanofi </a:t>
            </a:r>
            <a:r>
              <a:rPr lang="en-GB" sz="1100">
                <a:highlight>
                  <a:srgbClr val="FFFFFF"/>
                </a:highlight>
                <a:latin typeface="Roboto"/>
                <a:ea typeface="Roboto"/>
                <a:cs typeface="Roboto"/>
                <a:sym typeface="Roboto"/>
              </a:rPr>
              <a:t>has signed a multi-year agreement with Paris-based </a:t>
            </a:r>
            <a:r>
              <a:rPr b="1" lang="en-GB" sz="1100">
                <a:solidFill>
                  <a:srgbClr val="0B5394"/>
                </a:solidFill>
                <a:latin typeface="Roboto"/>
                <a:ea typeface="Roboto"/>
                <a:cs typeface="Roboto"/>
                <a:sym typeface="Roboto"/>
              </a:rPr>
              <a:t>Aqemia</a:t>
            </a:r>
            <a:r>
              <a:rPr lang="en-GB" sz="1100">
                <a:highlight>
                  <a:srgbClr val="FFFFFF"/>
                </a:highlight>
                <a:latin typeface="Roboto"/>
                <a:ea typeface="Roboto"/>
                <a:cs typeface="Roboto"/>
                <a:sym typeface="Roboto"/>
              </a:rPr>
              <a:t>, focused on the discovery of small-molecule drug candidates through the application of genAI and deep physics algorithms.</a:t>
            </a:r>
            <a:endParaRPr sz="1100">
              <a:latin typeface="Roboto"/>
              <a:ea typeface="Roboto"/>
              <a:cs typeface="Roboto"/>
              <a:sym typeface="Roboto"/>
            </a:endParaRPr>
          </a:p>
        </p:txBody>
      </p:sp>
      <p:pic>
        <p:nvPicPr>
          <p:cNvPr id="3167" name="Google Shape;3167;p130"/>
          <p:cNvPicPr preferRelativeResize="0"/>
          <p:nvPr/>
        </p:nvPicPr>
        <p:blipFill rotWithShape="1">
          <a:blip r:embed="rId11">
            <a:alphaModFix/>
          </a:blip>
          <a:srcRect b="26713" l="12918" r="12063" t="27684"/>
          <a:stretch/>
        </p:blipFill>
        <p:spPr>
          <a:xfrm>
            <a:off x="6108534" y="4242095"/>
            <a:ext cx="1116749" cy="313227"/>
          </a:xfrm>
          <a:prstGeom prst="rect">
            <a:avLst/>
          </a:prstGeom>
          <a:noFill/>
          <a:ln>
            <a:noFill/>
          </a:ln>
        </p:spPr>
      </p:pic>
      <p:pic>
        <p:nvPicPr>
          <p:cNvPr id="3168" name="Google Shape;3168;p130"/>
          <p:cNvPicPr preferRelativeResize="0"/>
          <p:nvPr/>
        </p:nvPicPr>
        <p:blipFill>
          <a:blip r:embed="rId21">
            <a:alphaModFix/>
          </a:blip>
          <a:stretch>
            <a:fillRect/>
          </a:stretch>
        </p:blipFill>
        <p:spPr>
          <a:xfrm>
            <a:off x="7350409" y="4265378"/>
            <a:ext cx="1110098" cy="266659"/>
          </a:xfrm>
          <a:prstGeom prst="rect">
            <a:avLst/>
          </a:prstGeom>
          <a:noFill/>
          <a:ln>
            <a:noFill/>
          </a:ln>
        </p:spPr>
      </p:pic>
      <p:sp>
        <p:nvSpPr>
          <p:cNvPr id="3169" name="Google Shape;3169;p130"/>
          <p:cNvSpPr/>
          <p:nvPr/>
        </p:nvSpPr>
        <p:spPr>
          <a:xfrm>
            <a:off x="7185250" y="2462703"/>
            <a:ext cx="1453500" cy="325500"/>
          </a:xfrm>
          <a:prstGeom prst="chevron">
            <a:avLst>
              <a:gd fmla="val 50000" name="adj"/>
            </a:avLst>
          </a:pr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FFFFFF"/>
                </a:solidFill>
                <a:latin typeface="Roboto"/>
                <a:ea typeface="Roboto"/>
                <a:cs typeface="Roboto"/>
                <a:sym typeface="Roboto"/>
              </a:rPr>
              <a:t>Dec </a:t>
            </a:r>
            <a:r>
              <a:rPr b="1" lang="en-GB" sz="1100">
                <a:solidFill>
                  <a:srgbClr val="FFFFFF"/>
                </a:solidFill>
                <a:latin typeface="Roboto"/>
                <a:ea typeface="Roboto"/>
                <a:cs typeface="Roboto"/>
                <a:sym typeface="Roboto"/>
              </a:rPr>
              <a:t>2023</a:t>
            </a:r>
            <a:endParaRPr b="1" sz="1100">
              <a:solidFill>
                <a:srgbClr val="FFFFFF"/>
              </a:solidFill>
              <a:latin typeface="Roboto"/>
              <a:ea typeface="Roboto"/>
              <a:cs typeface="Roboto"/>
              <a:sym typeface="Roboto"/>
            </a:endParaRPr>
          </a:p>
        </p:txBody>
      </p:sp>
      <p:sp>
        <p:nvSpPr>
          <p:cNvPr id="3170" name="Google Shape;3170;p130"/>
          <p:cNvSpPr txBox="1"/>
          <p:nvPr>
            <p:ph type="title"/>
          </p:nvPr>
        </p:nvSpPr>
        <p:spPr>
          <a:xfrm>
            <a:off x="224400" y="0"/>
            <a:ext cx="8695200" cy="453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GB"/>
              <a:t>AI and Pharma Collaborations Timeline</a:t>
            </a:r>
            <a:endParaRPr/>
          </a:p>
        </p:txBody>
      </p:sp>
      <p:sp>
        <p:nvSpPr>
          <p:cNvPr id="3171" name="Google Shape;3171;p130"/>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5" name="Shape 3175"/>
        <p:cNvGrpSpPr/>
        <p:nvPr/>
      </p:nvGrpSpPr>
      <p:grpSpPr>
        <a:xfrm>
          <a:off x="0" y="0"/>
          <a:ext cx="0" cy="0"/>
          <a:chOff x="0" y="0"/>
          <a:chExt cx="0" cy="0"/>
        </a:xfrm>
      </p:grpSpPr>
      <p:sp>
        <p:nvSpPr>
          <p:cNvPr id="3176" name="Google Shape;3176;p131"/>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rPr>
              <a:t>Big Pharma AI-focused partnerships </a:t>
            </a:r>
            <a:endParaRPr sz="1600">
              <a:solidFill>
                <a:srgbClr val="0B5394"/>
              </a:solidFill>
            </a:endParaRPr>
          </a:p>
        </p:txBody>
      </p:sp>
      <p:sp>
        <p:nvSpPr>
          <p:cNvPr id="3177" name="Google Shape;3177;p131"/>
          <p:cNvSpPr txBox="1"/>
          <p:nvPr/>
        </p:nvSpPr>
        <p:spPr>
          <a:xfrm>
            <a:off x="226150" y="620700"/>
            <a:ext cx="3693000" cy="3997800"/>
          </a:xfrm>
          <a:prstGeom prst="rect">
            <a:avLst/>
          </a:prstGeom>
          <a:noFill/>
          <a:ln>
            <a:noFill/>
          </a:ln>
        </p:spPr>
        <p:txBody>
          <a:bodyPr anchorCtr="0" anchor="t" bIns="62250" lIns="61275" spcFirstLastPara="1" rIns="61275" wrap="square" tIns="62250">
            <a:noAutofit/>
          </a:bodyPr>
          <a:lstStyle/>
          <a:p>
            <a:pPr indent="0" lvl="0" marL="0" rtl="0" algn="just">
              <a:spcBef>
                <a:spcPts val="0"/>
              </a:spcBef>
              <a:spcAft>
                <a:spcPts val="0"/>
              </a:spcAft>
              <a:buNone/>
            </a:pPr>
            <a:r>
              <a:rPr lang="en-GB" sz="1100">
                <a:solidFill>
                  <a:schemeClr val="dk1"/>
                </a:solidFill>
                <a:latin typeface="Roboto"/>
                <a:ea typeface="Roboto"/>
                <a:cs typeface="Roboto"/>
                <a:sym typeface="Roboto"/>
              </a:rPr>
              <a:t>Over the past five years, the pharmaceutical industry has seen a </a:t>
            </a:r>
            <a:r>
              <a:rPr b="1" lang="en-GB" sz="1100">
                <a:solidFill>
                  <a:srgbClr val="0B5394"/>
                </a:solidFill>
                <a:latin typeface="Roboto"/>
                <a:ea typeface="Roboto"/>
                <a:cs typeface="Roboto"/>
                <a:sym typeface="Roboto"/>
              </a:rPr>
              <a:t>major shift</a:t>
            </a:r>
            <a:r>
              <a:rPr lang="en-GB" sz="1100">
                <a:solidFill>
                  <a:schemeClr val="dk1"/>
                </a:solidFill>
                <a:latin typeface="Roboto"/>
                <a:ea typeface="Roboto"/>
                <a:cs typeface="Roboto"/>
                <a:sym typeface="Roboto"/>
              </a:rPr>
              <a:t> in top executives' attitudes towards AI technologies. Initially met with skepticism, there's now a strong recognition of AI's strategic importance in the new data-centric innovation model. This shift is driven by numerous factors:</a:t>
            </a:r>
            <a:endParaRPr sz="1100">
              <a:solidFill>
                <a:schemeClr val="dk1"/>
              </a:solidFill>
              <a:latin typeface="Roboto"/>
              <a:ea typeface="Roboto"/>
              <a:cs typeface="Roboto"/>
              <a:sym typeface="Roboto"/>
            </a:endParaRPr>
          </a:p>
          <a:p>
            <a:pPr indent="-298450" lvl="0" marL="457200" rtl="0" algn="just">
              <a:spcBef>
                <a:spcPts val="600"/>
              </a:spcBef>
              <a:spcAft>
                <a:spcPts val="0"/>
              </a:spcAft>
              <a:buClr>
                <a:srgbClr val="0B5394"/>
              </a:buClr>
              <a:buSzPts val="1100"/>
              <a:buFont typeface="Roboto"/>
              <a:buChar char="●"/>
            </a:pPr>
            <a:r>
              <a:rPr lang="en-GB" sz="1100">
                <a:solidFill>
                  <a:schemeClr val="dk1"/>
                </a:solidFill>
                <a:latin typeface="Roboto"/>
                <a:ea typeface="Roboto"/>
                <a:cs typeface="Roboto"/>
                <a:sym typeface="Roboto"/>
              </a:rPr>
              <a:t>Successful AI use case studies and research breakthroughs.</a:t>
            </a:r>
            <a:endParaRPr sz="1100">
              <a:solidFill>
                <a:schemeClr val="dk1"/>
              </a:solidFill>
              <a:latin typeface="Roboto"/>
              <a:ea typeface="Roboto"/>
              <a:cs typeface="Roboto"/>
              <a:sym typeface="Roboto"/>
            </a:endParaRPr>
          </a:p>
          <a:p>
            <a:pPr indent="-298450" lvl="0" marL="457200" rtl="0" algn="just">
              <a:spcBef>
                <a:spcPts val="0"/>
              </a:spcBef>
              <a:spcAft>
                <a:spcPts val="0"/>
              </a:spcAft>
              <a:buClr>
                <a:srgbClr val="0B5394"/>
              </a:buClr>
              <a:buSzPts val="1100"/>
              <a:buFont typeface="Roboto"/>
              <a:buChar char="●"/>
            </a:pPr>
            <a:r>
              <a:rPr lang="en-GB" sz="1100">
                <a:solidFill>
                  <a:schemeClr val="dk1"/>
                </a:solidFill>
                <a:latin typeface="Roboto"/>
                <a:ea typeface="Roboto"/>
                <a:cs typeface="Roboto"/>
                <a:sym typeface="Roboto"/>
              </a:rPr>
              <a:t>Commercial successes where AI played a key role in research.</a:t>
            </a:r>
            <a:endParaRPr sz="1100">
              <a:solidFill>
                <a:schemeClr val="dk1"/>
              </a:solidFill>
              <a:latin typeface="Roboto"/>
              <a:ea typeface="Roboto"/>
              <a:cs typeface="Roboto"/>
              <a:sym typeface="Roboto"/>
            </a:endParaRPr>
          </a:p>
          <a:p>
            <a:pPr indent="-298450" lvl="0" marL="457200" rtl="0" algn="just">
              <a:spcBef>
                <a:spcPts val="0"/>
              </a:spcBef>
              <a:spcAft>
                <a:spcPts val="0"/>
              </a:spcAft>
              <a:buClr>
                <a:srgbClr val="0B5394"/>
              </a:buClr>
              <a:buSzPts val="1100"/>
              <a:buFont typeface="Roboto"/>
              <a:buChar char="●"/>
            </a:pPr>
            <a:r>
              <a:rPr lang="en-GB" sz="1100">
                <a:solidFill>
                  <a:schemeClr val="dk1"/>
                </a:solidFill>
                <a:latin typeface="Roboto"/>
                <a:ea typeface="Roboto"/>
                <a:cs typeface="Roboto"/>
                <a:sym typeface="Roboto"/>
              </a:rPr>
              <a:t>Increased accessibility of AI technology, including machine learning and deep learning, for non-experts.</a:t>
            </a:r>
            <a:endParaRPr sz="1100">
              <a:solidFill>
                <a:schemeClr val="dk1"/>
              </a:solidFill>
              <a:latin typeface="Roboto"/>
              <a:ea typeface="Roboto"/>
              <a:cs typeface="Roboto"/>
              <a:sym typeface="Roboto"/>
            </a:endParaRPr>
          </a:p>
          <a:p>
            <a:pPr indent="-298450" lvl="0" marL="457200" rtl="0" algn="just">
              <a:spcBef>
                <a:spcPts val="0"/>
              </a:spcBef>
              <a:spcAft>
                <a:spcPts val="0"/>
              </a:spcAft>
              <a:buClr>
                <a:srgbClr val="0B5394"/>
              </a:buClr>
              <a:buSzPts val="1100"/>
              <a:buFont typeface="Roboto"/>
              <a:buChar char="●"/>
            </a:pPr>
            <a:r>
              <a:rPr lang="en-GB" sz="1100">
                <a:solidFill>
                  <a:schemeClr val="dk1"/>
                </a:solidFill>
                <a:latin typeface="Roboto"/>
                <a:ea typeface="Roboto"/>
                <a:cs typeface="Roboto"/>
                <a:sym typeface="Roboto"/>
              </a:rPr>
              <a:t>Growing understanding of AI mechanics, fueled by enhanced education and professional development in AI tools.</a:t>
            </a:r>
            <a:endParaRPr sz="1100">
              <a:solidFill>
                <a:schemeClr val="dk1"/>
              </a:solidFill>
              <a:latin typeface="Roboto"/>
              <a:ea typeface="Roboto"/>
              <a:cs typeface="Roboto"/>
              <a:sym typeface="Roboto"/>
            </a:endParaRPr>
          </a:p>
          <a:p>
            <a:pPr indent="0" lvl="0" marL="0" rtl="0" algn="just">
              <a:spcBef>
                <a:spcPts val="600"/>
              </a:spcBef>
              <a:spcAft>
                <a:spcPts val="0"/>
              </a:spcAft>
              <a:buNone/>
            </a:pPr>
            <a:r>
              <a:rPr lang="en-GB" sz="1100">
                <a:solidFill>
                  <a:schemeClr val="dk1"/>
                </a:solidFill>
                <a:latin typeface="Roboto"/>
                <a:ea typeface="Roboto"/>
                <a:cs typeface="Roboto"/>
                <a:sym typeface="Roboto"/>
              </a:rPr>
              <a:t>Rising competition among pharmaceutical companies for AI expertise, talent, and partnerships.</a:t>
            </a:r>
            <a:endParaRPr sz="1100">
              <a:solidFill>
                <a:schemeClr val="dk1"/>
              </a:solidFill>
              <a:latin typeface="Roboto"/>
              <a:ea typeface="Roboto"/>
              <a:cs typeface="Roboto"/>
              <a:sym typeface="Roboto"/>
            </a:endParaRPr>
          </a:p>
          <a:p>
            <a:pPr indent="0" lvl="0" marL="0" rtl="0" algn="just">
              <a:spcBef>
                <a:spcPts val="600"/>
              </a:spcBef>
              <a:spcAft>
                <a:spcPts val="0"/>
              </a:spcAft>
              <a:buNone/>
            </a:pPr>
            <a:r>
              <a:rPr lang="en-GB" sz="1100">
                <a:solidFill>
                  <a:schemeClr val="dk1"/>
                </a:solidFill>
                <a:latin typeface="Roboto"/>
                <a:ea typeface="Roboto"/>
                <a:cs typeface="Roboto"/>
                <a:sym typeface="Roboto"/>
              </a:rPr>
              <a:t>This report highlights significant collaborations between </a:t>
            </a:r>
            <a:r>
              <a:rPr b="1" lang="en-GB" sz="1100">
                <a:solidFill>
                  <a:srgbClr val="0B5394"/>
                </a:solidFill>
                <a:latin typeface="Roboto"/>
                <a:ea typeface="Roboto"/>
                <a:cs typeface="Roboto"/>
                <a:sym typeface="Roboto"/>
              </a:rPr>
              <a:t>top-20 pharma companies</a:t>
            </a:r>
            <a:r>
              <a:rPr lang="en-GB" sz="1100">
                <a:solidFill>
                  <a:schemeClr val="dk1"/>
                </a:solidFill>
                <a:latin typeface="Roboto"/>
                <a:ea typeface="Roboto"/>
                <a:cs typeface="Roboto"/>
                <a:sym typeface="Roboto"/>
              </a:rPr>
              <a:t>, indicating a trend towards more AI-focused drug design and data analytics collaborations.</a:t>
            </a:r>
            <a:endParaRPr sz="1100">
              <a:solidFill>
                <a:schemeClr val="dk1"/>
              </a:solidFill>
              <a:latin typeface="Roboto"/>
              <a:ea typeface="Roboto"/>
              <a:cs typeface="Roboto"/>
              <a:sym typeface="Roboto"/>
            </a:endParaRPr>
          </a:p>
          <a:p>
            <a:pPr indent="0" lvl="0" marL="0" rtl="0" algn="just">
              <a:spcBef>
                <a:spcPts val="600"/>
              </a:spcBef>
              <a:spcAft>
                <a:spcPts val="600"/>
              </a:spcAft>
              <a:buClr>
                <a:schemeClr val="dk1"/>
              </a:buClr>
              <a:buSzPts val="1100"/>
              <a:buFont typeface="Arial"/>
              <a:buNone/>
            </a:pPr>
            <a:r>
              <a:t/>
            </a:r>
            <a:endParaRPr sz="1100">
              <a:solidFill>
                <a:schemeClr val="dk1"/>
              </a:solidFill>
              <a:latin typeface="Roboto"/>
              <a:ea typeface="Roboto"/>
              <a:cs typeface="Roboto"/>
              <a:sym typeface="Roboto"/>
            </a:endParaRPr>
          </a:p>
        </p:txBody>
      </p:sp>
      <p:sp>
        <p:nvSpPr>
          <p:cNvPr id="3178" name="Google Shape;3178;p131"/>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79" name="Google Shape;3179;p131"/>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80" name="Google Shape;3180;p131"/>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181" name="Google Shape;3181;p131"/>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182" name="Google Shape;3182;p131"/>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83" name="Google Shape;3183;p131"/>
          <p:cNvSpPr/>
          <p:nvPr/>
        </p:nvSpPr>
        <p:spPr>
          <a:xfrm>
            <a:off x="5775254" y="1535322"/>
            <a:ext cx="2568000" cy="990000"/>
          </a:xfrm>
          <a:prstGeom prst="trapezoid">
            <a:avLst>
              <a:gd fmla="val 25000" name="adj"/>
            </a:avLst>
          </a:prstGeom>
          <a:solidFill>
            <a:srgbClr val="C9DAF8"/>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84" name="Google Shape;3184;p131"/>
          <p:cNvSpPr/>
          <p:nvPr/>
        </p:nvSpPr>
        <p:spPr>
          <a:xfrm>
            <a:off x="5536300" y="2524750"/>
            <a:ext cx="3045900" cy="969000"/>
          </a:xfrm>
          <a:prstGeom prst="trapezoid">
            <a:avLst>
              <a:gd fmla="val 25000" name="adj"/>
            </a:avLst>
          </a:prstGeom>
          <a:solidFill>
            <a:srgbClr val="A4C2F4"/>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85" name="Google Shape;3185;p131"/>
          <p:cNvSpPr/>
          <p:nvPr/>
        </p:nvSpPr>
        <p:spPr>
          <a:xfrm>
            <a:off x="6012876" y="584150"/>
            <a:ext cx="2092500" cy="990000"/>
          </a:xfrm>
          <a:prstGeom prst="trapezoid">
            <a:avLst>
              <a:gd fmla="val 25000" name="adj"/>
            </a:avLst>
          </a:prstGeom>
          <a:solidFill>
            <a:srgbClr val="CFE2F3"/>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186" name="Google Shape;3186;p131"/>
          <p:cNvSpPr/>
          <p:nvPr/>
        </p:nvSpPr>
        <p:spPr>
          <a:xfrm>
            <a:off x="5236140" y="3494215"/>
            <a:ext cx="3643500" cy="1207800"/>
          </a:xfrm>
          <a:prstGeom prst="trapezoid">
            <a:avLst>
              <a:gd fmla="val 25000" name="adj"/>
            </a:avLst>
          </a:prstGeom>
          <a:solidFill>
            <a:srgbClr val="AED0EF"/>
          </a:solid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3187" name="Google Shape;3187;p131"/>
          <p:cNvCxnSpPr/>
          <p:nvPr/>
        </p:nvCxnSpPr>
        <p:spPr>
          <a:xfrm rot="10800000">
            <a:off x="4695873" y="1574786"/>
            <a:ext cx="1317000" cy="0"/>
          </a:xfrm>
          <a:prstGeom prst="straightConnector1">
            <a:avLst/>
          </a:prstGeom>
          <a:noFill/>
          <a:ln cap="flat" cmpd="sng" w="9525">
            <a:solidFill>
              <a:srgbClr val="0B5394"/>
            </a:solidFill>
            <a:prstDash val="solid"/>
            <a:round/>
            <a:headEnd len="med" w="med" type="none"/>
            <a:tailEnd len="med" w="med" type="none"/>
          </a:ln>
        </p:spPr>
      </p:cxnSp>
      <p:cxnSp>
        <p:nvCxnSpPr>
          <p:cNvPr id="3188" name="Google Shape;3188;p131"/>
          <p:cNvCxnSpPr/>
          <p:nvPr/>
        </p:nvCxnSpPr>
        <p:spPr>
          <a:xfrm rot="10800000">
            <a:off x="4257973" y="3494211"/>
            <a:ext cx="1317000" cy="0"/>
          </a:xfrm>
          <a:prstGeom prst="straightConnector1">
            <a:avLst/>
          </a:prstGeom>
          <a:noFill/>
          <a:ln cap="flat" cmpd="sng" w="9525">
            <a:solidFill>
              <a:srgbClr val="0B5394"/>
            </a:solidFill>
            <a:prstDash val="solid"/>
            <a:round/>
            <a:headEnd len="med" w="med" type="none"/>
            <a:tailEnd len="med" w="med" type="none"/>
          </a:ln>
        </p:spPr>
      </p:cxnSp>
      <p:cxnSp>
        <p:nvCxnSpPr>
          <p:cNvPr id="3189" name="Google Shape;3189;p131"/>
          <p:cNvCxnSpPr/>
          <p:nvPr/>
        </p:nvCxnSpPr>
        <p:spPr>
          <a:xfrm rot="10800000">
            <a:off x="4464851" y="2524739"/>
            <a:ext cx="1317000" cy="0"/>
          </a:xfrm>
          <a:prstGeom prst="straightConnector1">
            <a:avLst/>
          </a:prstGeom>
          <a:noFill/>
          <a:ln cap="flat" cmpd="sng" w="9525">
            <a:solidFill>
              <a:srgbClr val="0B5394"/>
            </a:solidFill>
            <a:prstDash val="solid"/>
            <a:round/>
            <a:headEnd len="med" w="med" type="none"/>
            <a:tailEnd len="med" w="med" type="none"/>
          </a:ln>
        </p:spPr>
      </p:cxnSp>
      <p:sp>
        <p:nvSpPr>
          <p:cNvPr id="3190" name="Google Shape;3190;p131"/>
          <p:cNvSpPr txBox="1"/>
          <p:nvPr/>
        </p:nvSpPr>
        <p:spPr>
          <a:xfrm>
            <a:off x="4671716" y="1262443"/>
            <a:ext cx="903300" cy="410400"/>
          </a:xfrm>
          <a:prstGeom prst="rect">
            <a:avLst/>
          </a:prstGeom>
          <a:noFill/>
          <a:ln>
            <a:noFill/>
          </a:ln>
        </p:spPr>
        <p:txBody>
          <a:bodyPr anchorCtr="0" anchor="t" bIns="62250" lIns="62250" spcFirstLastPara="1" rIns="62250" wrap="square" tIns="6225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24-28 Deals</a:t>
            </a:r>
            <a:endParaRPr b="1" sz="1000">
              <a:solidFill>
                <a:srgbClr val="0B5394"/>
              </a:solidFill>
              <a:latin typeface="Roboto"/>
              <a:ea typeface="Roboto"/>
              <a:cs typeface="Roboto"/>
              <a:sym typeface="Roboto"/>
            </a:endParaRPr>
          </a:p>
        </p:txBody>
      </p:sp>
      <p:sp>
        <p:nvSpPr>
          <p:cNvPr id="3191" name="Google Shape;3191;p131"/>
          <p:cNvSpPr txBox="1"/>
          <p:nvPr/>
        </p:nvSpPr>
        <p:spPr>
          <a:xfrm>
            <a:off x="3966182" y="4419142"/>
            <a:ext cx="903300" cy="410400"/>
          </a:xfrm>
          <a:prstGeom prst="rect">
            <a:avLst/>
          </a:prstGeom>
          <a:noFill/>
          <a:ln>
            <a:noFill/>
          </a:ln>
        </p:spPr>
        <p:txBody>
          <a:bodyPr anchorCtr="0" anchor="t" bIns="62250" lIns="62250" spcFirstLastPara="1" rIns="62250" wrap="square" tIns="6225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8-12  Deals</a:t>
            </a:r>
            <a:endParaRPr b="1" sz="1000">
              <a:solidFill>
                <a:srgbClr val="0B5394"/>
              </a:solidFill>
              <a:latin typeface="Roboto"/>
              <a:ea typeface="Roboto"/>
              <a:cs typeface="Roboto"/>
              <a:sym typeface="Roboto"/>
            </a:endParaRPr>
          </a:p>
        </p:txBody>
      </p:sp>
      <p:sp>
        <p:nvSpPr>
          <p:cNvPr id="3192" name="Google Shape;3192;p131"/>
          <p:cNvSpPr txBox="1"/>
          <p:nvPr/>
        </p:nvSpPr>
        <p:spPr>
          <a:xfrm>
            <a:off x="4258019" y="3207646"/>
            <a:ext cx="903300" cy="410400"/>
          </a:xfrm>
          <a:prstGeom prst="rect">
            <a:avLst/>
          </a:prstGeom>
          <a:noFill/>
          <a:ln>
            <a:noFill/>
          </a:ln>
        </p:spPr>
        <p:txBody>
          <a:bodyPr anchorCtr="0" anchor="t" bIns="62250" lIns="62250" spcFirstLastPara="1" rIns="62250" wrap="square" tIns="6225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13-18 Deals</a:t>
            </a:r>
            <a:endParaRPr b="1" sz="1000">
              <a:solidFill>
                <a:srgbClr val="0B5394"/>
              </a:solidFill>
              <a:latin typeface="Roboto"/>
              <a:ea typeface="Roboto"/>
              <a:cs typeface="Roboto"/>
              <a:sym typeface="Roboto"/>
            </a:endParaRPr>
          </a:p>
        </p:txBody>
      </p:sp>
      <p:sp>
        <p:nvSpPr>
          <p:cNvPr id="3193" name="Google Shape;3193;p131"/>
          <p:cNvSpPr txBox="1"/>
          <p:nvPr/>
        </p:nvSpPr>
        <p:spPr>
          <a:xfrm>
            <a:off x="4464870" y="2246943"/>
            <a:ext cx="903300" cy="410400"/>
          </a:xfrm>
          <a:prstGeom prst="rect">
            <a:avLst/>
          </a:prstGeom>
          <a:noFill/>
          <a:ln>
            <a:noFill/>
          </a:ln>
        </p:spPr>
        <p:txBody>
          <a:bodyPr anchorCtr="0" anchor="t" bIns="62250" lIns="62250" spcFirstLastPara="1" rIns="62250" wrap="square" tIns="62250">
            <a:noAutofit/>
          </a:bodyPr>
          <a:lstStyle/>
          <a:p>
            <a:pPr indent="0" lvl="0" marL="0" rtl="0" algn="l">
              <a:spcBef>
                <a:spcPts val="0"/>
              </a:spcBef>
              <a:spcAft>
                <a:spcPts val="0"/>
              </a:spcAft>
              <a:buNone/>
            </a:pPr>
            <a:r>
              <a:rPr b="1" lang="en-GB" sz="1000">
                <a:solidFill>
                  <a:srgbClr val="0B5394"/>
                </a:solidFill>
                <a:latin typeface="Roboto"/>
                <a:ea typeface="Roboto"/>
                <a:cs typeface="Roboto"/>
                <a:sym typeface="Roboto"/>
              </a:rPr>
              <a:t>19-23 Deals</a:t>
            </a:r>
            <a:endParaRPr b="1" sz="1000">
              <a:solidFill>
                <a:srgbClr val="0B5394"/>
              </a:solidFill>
              <a:latin typeface="Roboto"/>
              <a:ea typeface="Roboto"/>
              <a:cs typeface="Roboto"/>
              <a:sym typeface="Roboto"/>
            </a:endParaRPr>
          </a:p>
        </p:txBody>
      </p:sp>
      <p:pic>
        <p:nvPicPr>
          <p:cNvPr id="3194" name="Google Shape;3194;p131"/>
          <p:cNvPicPr preferRelativeResize="0"/>
          <p:nvPr/>
        </p:nvPicPr>
        <p:blipFill>
          <a:blip r:embed="rId3">
            <a:alphaModFix/>
          </a:blip>
          <a:stretch>
            <a:fillRect/>
          </a:stretch>
        </p:blipFill>
        <p:spPr>
          <a:xfrm>
            <a:off x="7365517" y="2075147"/>
            <a:ext cx="520409" cy="420440"/>
          </a:xfrm>
          <a:prstGeom prst="rect">
            <a:avLst/>
          </a:prstGeom>
          <a:noFill/>
          <a:ln>
            <a:noFill/>
          </a:ln>
        </p:spPr>
      </p:pic>
      <p:pic>
        <p:nvPicPr>
          <p:cNvPr id="3195" name="Google Shape;3195;p131"/>
          <p:cNvPicPr preferRelativeResize="0"/>
          <p:nvPr/>
        </p:nvPicPr>
        <p:blipFill>
          <a:blip r:embed="rId4">
            <a:alphaModFix/>
          </a:blip>
          <a:stretch>
            <a:fillRect/>
          </a:stretch>
        </p:blipFill>
        <p:spPr>
          <a:xfrm>
            <a:off x="6852974" y="2549825"/>
            <a:ext cx="1172541" cy="366851"/>
          </a:xfrm>
          <a:prstGeom prst="rect">
            <a:avLst/>
          </a:prstGeom>
          <a:noFill/>
          <a:ln>
            <a:noFill/>
          </a:ln>
        </p:spPr>
      </p:pic>
      <p:pic>
        <p:nvPicPr>
          <p:cNvPr id="3196" name="Google Shape;3196;p131"/>
          <p:cNvPicPr preferRelativeResize="0"/>
          <p:nvPr/>
        </p:nvPicPr>
        <p:blipFill>
          <a:blip r:embed="rId5">
            <a:alphaModFix/>
          </a:blip>
          <a:stretch>
            <a:fillRect/>
          </a:stretch>
        </p:blipFill>
        <p:spPr>
          <a:xfrm>
            <a:off x="7491528" y="3028642"/>
            <a:ext cx="788838" cy="449894"/>
          </a:xfrm>
          <a:prstGeom prst="rect">
            <a:avLst/>
          </a:prstGeom>
          <a:noFill/>
          <a:ln>
            <a:noFill/>
          </a:ln>
        </p:spPr>
      </p:pic>
      <p:pic>
        <p:nvPicPr>
          <p:cNvPr id="3197" name="Google Shape;3197;p131"/>
          <p:cNvPicPr preferRelativeResize="0"/>
          <p:nvPr/>
        </p:nvPicPr>
        <p:blipFill rotWithShape="1">
          <a:blip r:embed="rId6">
            <a:alphaModFix/>
          </a:blip>
          <a:srcRect b="0" l="1150" r="-1150" t="0"/>
          <a:stretch/>
        </p:blipFill>
        <p:spPr>
          <a:xfrm>
            <a:off x="6451350" y="1155550"/>
            <a:ext cx="1021198" cy="366853"/>
          </a:xfrm>
          <a:prstGeom prst="rect">
            <a:avLst/>
          </a:prstGeom>
          <a:noFill/>
          <a:ln>
            <a:noFill/>
          </a:ln>
        </p:spPr>
      </p:pic>
      <p:pic>
        <p:nvPicPr>
          <p:cNvPr id="3198" name="Google Shape;3198;p131"/>
          <p:cNvPicPr preferRelativeResize="0"/>
          <p:nvPr/>
        </p:nvPicPr>
        <p:blipFill>
          <a:blip r:embed="rId7">
            <a:alphaModFix/>
          </a:blip>
          <a:stretch>
            <a:fillRect/>
          </a:stretch>
        </p:blipFill>
        <p:spPr>
          <a:xfrm>
            <a:off x="6355477" y="3620862"/>
            <a:ext cx="873229" cy="615105"/>
          </a:xfrm>
          <a:prstGeom prst="rect">
            <a:avLst/>
          </a:prstGeom>
          <a:noFill/>
          <a:ln>
            <a:noFill/>
          </a:ln>
        </p:spPr>
      </p:pic>
      <p:pic>
        <p:nvPicPr>
          <p:cNvPr id="3199" name="Google Shape;3199;p131"/>
          <p:cNvPicPr preferRelativeResize="0"/>
          <p:nvPr/>
        </p:nvPicPr>
        <p:blipFill>
          <a:blip r:embed="rId8">
            <a:alphaModFix/>
          </a:blip>
          <a:stretch>
            <a:fillRect/>
          </a:stretch>
        </p:blipFill>
        <p:spPr>
          <a:xfrm>
            <a:off x="6943256" y="4316826"/>
            <a:ext cx="1848704" cy="301670"/>
          </a:xfrm>
          <a:prstGeom prst="rect">
            <a:avLst/>
          </a:prstGeom>
          <a:noFill/>
          <a:ln>
            <a:noFill/>
          </a:ln>
        </p:spPr>
      </p:pic>
      <p:pic>
        <p:nvPicPr>
          <p:cNvPr id="3200" name="Google Shape;3200;p131"/>
          <p:cNvPicPr preferRelativeResize="0"/>
          <p:nvPr/>
        </p:nvPicPr>
        <p:blipFill rotWithShape="1">
          <a:blip r:embed="rId9">
            <a:alphaModFix/>
          </a:blip>
          <a:srcRect b="25150" l="20012" r="23004" t="25016"/>
          <a:stretch/>
        </p:blipFill>
        <p:spPr>
          <a:xfrm>
            <a:off x="6784724" y="2894870"/>
            <a:ext cx="647125" cy="573830"/>
          </a:xfrm>
          <a:prstGeom prst="rect">
            <a:avLst/>
          </a:prstGeom>
          <a:noFill/>
          <a:ln>
            <a:noFill/>
          </a:ln>
        </p:spPr>
      </p:pic>
      <p:pic>
        <p:nvPicPr>
          <p:cNvPr id="3201" name="Google Shape;3201;p131"/>
          <p:cNvPicPr preferRelativeResize="0"/>
          <p:nvPr/>
        </p:nvPicPr>
        <p:blipFill>
          <a:blip r:embed="rId10">
            <a:alphaModFix/>
          </a:blip>
          <a:stretch>
            <a:fillRect/>
          </a:stretch>
        </p:blipFill>
        <p:spPr>
          <a:xfrm>
            <a:off x="5913901" y="2194321"/>
            <a:ext cx="1091512" cy="181563"/>
          </a:xfrm>
          <a:prstGeom prst="rect">
            <a:avLst/>
          </a:prstGeom>
          <a:noFill/>
          <a:ln>
            <a:noFill/>
          </a:ln>
        </p:spPr>
      </p:pic>
      <p:pic>
        <p:nvPicPr>
          <p:cNvPr id="3202" name="Google Shape;3202;p131"/>
          <p:cNvPicPr preferRelativeResize="0"/>
          <p:nvPr/>
        </p:nvPicPr>
        <p:blipFill>
          <a:blip r:embed="rId11">
            <a:alphaModFix/>
          </a:blip>
          <a:stretch>
            <a:fillRect/>
          </a:stretch>
        </p:blipFill>
        <p:spPr>
          <a:xfrm>
            <a:off x="6082098" y="1653124"/>
            <a:ext cx="804597" cy="367252"/>
          </a:xfrm>
          <a:prstGeom prst="rect">
            <a:avLst/>
          </a:prstGeom>
          <a:noFill/>
          <a:ln>
            <a:noFill/>
          </a:ln>
        </p:spPr>
      </p:pic>
      <p:pic>
        <p:nvPicPr>
          <p:cNvPr id="3203" name="Google Shape;3203;p131"/>
          <p:cNvPicPr preferRelativeResize="0"/>
          <p:nvPr/>
        </p:nvPicPr>
        <p:blipFill rotWithShape="1">
          <a:blip r:embed="rId12">
            <a:alphaModFix/>
          </a:blip>
          <a:srcRect b="30538" l="0" r="0" t="17997"/>
          <a:stretch/>
        </p:blipFill>
        <p:spPr>
          <a:xfrm>
            <a:off x="6153109" y="622285"/>
            <a:ext cx="1812303" cy="482061"/>
          </a:xfrm>
          <a:prstGeom prst="rect">
            <a:avLst/>
          </a:prstGeom>
          <a:noFill/>
          <a:ln>
            <a:noFill/>
          </a:ln>
        </p:spPr>
      </p:pic>
      <p:pic>
        <p:nvPicPr>
          <p:cNvPr id="3204" name="Google Shape;3204;p131"/>
          <p:cNvPicPr preferRelativeResize="0"/>
          <p:nvPr/>
        </p:nvPicPr>
        <p:blipFill>
          <a:blip r:embed="rId13">
            <a:alphaModFix/>
          </a:blip>
          <a:stretch>
            <a:fillRect/>
          </a:stretch>
        </p:blipFill>
        <p:spPr>
          <a:xfrm>
            <a:off x="7050101" y="1608193"/>
            <a:ext cx="1055263" cy="437784"/>
          </a:xfrm>
          <a:prstGeom prst="rect">
            <a:avLst/>
          </a:prstGeom>
          <a:noFill/>
          <a:ln>
            <a:noFill/>
          </a:ln>
        </p:spPr>
      </p:pic>
      <p:pic>
        <p:nvPicPr>
          <p:cNvPr id="3205" name="Google Shape;3205;p131"/>
          <p:cNvPicPr preferRelativeResize="0"/>
          <p:nvPr/>
        </p:nvPicPr>
        <p:blipFill>
          <a:blip r:embed="rId14">
            <a:alphaModFix/>
          </a:blip>
          <a:stretch>
            <a:fillRect/>
          </a:stretch>
        </p:blipFill>
        <p:spPr>
          <a:xfrm>
            <a:off x="5818914" y="3141636"/>
            <a:ext cx="788844" cy="287557"/>
          </a:xfrm>
          <a:prstGeom prst="rect">
            <a:avLst/>
          </a:prstGeom>
          <a:noFill/>
          <a:ln>
            <a:noFill/>
          </a:ln>
        </p:spPr>
      </p:pic>
      <p:pic>
        <p:nvPicPr>
          <p:cNvPr id="3206" name="Google Shape;3206;p131"/>
          <p:cNvPicPr preferRelativeResize="0"/>
          <p:nvPr/>
        </p:nvPicPr>
        <p:blipFill>
          <a:blip r:embed="rId15">
            <a:alphaModFix/>
          </a:blip>
          <a:stretch>
            <a:fillRect/>
          </a:stretch>
        </p:blipFill>
        <p:spPr>
          <a:xfrm>
            <a:off x="5969899" y="2586675"/>
            <a:ext cx="520425" cy="527639"/>
          </a:xfrm>
          <a:prstGeom prst="rect">
            <a:avLst/>
          </a:prstGeom>
          <a:noFill/>
          <a:ln>
            <a:noFill/>
          </a:ln>
        </p:spPr>
      </p:pic>
      <p:pic>
        <p:nvPicPr>
          <p:cNvPr id="3207" name="Google Shape;3207;p131"/>
          <p:cNvPicPr preferRelativeResize="0"/>
          <p:nvPr/>
        </p:nvPicPr>
        <p:blipFill>
          <a:blip r:embed="rId16">
            <a:alphaModFix/>
          </a:blip>
          <a:stretch>
            <a:fillRect/>
          </a:stretch>
        </p:blipFill>
        <p:spPr>
          <a:xfrm>
            <a:off x="5404551" y="4383629"/>
            <a:ext cx="1457572" cy="266987"/>
          </a:xfrm>
          <a:prstGeom prst="rect">
            <a:avLst/>
          </a:prstGeom>
          <a:noFill/>
          <a:ln>
            <a:noFill/>
          </a:ln>
        </p:spPr>
      </p:pic>
      <p:pic>
        <p:nvPicPr>
          <p:cNvPr id="3208" name="Google Shape;3208;p131"/>
          <p:cNvPicPr preferRelativeResize="0"/>
          <p:nvPr/>
        </p:nvPicPr>
        <p:blipFill>
          <a:blip r:embed="rId17">
            <a:alphaModFix/>
          </a:blip>
          <a:stretch>
            <a:fillRect/>
          </a:stretch>
        </p:blipFill>
        <p:spPr>
          <a:xfrm>
            <a:off x="7402834" y="3996573"/>
            <a:ext cx="914591" cy="181561"/>
          </a:xfrm>
          <a:prstGeom prst="rect">
            <a:avLst/>
          </a:prstGeom>
          <a:noFill/>
          <a:ln>
            <a:noFill/>
          </a:ln>
        </p:spPr>
      </p:pic>
      <p:pic>
        <p:nvPicPr>
          <p:cNvPr id="3209" name="Google Shape;3209;p131"/>
          <p:cNvPicPr preferRelativeResize="0"/>
          <p:nvPr/>
        </p:nvPicPr>
        <p:blipFill>
          <a:blip r:embed="rId18">
            <a:alphaModFix/>
          </a:blip>
          <a:stretch>
            <a:fillRect/>
          </a:stretch>
        </p:blipFill>
        <p:spPr>
          <a:xfrm>
            <a:off x="7428662" y="3590508"/>
            <a:ext cx="914589" cy="267367"/>
          </a:xfrm>
          <a:prstGeom prst="rect">
            <a:avLst/>
          </a:prstGeom>
          <a:noFill/>
          <a:ln>
            <a:noFill/>
          </a:ln>
        </p:spPr>
      </p:pic>
      <p:pic>
        <p:nvPicPr>
          <p:cNvPr id="3210" name="Google Shape;3210;p131"/>
          <p:cNvPicPr preferRelativeResize="0"/>
          <p:nvPr/>
        </p:nvPicPr>
        <p:blipFill>
          <a:blip r:embed="rId19">
            <a:alphaModFix/>
          </a:blip>
          <a:stretch>
            <a:fillRect/>
          </a:stretch>
        </p:blipFill>
        <p:spPr>
          <a:xfrm>
            <a:off x="5574986" y="3519898"/>
            <a:ext cx="744915" cy="420439"/>
          </a:xfrm>
          <a:prstGeom prst="rect">
            <a:avLst/>
          </a:prstGeom>
          <a:noFill/>
          <a:ln>
            <a:noFill/>
          </a:ln>
        </p:spPr>
      </p:pic>
      <p:cxnSp>
        <p:nvCxnSpPr>
          <p:cNvPr id="3211" name="Google Shape;3211;p131"/>
          <p:cNvCxnSpPr/>
          <p:nvPr/>
        </p:nvCxnSpPr>
        <p:spPr>
          <a:xfrm rot="10800000">
            <a:off x="3919143" y="4701804"/>
            <a:ext cx="1317000" cy="0"/>
          </a:xfrm>
          <a:prstGeom prst="straightConnector1">
            <a:avLst/>
          </a:prstGeom>
          <a:noFill/>
          <a:ln cap="flat" cmpd="sng" w="9525">
            <a:solidFill>
              <a:srgbClr val="0B5394"/>
            </a:solidFill>
            <a:prstDash val="solid"/>
            <a:round/>
            <a:headEnd len="med" w="med" type="none"/>
            <a:tailEnd len="med" w="med" type="none"/>
          </a:ln>
        </p:spPr>
      </p:cxnSp>
      <p:sp>
        <p:nvSpPr>
          <p:cNvPr id="3212" name="Google Shape;3212;p131"/>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6" name="Shape 3216"/>
        <p:cNvGrpSpPr/>
        <p:nvPr/>
      </p:nvGrpSpPr>
      <p:grpSpPr>
        <a:xfrm>
          <a:off x="0" y="0"/>
          <a:ext cx="0" cy="0"/>
          <a:chOff x="0" y="0"/>
          <a:chExt cx="0" cy="0"/>
        </a:xfrm>
      </p:grpSpPr>
      <p:sp>
        <p:nvSpPr>
          <p:cNvPr id="3217" name="Google Shape;3217;p132"/>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Selected Pharma AI Deals </a:t>
            </a:r>
            <a:endParaRPr sz="1600">
              <a:solidFill>
                <a:srgbClr val="0B5394"/>
              </a:solidFill>
              <a:latin typeface="Roboto"/>
              <a:ea typeface="Roboto"/>
              <a:cs typeface="Roboto"/>
              <a:sym typeface="Roboto"/>
            </a:endParaRPr>
          </a:p>
        </p:txBody>
      </p:sp>
      <p:graphicFrame>
        <p:nvGraphicFramePr>
          <p:cNvPr id="3218" name="Google Shape;3218;p132"/>
          <p:cNvGraphicFramePr/>
          <p:nvPr/>
        </p:nvGraphicFramePr>
        <p:xfrm>
          <a:off x="224396" y="637257"/>
          <a:ext cx="3000000" cy="3000000"/>
        </p:xfrm>
        <a:graphic>
          <a:graphicData uri="http://schemas.openxmlformats.org/drawingml/2006/table">
            <a:tbl>
              <a:tblPr>
                <a:noFill/>
                <a:tableStyleId>{E9E07A43-6A57-4F5F-9E6B-C43A75D59D51}</a:tableStyleId>
              </a:tblPr>
              <a:tblGrid>
                <a:gridCol w="1106225"/>
                <a:gridCol w="918575"/>
                <a:gridCol w="918575"/>
                <a:gridCol w="514300"/>
                <a:gridCol w="1666250"/>
                <a:gridCol w="627875"/>
                <a:gridCol w="425225"/>
                <a:gridCol w="1411950"/>
                <a:gridCol w="1106225"/>
              </a:tblGrid>
              <a:tr h="242925">
                <a:tc gridSpan="4">
                  <a:txBody>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AI</a:t>
                      </a:r>
                      <a:r>
                        <a:rPr b="1" lang="en-GB" sz="800">
                          <a:solidFill>
                            <a:srgbClr val="FFFFFF"/>
                          </a:solidFill>
                          <a:latin typeface="Roboto"/>
                          <a:ea typeface="Roboto"/>
                          <a:cs typeface="Roboto"/>
                          <a:sym typeface="Roboto"/>
                        </a:rPr>
                        <a:t> Companies </a:t>
                      </a:r>
                      <a:endParaRPr b="1" sz="800">
                        <a:solidFill>
                          <a:srgbClr val="FFFFFF"/>
                        </a:solidFill>
                        <a:latin typeface="Roboto"/>
                        <a:ea typeface="Roboto"/>
                        <a:cs typeface="Roboto"/>
                        <a:sym typeface="Roboto"/>
                      </a:endParaRPr>
                    </a:p>
                  </a:txBody>
                  <a:tcPr marT="62200" marB="62200" marR="62275" marL="62275" anchor="ctr">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B5394"/>
                    </a:solidFill>
                  </a:tcPr>
                </a:tc>
                <a:tc hMerge="1"/>
                <a:tc hMerge="1"/>
                <a:tc hMerge="1"/>
                <a:tc>
                  <a:txBody>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Pharma Corporations</a:t>
                      </a:r>
                      <a:endParaRPr sz="800">
                        <a:latin typeface="Roboto"/>
                        <a:ea typeface="Roboto"/>
                        <a:cs typeface="Roboto"/>
                        <a:sym typeface="Roboto"/>
                      </a:endParaRPr>
                    </a:p>
                  </a:txBody>
                  <a:tcPr marT="62200" marB="62200" marR="62275" marL="62275" anchor="ctr">
                    <a:lnL cap="flat" cmpd="sng" w="76200">
                      <a:solidFill>
                        <a:srgbClr val="FFFFFF">
                          <a:alpha val="0"/>
                        </a:srgbClr>
                      </a:solidFill>
                      <a:prstDash val="solid"/>
                      <a:round/>
                      <a:headEnd len="sm" w="sm" type="none"/>
                      <a:tailEnd len="sm" w="sm" type="none"/>
                    </a:lnL>
                    <a:lnR cap="flat" cmpd="sng" w="76200">
                      <a:solidFill>
                        <a:srgbClr val="FFFFFF"/>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B5394"/>
                    </a:solidFill>
                  </a:tcPr>
                </a:tc>
                <a:tc gridSpan="4">
                  <a:txBody>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AI Companies</a:t>
                      </a:r>
                      <a:endParaRPr sz="700">
                        <a:latin typeface="Roboto"/>
                        <a:ea typeface="Roboto"/>
                        <a:cs typeface="Roboto"/>
                        <a:sym typeface="Roboto"/>
                      </a:endParaRPr>
                    </a:p>
                  </a:txBody>
                  <a:tcPr marT="62200" marB="62200" marR="62275" marL="62275" anchor="ctr">
                    <a:lnL cap="flat" cmpd="sng" w="762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B5394"/>
                    </a:solidFill>
                  </a:tcPr>
                </a:tc>
                <a:tc hMerge="1"/>
                <a:tc hMerge="1"/>
                <a:tc hMerge="1"/>
              </a:tr>
              <a:tr h="283675">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D85C6">
                        <a:alpha val="16290"/>
                      </a:srgbClr>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AE8"/>
                    </a:solidFill>
                  </a:tcPr>
                </a:tc>
                <a:tc gridSpan="4" rowSpan="2">
                  <a:txBody>
                    <a:bodyPr/>
                    <a:lstStyle/>
                    <a:p>
                      <a:pPr indent="0" lvl="0" marL="0" rtl="0" algn="l">
                        <a:spcBef>
                          <a:spcPts val="0"/>
                        </a:spcBef>
                        <a:spcAft>
                          <a:spcPts val="0"/>
                        </a:spcAft>
                        <a:buNone/>
                      </a:pPr>
                      <a:r>
                        <a:rPr lang="en-GB" sz="1000">
                          <a:latin typeface="Roboto"/>
                          <a:ea typeface="Roboto"/>
                          <a:cs typeface="Roboto"/>
                          <a:sym typeface="Roboto"/>
                        </a:rPr>
                        <a:t>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D85C6">
                        <a:alpha val="16290"/>
                      </a:srgbClr>
                    </a:solidFill>
                  </a:tcPr>
                </a:tc>
                <a:tc rowSpan="2" hMerge="1"/>
                <a:tc rowSpan="2" hMerge="1"/>
                <a:tc rowSpan="2" hMerge="1"/>
              </a:tr>
              <a:tr h="345425">
                <a:tc gridSpan="4" vMerge="1"/>
                <a:tc hMerge="1" vMerge="1"/>
                <a:tc hMerge="1" vMerge="1"/>
                <a:tc hMerge="1" v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AE8"/>
                    </a:solidFill>
                  </a:tcPr>
                </a:tc>
                <a:tc gridSpan="4" vMerge="1"/>
                <a:tc hMerge="1" vMerge="1"/>
                <a:tc hMerge="1" vMerge="1"/>
                <a:tc hMerge="1" vMerge="1"/>
              </a:tr>
              <a:tr h="281375">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r>
              <a:tr h="283675">
                <a:tc gridSpan="4" vMerge="1"/>
                <a:tc hMerge="1" vMerge="1"/>
                <a:tc hMerge="1" vMerge="1"/>
                <a:tc hMerge="1" vMerge="1"/>
                <a:tc>
                  <a:txBody>
                    <a:bodyPr/>
                    <a:lstStyle/>
                    <a:p>
                      <a:pPr indent="0" lvl="0" marL="0" rtl="0" algn="l">
                        <a:spcBef>
                          <a:spcPts val="0"/>
                        </a:spcBef>
                        <a:spcAft>
                          <a:spcPts val="0"/>
                        </a:spcAft>
                        <a:buNone/>
                      </a:pPr>
                      <a:r>
                        <a:t/>
                      </a:r>
                      <a:endParaRPr sz="1000">
                        <a:solidFill>
                          <a:schemeClr val="lt1"/>
                        </a:solidFill>
                        <a:highlight>
                          <a:schemeClr val="lt1"/>
                        </a:highlight>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vMerge="1"/>
                <a:tc hMerge="1" vMerge="1"/>
                <a:tc hMerge="1" vMerge="1"/>
                <a:tc hMerge="1" vMerge="1"/>
              </a:tr>
              <a:tr h="283675">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r>
              <a:tr h="283675">
                <a:tc gridSpan="4" vMerge="1"/>
                <a:tc hMerge="1" vMerge="1"/>
                <a:tc hMerge="1" vMerge="1"/>
                <a:tc hMerge="1" v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vMerge="1"/>
                <a:tc hMerge="1" vMerge="1"/>
                <a:tc hMerge="1" vMerge="1"/>
                <a:tc hMerge="1" vMerge="1"/>
              </a:tr>
              <a:tr h="283675">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F4CCCC"/>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rowSpan="2" hMerge="1"/>
                <a:tc rowSpan="2" hMerge="1"/>
                <a:tc rowSpan="2" hMerge="1"/>
              </a:tr>
              <a:tr h="283675">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F4CCCC"/>
                    </a:solidFill>
                  </a:tcPr>
                </a:tc>
                <a:tc gridSpan="4" vMerge="1"/>
                <a:tc hMerge="1" vMerge="1"/>
                <a:tc hMerge="1" vMerge="1"/>
                <a:tc hMerge="1" vMerge="1"/>
              </a:tr>
              <a:tr h="283675">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r>
              <a:tr h="283675">
                <a:tc gridSpan="4" vMerge="1"/>
                <a:tc hMerge="1" vMerge="1"/>
                <a:tc hMerge="1" vMerge="1"/>
                <a:tc hMerge="1" vMerge="1"/>
                <a:tc>
                  <a:txBody>
                    <a:bodyPr/>
                    <a:lstStyle/>
                    <a:p>
                      <a:pPr indent="0" lvl="0" marL="0" rtl="0" algn="l">
                        <a:spcBef>
                          <a:spcPts val="0"/>
                        </a:spcBef>
                        <a:spcAft>
                          <a:spcPts val="0"/>
                        </a:spcAft>
                        <a:buNone/>
                      </a:pPr>
                      <a:r>
                        <a:t/>
                      </a:r>
                      <a:endParaRPr sz="1000">
                        <a:solidFill>
                          <a:srgbClr val="F3F3F3"/>
                        </a:solidFill>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vMerge="1"/>
                <a:tc hMerge="1" vMerge="1"/>
                <a:tc hMerge="1" vMerge="1"/>
                <a:tc hMerge="1" vMerge="1"/>
              </a:tr>
              <a:tr h="283675">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r>
              <a:tr h="283675">
                <a:tc gridSpan="4" vMerge="1"/>
                <a:tc hMerge="1" vMerge="1"/>
                <a:tc hMerge="1" vMerge="1"/>
                <a:tc hMerge="1" v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vMerge="1"/>
                <a:tc hMerge="1" vMerge="1"/>
                <a:tc hMerge="1" vMerge="1"/>
                <a:tc hMerge="1" vMerge="1"/>
              </a:tr>
              <a:tr h="283675">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76200">
                      <a:solidFill>
                        <a:srgbClr val="FFFFFF"/>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sp>
        <p:nvSpPr>
          <p:cNvPr id="3219" name="Google Shape;3219;p132"/>
          <p:cNvSpPr/>
          <p:nvPr/>
        </p:nvSpPr>
        <p:spPr>
          <a:xfrm>
            <a:off x="10289101" y="5623552"/>
            <a:ext cx="555600" cy="681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220" name="Google Shape;3220;p132"/>
          <p:cNvSpPr/>
          <p:nvPr/>
        </p:nvSpPr>
        <p:spPr>
          <a:xfrm>
            <a:off x="10041644" y="5603073"/>
            <a:ext cx="456000" cy="1092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221" name="Google Shape;3221;p132"/>
          <p:cNvSpPr txBox="1"/>
          <p:nvPr/>
        </p:nvSpPr>
        <p:spPr>
          <a:xfrm>
            <a:off x="10497437" y="5589421"/>
            <a:ext cx="208500" cy="136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222" name="Google Shape;3222;p132"/>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223" name="Google Shape;3223;p132"/>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224" name="Google Shape;3224;p132"/>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225" name="Google Shape;3225;p132"/>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226" name="Google Shape;3226;p132"/>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227" name="Google Shape;3227;p132"/>
          <p:cNvSpPr/>
          <p:nvPr/>
        </p:nvSpPr>
        <p:spPr>
          <a:xfrm>
            <a:off x="3759200" y="642725"/>
            <a:ext cx="1581600" cy="2358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Pharma Сorporations</a:t>
            </a:r>
            <a:endParaRPr/>
          </a:p>
        </p:txBody>
      </p:sp>
      <p:sp>
        <p:nvSpPr>
          <p:cNvPr id="3228" name="Google Shape;3228;p132"/>
          <p:cNvSpPr/>
          <p:nvPr/>
        </p:nvSpPr>
        <p:spPr>
          <a:xfrm>
            <a:off x="3682075" y="547100"/>
            <a:ext cx="69600" cy="449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132"/>
          <p:cNvSpPr/>
          <p:nvPr/>
        </p:nvSpPr>
        <p:spPr>
          <a:xfrm>
            <a:off x="5348313" y="547100"/>
            <a:ext cx="69600" cy="449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30" name="Google Shape;3230;p132"/>
          <p:cNvPicPr preferRelativeResize="0"/>
          <p:nvPr/>
        </p:nvPicPr>
        <p:blipFill>
          <a:blip r:embed="rId3">
            <a:alphaModFix/>
          </a:blip>
          <a:stretch>
            <a:fillRect/>
          </a:stretch>
        </p:blipFill>
        <p:spPr>
          <a:xfrm>
            <a:off x="2396326" y="1015005"/>
            <a:ext cx="363900" cy="219424"/>
          </a:xfrm>
          <a:prstGeom prst="rect">
            <a:avLst/>
          </a:prstGeom>
          <a:noFill/>
          <a:ln>
            <a:noFill/>
          </a:ln>
        </p:spPr>
      </p:pic>
      <p:pic>
        <p:nvPicPr>
          <p:cNvPr id="3231" name="Google Shape;3231;p132"/>
          <p:cNvPicPr preferRelativeResize="0"/>
          <p:nvPr/>
        </p:nvPicPr>
        <p:blipFill rotWithShape="1">
          <a:blip r:embed="rId4">
            <a:alphaModFix/>
          </a:blip>
          <a:srcRect b="30538" l="0" r="0" t="17997"/>
          <a:stretch/>
        </p:blipFill>
        <p:spPr>
          <a:xfrm>
            <a:off x="4124675" y="1035979"/>
            <a:ext cx="934150" cy="245069"/>
          </a:xfrm>
          <a:prstGeom prst="rect">
            <a:avLst/>
          </a:prstGeom>
          <a:noFill/>
          <a:ln>
            <a:noFill/>
          </a:ln>
        </p:spPr>
      </p:pic>
      <p:pic>
        <p:nvPicPr>
          <p:cNvPr id="3232" name="Google Shape;3232;p132"/>
          <p:cNvPicPr preferRelativeResize="0"/>
          <p:nvPr/>
        </p:nvPicPr>
        <p:blipFill>
          <a:blip r:embed="rId5">
            <a:alphaModFix/>
          </a:blip>
          <a:stretch>
            <a:fillRect/>
          </a:stretch>
        </p:blipFill>
        <p:spPr>
          <a:xfrm>
            <a:off x="5706320" y="1144713"/>
            <a:ext cx="523443" cy="86214"/>
          </a:xfrm>
          <a:prstGeom prst="rect">
            <a:avLst/>
          </a:prstGeom>
          <a:noFill/>
          <a:ln>
            <a:noFill/>
          </a:ln>
        </p:spPr>
      </p:pic>
      <p:pic>
        <p:nvPicPr>
          <p:cNvPr id="3233" name="Google Shape;3233;p132"/>
          <p:cNvPicPr preferRelativeResize="0"/>
          <p:nvPr/>
        </p:nvPicPr>
        <p:blipFill>
          <a:blip r:embed="rId6">
            <a:alphaModFix/>
          </a:blip>
          <a:stretch>
            <a:fillRect/>
          </a:stretch>
        </p:blipFill>
        <p:spPr>
          <a:xfrm>
            <a:off x="7886859" y="1157687"/>
            <a:ext cx="210326" cy="203289"/>
          </a:xfrm>
          <a:prstGeom prst="rect">
            <a:avLst/>
          </a:prstGeom>
          <a:noFill/>
          <a:ln>
            <a:noFill/>
          </a:ln>
        </p:spPr>
      </p:pic>
      <p:pic>
        <p:nvPicPr>
          <p:cNvPr id="3234" name="Google Shape;3234;p132"/>
          <p:cNvPicPr preferRelativeResize="0"/>
          <p:nvPr/>
        </p:nvPicPr>
        <p:blipFill>
          <a:blip r:embed="rId7">
            <a:alphaModFix/>
          </a:blip>
          <a:stretch>
            <a:fillRect/>
          </a:stretch>
        </p:blipFill>
        <p:spPr>
          <a:xfrm>
            <a:off x="2849737" y="1019763"/>
            <a:ext cx="266886" cy="209900"/>
          </a:xfrm>
          <a:prstGeom prst="rect">
            <a:avLst/>
          </a:prstGeom>
          <a:noFill/>
          <a:ln>
            <a:noFill/>
          </a:ln>
        </p:spPr>
      </p:pic>
      <p:pic>
        <p:nvPicPr>
          <p:cNvPr id="3235" name="Google Shape;3235;p132"/>
          <p:cNvPicPr preferRelativeResize="0"/>
          <p:nvPr/>
        </p:nvPicPr>
        <p:blipFill>
          <a:blip r:embed="rId8">
            <a:alphaModFix/>
          </a:blip>
          <a:stretch>
            <a:fillRect/>
          </a:stretch>
        </p:blipFill>
        <p:spPr>
          <a:xfrm>
            <a:off x="3264339" y="1039423"/>
            <a:ext cx="356218" cy="144925"/>
          </a:xfrm>
          <a:prstGeom prst="rect">
            <a:avLst/>
          </a:prstGeom>
          <a:noFill/>
          <a:ln>
            <a:noFill/>
          </a:ln>
        </p:spPr>
      </p:pic>
      <p:pic>
        <p:nvPicPr>
          <p:cNvPr id="3236" name="Google Shape;3236;p132"/>
          <p:cNvPicPr preferRelativeResize="0"/>
          <p:nvPr/>
        </p:nvPicPr>
        <p:blipFill rotWithShape="1">
          <a:blip r:embed="rId9">
            <a:alphaModFix/>
          </a:blip>
          <a:srcRect b="0" l="3625" r="3168" t="40394"/>
          <a:stretch/>
        </p:blipFill>
        <p:spPr>
          <a:xfrm>
            <a:off x="7518241" y="990137"/>
            <a:ext cx="476752" cy="106811"/>
          </a:xfrm>
          <a:prstGeom prst="rect">
            <a:avLst/>
          </a:prstGeom>
          <a:noFill/>
          <a:ln>
            <a:noFill/>
          </a:ln>
        </p:spPr>
      </p:pic>
      <p:pic>
        <p:nvPicPr>
          <p:cNvPr id="3237" name="Google Shape;3237;p132"/>
          <p:cNvPicPr preferRelativeResize="0"/>
          <p:nvPr/>
        </p:nvPicPr>
        <p:blipFill>
          <a:blip r:embed="rId10">
            <a:alphaModFix/>
          </a:blip>
          <a:stretch>
            <a:fillRect/>
          </a:stretch>
        </p:blipFill>
        <p:spPr>
          <a:xfrm>
            <a:off x="3233101" y="1257544"/>
            <a:ext cx="385325" cy="231974"/>
          </a:xfrm>
          <a:prstGeom prst="rect">
            <a:avLst/>
          </a:prstGeom>
          <a:noFill/>
          <a:ln>
            <a:noFill/>
          </a:ln>
        </p:spPr>
      </p:pic>
      <p:pic>
        <p:nvPicPr>
          <p:cNvPr id="3238" name="Google Shape;3238;p132"/>
          <p:cNvPicPr preferRelativeResize="0"/>
          <p:nvPr/>
        </p:nvPicPr>
        <p:blipFill>
          <a:blip r:embed="rId11">
            <a:alphaModFix/>
          </a:blip>
          <a:stretch>
            <a:fillRect/>
          </a:stretch>
        </p:blipFill>
        <p:spPr>
          <a:xfrm>
            <a:off x="6263871" y="1145796"/>
            <a:ext cx="571404" cy="117624"/>
          </a:xfrm>
          <a:prstGeom prst="rect">
            <a:avLst/>
          </a:prstGeom>
          <a:noFill/>
          <a:ln>
            <a:noFill/>
          </a:ln>
        </p:spPr>
      </p:pic>
      <p:pic>
        <p:nvPicPr>
          <p:cNvPr id="3239" name="Google Shape;3239;p132"/>
          <p:cNvPicPr preferRelativeResize="0"/>
          <p:nvPr/>
        </p:nvPicPr>
        <p:blipFill rotWithShape="1">
          <a:blip r:embed="rId12">
            <a:alphaModFix/>
          </a:blip>
          <a:srcRect b="0" l="0" r="0" t="33862"/>
          <a:stretch/>
        </p:blipFill>
        <p:spPr>
          <a:xfrm>
            <a:off x="1966738" y="1294269"/>
            <a:ext cx="569599" cy="155250"/>
          </a:xfrm>
          <a:prstGeom prst="rect">
            <a:avLst/>
          </a:prstGeom>
          <a:noFill/>
          <a:ln>
            <a:noFill/>
          </a:ln>
        </p:spPr>
      </p:pic>
      <p:pic>
        <p:nvPicPr>
          <p:cNvPr id="3240" name="Google Shape;3240;p132"/>
          <p:cNvPicPr preferRelativeResize="0"/>
          <p:nvPr/>
        </p:nvPicPr>
        <p:blipFill>
          <a:blip r:embed="rId13">
            <a:alphaModFix/>
          </a:blip>
          <a:stretch>
            <a:fillRect/>
          </a:stretch>
        </p:blipFill>
        <p:spPr>
          <a:xfrm>
            <a:off x="895525" y="1317494"/>
            <a:ext cx="441275" cy="110308"/>
          </a:xfrm>
          <a:prstGeom prst="rect">
            <a:avLst/>
          </a:prstGeom>
          <a:noFill/>
          <a:ln>
            <a:noFill/>
          </a:ln>
        </p:spPr>
      </p:pic>
      <p:pic>
        <p:nvPicPr>
          <p:cNvPr id="3241" name="Google Shape;3241;p132"/>
          <p:cNvPicPr preferRelativeResize="0"/>
          <p:nvPr/>
        </p:nvPicPr>
        <p:blipFill rotWithShape="1">
          <a:blip r:embed="rId14">
            <a:alphaModFix/>
          </a:blip>
          <a:srcRect b="37087" l="0" r="0" t="36916"/>
          <a:stretch/>
        </p:blipFill>
        <p:spPr>
          <a:xfrm>
            <a:off x="8145959" y="1157682"/>
            <a:ext cx="443215" cy="104694"/>
          </a:xfrm>
          <a:prstGeom prst="rect">
            <a:avLst/>
          </a:prstGeom>
          <a:noFill/>
          <a:ln>
            <a:noFill/>
          </a:ln>
        </p:spPr>
      </p:pic>
      <p:pic>
        <p:nvPicPr>
          <p:cNvPr id="3242" name="Google Shape;3242;p132"/>
          <p:cNvPicPr preferRelativeResize="0"/>
          <p:nvPr/>
        </p:nvPicPr>
        <p:blipFill>
          <a:blip r:embed="rId15">
            <a:alphaModFix/>
          </a:blip>
          <a:stretch>
            <a:fillRect/>
          </a:stretch>
        </p:blipFill>
        <p:spPr>
          <a:xfrm>
            <a:off x="1365700" y="990275"/>
            <a:ext cx="410075" cy="279950"/>
          </a:xfrm>
          <a:prstGeom prst="rect">
            <a:avLst/>
          </a:prstGeom>
          <a:noFill/>
          <a:ln>
            <a:noFill/>
          </a:ln>
        </p:spPr>
      </p:pic>
      <p:pic>
        <p:nvPicPr>
          <p:cNvPr id="3243" name="Google Shape;3243;p132"/>
          <p:cNvPicPr preferRelativeResize="0"/>
          <p:nvPr/>
        </p:nvPicPr>
        <p:blipFill rotWithShape="1">
          <a:blip r:embed="rId16">
            <a:alphaModFix/>
          </a:blip>
          <a:srcRect b="29124" l="0" r="0" t="29923"/>
          <a:stretch/>
        </p:blipFill>
        <p:spPr>
          <a:xfrm>
            <a:off x="2600538" y="1276388"/>
            <a:ext cx="568925" cy="194287"/>
          </a:xfrm>
          <a:prstGeom prst="rect">
            <a:avLst/>
          </a:prstGeom>
          <a:noFill/>
          <a:ln>
            <a:noFill/>
          </a:ln>
        </p:spPr>
      </p:pic>
      <p:pic>
        <p:nvPicPr>
          <p:cNvPr id="3244" name="Google Shape;3244;p132"/>
          <p:cNvPicPr preferRelativeResize="0"/>
          <p:nvPr/>
        </p:nvPicPr>
        <p:blipFill rotWithShape="1">
          <a:blip r:embed="rId17">
            <a:alphaModFix/>
          </a:blip>
          <a:srcRect b="0" l="10817" r="0" t="0"/>
          <a:stretch/>
        </p:blipFill>
        <p:spPr>
          <a:xfrm>
            <a:off x="291526" y="974054"/>
            <a:ext cx="228600" cy="216775"/>
          </a:xfrm>
          <a:prstGeom prst="rect">
            <a:avLst/>
          </a:prstGeom>
          <a:noFill/>
          <a:ln>
            <a:noFill/>
          </a:ln>
        </p:spPr>
      </p:pic>
      <p:pic>
        <p:nvPicPr>
          <p:cNvPr id="3245" name="Google Shape;3245;p132"/>
          <p:cNvPicPr preferRelativeResize="0"/>
          <p:nvPr/>
        </p:nvPicPr>
        <p:blipFill rotWithShape="1">
          <a:blip r:embed="rId18">
            <a:alphaModFix/>
          </a:blip>
          <a:srcRect b="34891" l="0" r="0" t="30424"/>
          <a:stretch/>
        </p:blipFill>
        <p:spPr>
          <a:xfrm>
            <a:off x="673013" y="1136838"/>
            <a:ext cx="568925" cy="126688"/>
          </a:xfrm>
          <a:prstGeom prst="rect">
            <a:avLst/>
          </a:prstGeom>
          <a:noFill/>
          <a:ln>
            <a:noFill/>
          </a:ln>
        </p:spPr>
      </p:pic>
      <p:pic>
        <p:nvPicPr>
          <p:cNvPr id="3246" name="Google Shape;3246;p132"/>
          <p:cNvPicPr preferRelativeResize="0"/>
          <p:nvPr/>
        </p:nvPicPr>
        <p:blipFill>
          <a:blip r:embed="rId19">
            <a:alphaModFix/>
          </a:blip>
          <a:stretch>
            <a:fillRect/>
          </a:stretch>
        </p:blipFill>
        <p:spPr>
          <a:xfrm>
            <a:off x="1840788" y="1019541"/>
            <a:ext cx="410076" cy="215347"/>
          </a:xfrm>
          <a:prstGeom prst="rect">
            <a:avLst/>
          </a:prstGeom>
          <a:noFill/>
          <a:ln>
            <a:noFill/>
          </a:ln>
        </p:spPr>
      </p:pic>
      <p:pic>
        <p:nvPicPr>
          <p:cNvPr id="3247" name="Google Shape;3247;p132"/>
          <p:cNvPicPr preferRelativeResize="0"/>
          <p:nvPr/>
        </p:nvPicPr>
        <p:blipFill>
          <a:blip r:embed="rId20">
            <a:alphaModFix/>
          </a:blip>
          <a:stretch>
            <a:fillRect/>
          </a:stretch>
        </p:blipFill>
        <p:spPr>
          <a:xfrm>
            <a:off x="1425100" y="1327410"/>
            <a:ext cx="441275" cy="90501"/>
          </a:xfrm>
          <a:prstGeom prst="rect">
            <a:avLst/>
          </a:prstGeom>
          <a:noFill/>
          <a:ln>
            <a:noFill/>
          </a:ln>
        </p:spPr>
      </p:pic>
      <p:pic>
        <p:nvPicPr>
          <p:cNvPr id="3248" name="Google Shape;3248;p132"/>
          <p:cNvPicPr preferRelativeResize="0"/>
          <p:nvPr/>
        </p:nvPicPr>
        <p:blipFill>
          <a:blip r:embed="rId21">
            <a:alphaModFix/>
          </a:blip>
          <a:stretch>
            <a:fillRect/>
          </a:stretch>
        </p:blipFill>
        <p:spPr>
          <a:xfrm>
            <a:off x="5690485" y="1298483"/>
            <a:ext cx="485515" cy="123697"/>
          </a:xfrm>
          <a:prstGeom prst="rect">
            <a:avLst/>
          </a:prstGeom>
          <a:noFill/>
          <a:ln>
            <a:noFill/>
          </a:ln>
        </p:spPr>
      </p:pic>
      <p:pic>
        <p:nvPicPr>
          <p:cNvPr id="3249" name="Google Shape;3249;p132"/>
          <p:cNvPicPr preferRelativeResize="0"/>
          <p:nvPr/>
        </p:nvPicPr>
        <p:blipFill rotWithShape="1">
          <a:blip r:embed="rId22">
            <a:alphaModFix/>
          </a:blip>
          <a:srcRect b="25271" l="13774" r="8446" t="19970"/>
          <a:stretch/>
        </p:blipFill>
        <p:spPr>
          <a:xfrm>
            <a:off x="6216021" y="971294"/>
            <a:ext cx="463066" cy="123606"/>
          </a:xfrm>
          <a:prstGeom prst="rect">
            <a:avLst/>
          </a:prstGeom>
          <a:noFill/>
          <a:ln>
            <a:noFill/>
          </a:ln>
        </p:spPr>
      </p:pic>
      <p:pic>
        <p:nvPicPr>
          <p:cNvPr id="3250" name="Google Shape;3250;p132"/>
          <p:cNvPicPr preferRelativeResize="0"/>
          <p:nvPr/>
        </p:nvPicPr>
        <p:blipFill>
          <a:blip r:embed="rId23">
            <a:alphaModFix/>
          </a:blip>
          <a:stretch>
            <a:fillRect/>
          </a:stretch>
        </p:blipFill>
        <p:spPr>
          <a:xfrm>
            <a:off x="434613" y="1268263"/>
            <a:ext cx="410075" cy="207237"/>
          </a:xfrm>
          <a:prstGeom prst="rect">
            <a:avLst/>
          </a:prstGeom>
          <a:noFill/>
          <a:ln>
            <a:noFill/>
          </a:ln>
        </p:spPr>
      </p:pic>
      <p:pic>
        <p:nvPicPr>
          <p:cNvPr id="3251" name="Google Shape;3251;p132"/>
          <p:cNvPicPr preferRelativeResize="0"/>
          <p:nvPr/>
        </p:nvPicPr>
        <p:blipFill>
          <a:blip r:embed="rId24">
            <a:alphaModFix/>
          </a:blip>
          <a:stretch>
            <a:fillRect/>
          </a:stretch>
        </p:blipFill>
        <p:spPr>
          <a:xfrm>
            <a:off x="7178850" y="1268260"/>
            <a:ext cx="621050" cy="163040"/>
          </a:xfrm>
          <a:prstGeom prst="rect">
            <a:avLst/>
          </a:prstGeom>
          <a:noFill/>
          <a:ln>
            <a:noFill/>
          </a:ln>
        </p:spPr>
      </p:pic>
      <p:pic>
        <p:nvPicPr>
          <p:cNvPr id="3252" name="Google Shape;3252;p132"/>
          <p:cNvPicPr preferRelativeResize="0"/>
          <p:nvPr/>
        </p:nvPicPr>
        <p:blipFill>
          <a:blip r:embed="rId25">
            <a:alphaModFix/>
          </a:blip>
          <a:stretch>
            <a:fillRect/>
          </a:stretch>
        </p:blipFill>
        <p:spPr>
          <a:xfrm>
            <a:off x="6869450" y="1008925"/>
            <a:ext cx="571402" cy="233305"/>
          </a:xfrm>
          <a:prstGeom prst="rect">
            <a:avLst/>
          </a:prstGeom>
          <a:noFill/>
          <a:ln>
            <a:noFill/>
          </a:ln>
        </p:spPr>
      </p:pic>
      <p:pic>
        <p:nvPicPr>
          <p:cNvPr id="3253" name="Google Shape;3253;p132"/>
          <p:cNvPicPr preferRelativeResize="0"/>
          <p:nvPr/>
        </p:nvPicPr>
        <p:blipFill>
          <a:blip r:embed="rId26">
            <a:alphaModFix/>
          </a:blip>
          <a:stretch>
            <a:fillRect/>
          </a:stretch>
        </p:blipFill>
        <p:spPr>
          <a:xfrm>
            <a:off x="6498699" y="1303180"/>
            <a:ext cx="549115" cy="107655"/>
          </a:xfrm>
          <a:prstGeom prst="rect">
            <a:avLst/>
          </a:prstGeom>
          <a:noFill/>
          <a:ln>
            <a:noFill/>
          </a:ln>
        </p:spPr>
      </p:pic>
      <p:pic>
        <p:nvPicPr>
          <p:cNvPr id="3254" name="Google Shape;3254;p132"/>
          <p:cNvPicPr preferRelativeResize="0"/>
          <p:nvPr/>
        </p:nvPicPr>
        <p:blipFill>
          <a:blip r:embed="rId27">
            <a:alphaModFix/>
          </a:blip>
          <a:stretch>
            <a:fillRect/>
          </a:stretch>
        </p:blipFill>
        <p:spPr>
          <a:xfrm>
            <a:off x="4254938" y="1683219"/>
            <a:ext cx="673623" cy="275641"/>
          </a:xfrm>
          <a:prstGeom prst="rect">
            <a:avLst/>
          </a:prstGeom>
          <a:noFill/>
          <a:ln>
            <a:noFill/>
          </a:ln>
        </p:spPr>
      </p:pic>
      <p:pic>
        <p:nvPicPr>
          <p:cNvPr id="3255" name="Google Shape;3255;p132"/>
          <p:cNvPicPr preferRelativeResize="0"/>
          <p:nvPr/>
        </p:nvPicPr>
        <p:blipFill>
          <a:blip r:embed="rId28">
            <a:alphaModFix/>
          </a:blip>
          <a:stretch>
            <a:fillRect/>
          </a:stretch>
        </p:blipFill>
        <p:spPr>
          <a:xfrm>
            <a:off x="3088576" y="1625343"/>
            <a:ext cx="448998" cy="179568"/>
          </a:xfrm>
          <a:prstGeom prst="rect">
            <a:avLst/>
          </a:prstGeom>
          <a:noFill/>
          <a:ln>
            <a:noFill/>
          </a:ln>
        </p:spPr>
      </p:pic>
      <p:pic>
        <p:nvPicPr>
          <p:cNvPr id="3256" name="Google Shape;3256;p132"/>
          <p:cNvPicPr preferRelativeResize="0"/>
          <p:nvPr/>
        </p:nvPicPr>
        <p:blipFill rotWithShape="1">
          <a:blip r:embed="rId29">
            <a:alphaModFix/>
          </a:blip>
          <a:srcRect b="31203" l="0" r="0" t="26737"/>
          <a:stretch/>
        </p:blipFill>
        <p:spPr>
          <a:xfrm>
            <a:off x="1307014" y="1613208"/>
            <a:ext cx="410075" cy="172475"/>
          </a:xfrm>
          <a:prstGeom prst="rect">
            <a:avLst/>
          </a:prstGeom>
          <a:noFill/>
          <a:ln>
            <a:noFill/>
          </a:ln>
        </p:spPr>
      </p:pic>
      <p:pic>
        <p:nvPicPr>
          <p:cNvPr id="3257" name="Google Shape;3257;p132"/>
          <p:cNvPicPr preferRelativeResize="0"/>
          <p:nvPr/>
        </p:nvPicPr>
        <p:blipFill>
          <a:blip r:embed="rId10">
            <a:alphaModFix/>
          </a:blip>
          <a:stretch>
            <a:fillRect/>
          </a:stretch>
        </p:blipFill>
        <p:spPr>
          <a:xfrm>
            <a:off x="614488" y="1814822"/>
            <a:ext cx="385325" cy="231974"/>
          </a:xfrm>
          <a:prstGeom prst="rect">
            <a:avLst/>
          </a:prstGeom>
          <a:noFill/>
          <a:ln>
            <a:noFill/>
          </a:ln>
        </p:spPr>
      </p:pic>
      <p:pic>
        <p:nvPicPr>
          <p:cNvPr id="3258" name="Google Shape;3258;p132"/>
          <p:cNvPicPr preferRelativeResize="0"/>
          <p:nvPr/>
        </p:nvPicPr>
        <p:blipFill rotWithShape="1">
          <a:blip r:embed="rId30">
            <a:alphaModFix/>
          </a:blip>
          <a:srcRect b="26919" l="0" r="0" t="26499"/>
          <a:stretch/>
        </p:blipFill>
        <p:spPr>
          <a:xfrm>
            <a:off x="1213975" y="1838276"/>
            <a:ext cx="596152" cy="185067"/>
          </a:xfrm>
          <a:prstGeom prst="rect">
            <a:avLst/>
          </a:prstGeom>
          <a:noFill/>
          <a:ln>
            <a:noFill/>
          </a:ln>
        </p:spPr>
      </p:pic>
      <p:pic>
        <p:nvPicPr>
          <p:cNvPr id="3259" name="Google Shape;3259;p132"/>
          <p:cNvPicPr preferRelativeResize="0"/>
          <p:nvPr/>
        </p:nvPicPr>
        <p:blipFill rotWithShape="1">
          <a:blip r:embed="rId31">
            <a:alphaModFix/>
          </a:blip>
          <a:srcRect b="21806" l="0" r="0" t="23933"/>
          <a:stretch/>
        </p:blipFill>
        <p:spPr>
          <a:xfrm>
            <a:off x="1827763" y="1622311"/>
            <a:ext cx="543449" cy="154268"/>
          </a:xfrm>
          <a:prstGeom prst="rect">
            <a:avLst/>
          </a:prstGeom>
          <a:noFill/>
          <a:ln>
            <a:noFill/>
          </a:ln>
        </p:spPr>
      </p:pic>
      <p:pic>
        <p:nvPicPr>
          <p:cNvPr id="3260" name="Google Shape;3260;p132"/>
          <p:cNvPicPr preferRelativeResize="0"/>
          <p:nvPr/>
        </p:nvPicPr>
        <p:blipFill rotWithShape="1">
          <a:blip r:embed="rId32">
            <a:alphaModFix/>
          </a:blip>
          <a:srcRect b="18106" l="0" r="0" t="0"/>
          <a:stretch/>
        </p:blipFill>
        <p:spPr>
          <a:xfrm>
            <a:off x="1906825" y="1832196"/>
            <a:ext cx="385325" cy="197227"/>
          </a:xfrm>
          <a:prstGeom prst="rect">
            <a:avLst/>
          </a:prstGeom>
          <a:noFill/>
          <a:ln>
            <a:noFill/>
          </a:ln>
        </p:spPr>
      </p:pic>
      <p:pic>
        <p:nvPicPr>
          <p:cNvPr id="3261" name="Google Shape;3261;p132"/>
          <p:cNvPicPr preferRelativeResize="0"/>
          <p:nvPr/>
        </p:nvPicPr>
        <p:blipFill>
          <a:blip r:embed="rId23">
            <a:alphaModFix/>
          </a:blip>
          <a:stretch>
            <a:fillRect/>
          </a:stretch>
        </p:blipFill>
        <p:spPr>
          <a:xfrm>
            <a:off x="2439650" y="1830916"/>
            <a:ext cx="410075" cy="207237"/>
          </a:xfrm>
          <a:prstGeom prst="rect">
            <a:avLst/>
          </a:prstGeom>
          <a:noFill/>
          <a:ln>
            <a:noFill/>
          </a:ln>
        </p:spPr>
      </p:pic>
      <p:pic>
        <p:nvPicPr>
          <p:cNvPr id="3262" name="Google Shape;3262;p132"/>
          <p:cNvPicPr preferRelativeResize="0"/>
          <p:nvPr/>
        </p:nvPicPr>
        <p:blipFill>
          <a:blip r:embed="rId33">
            <a:alphaModFix/>
          </a:blip>
          <a:stretch>
            <a:fillRect/>
          </a:stretch>
        </p:blipFill>
        <p:spPr>
          <a:xfrm>
            <a:off x="490750" y="1634249"/>
            <a:ext cx="632801" cy="130393"/>
          </a:xfrm>
          <a:prstGeom prst="rect">
            <a:avLst/>
          </a:prstGeom>
          <a:noFill/>
          <a:ln>
            <a:noFill/>
          </a:ln>
        </p:spPr>
      </p:pic>
      <p:pic>
        <p:nvPicPr>
          <p:cNvPr id="3263" name="Google Shape;3263;p132"/>
          <p:cNvPicPr preferRelativeResize="0"/>
          <p:nvPr/>
        </p:nvPicPr>
        <p:blipFill rotWithShape="1">
          <a:blip r:embed="rId34">
            <a:alphaModFix/>
          </a:blip>
          <a:srcRect b="26242" l="0" r="0" t="27087"/>
          <a:stretch/>
        </p:blipFill>
        <p:spPr>
          <a:xfrm>
            <a:off x="5765053" y="1809185"/>
            <a:ext cx="518175" cy="241831"/>
          </a:xfrm>
          <a:prstGeom prst="rect">
            <a:avLst/>
          </a:prstGeom>
          <a:noFill/>
          <a:ln>
            <a:noFill/>
          </a:ln>
        </p:spPr>
      </p:pic>
      <p:pic>
        <p:nvPicPr>
          <p:cNvPr id="3264" name="Google Shape;3264;p132"/>
          <p:cNvPicPr preferRelativeResize="0"/>
          <p:nvPr/>
        </p:nvPicPr>
        <p:blipFill>
          <a:blip r:embed="rId35">
            <a:alphaModFix/>
          </a:blip>
          <a:stretch>
            <a:fillRect/>
          </a:stretch>
        </p:blipFill>
        <p:spPr>
          <a:xfrm>
            <a:off x="6560021" y="1851750"/>
            <a:ext cx="789754" cy="159525"/>
          </a:xfrm>
          <a:prstGeom prst="rect">
            <a:avLst/>
          </a:prstGeom>
          <a:noFill/>
          <a:ln>
            <a:noFill/>
          </a:ln>
        </p:spPr>
      </p:pic>
      <p:pic>
        <p:nvPicPr>
          <p:cNvPr id="3265" name="Google Shape;3265;p132"/>
          <p:cNvPicPr preferRelativeResize="0"/>
          <p:nvPr/>
        </p:nvPicPr>
        <p:blipFill>
          <a:blip r:embed="rId36">
            <a:alphaModFix/>
          </a:blip>
          <a:stretch>
            <a:fillRect/>
          </a:stretch>
        </p:blipFill>
        <p:spPr>
          <a:xfrm>
            <a:off x="8296625" y="1565654"/>
            <a:ext cx="481726" cy="254432"/>
          </a:xfrm>
          <a:prstGeom prst="rect">
            <a:avLst/>
          </a:prstGeom>
          <a:noFill/>
          <a:ln>
            <a:noFill/>
          </a:ln>
        </p:spPr>
      </p:pic>
      <p:pic>
        <p:nvPicPr>
          <p:cNvPr id="3266" name="Google Shape;3266;p132"/>
          <p:cNvPicPr preferRelativeResize="0"/>
          <p:nvPr/>
        </p:nvPicPr>
        <p:blipFill>
          <a:blip r:embed="rId37">
            <a:alphaModFix/>
          </a:blip>
          <a:stretch>
            <a:fillRect/>
          </a:stretch>
        </p:blipFill>
        <p:spPr>
          <a:xfrm>
            <a:off x="4039752" y="2260491"/>
            <a:ext cx="1087872" cy="235774"/>
          </a:xfrm>
          <a:prstGeom prst="rect">
            <a:avLst/>
          </a:prstGeom>
          <a:noFill/>
          <a:ln>
            <a:noFill/>
          </a:ln>
        </p:spPr>
      </p:pic>
      <p:pic>
        <p:nvPicPr>
          <p:cNvPr id="3267" name="Google Shape;3267;p132"/>
          <p:cNvPicPr preferRelativeResize="0"/>
          <p:nvPr/>
        </p:nvPicPr>
        <p:blipFill rotWithShape="1">
          <a:blip r:embed="rId38">
            <a:alphaModFix/>
          </a:blip>
          <a:srcRect b="25240" l="10886" r="11298" t="23519"/>
          <a:stretch/>
        </p:blipFill>
        <p:spPr>
          <a:xfrm>
            <a:off x="481650" y="2143323"/>
            <a:ext cx="518175" cy="155224"/>
          </a:xfrm>
          <a:prstGeom prst="rect">
            <a:avLst/>
          </a:prstGeom>
          <a:noFill/>
          <a:ln>
            <a:noFill/>
          </a:ln>
        </p:spPr>
      </p:pic>
      <p:pic>
        <p:nvPicPr>
          <p:cNvPr id="3268" name="Google Shape;3268;p132"/>
          <p:cNvPicPr preferRelativeResize="0"/>
          <p:nvPr/>
        </p:nvPicPr>
        <p:blipFill rotWithShape="1">
          <a:blip r:embed="rId39">
            <a:alphaModFix/>
          </a:blip>
          <a:srcRect b="23282" l="0" r="0" t="21189"/>
          <a:stretch/>
        </p:blipFill>
        <p:spPr>
          <a:xfrm>
            <a:off x="6819612" y="2391445"/>
            <a:ext cx="586974" cy="170473"/>
          </a:xfrm>
          <a:prstGeom prst="rect">
            <a:avLst/>
          </a:prstGeom>
          <a:noFill/>
          <a:ln>
            <a:noFill/>
          </a:ln>
        </p:spPr>
      </p:pic>
      <p:pic>
        <p:nvPicPr>
          <p:cNvPr id="3269" name="Google Shape;3269;p132"/>
          <p:cNvPicPr preferRelativeResize="0"/>
          <p:nvPr/>
        </p:nvPicPr>
        <p:blipFill rotWithShape="1">
          <a:blip r:embed="rId40">
            <a:alphaModFix/>
          </a:blip>
          <a:srcRect b="39632" l="0" r="0" t="36465"/>
          <a:stretch/>
        </p:blipFill>
        <p:spPr>
          <a:xfrm>
            <a:off x="2116463" y="2186146"/>
            <a:ext cx="448975" cy="107304"/>
          </a:xfrm>
          <a:prstGeom prst="rect">
            <a:avLst/>
          </a:prstGeom>
          <a:noFill/>
          <a:ln>
            <a:noFill/>
          </a:ln>
        </p:spPr>
      </p:pic>
      <p:pic>
        <p:nvPicPr>
          <p:cNvPr id="3270" name="Google Shape;3270;p132"/>
          <p:cNvPicPr preferRelativeResize="0"/>
          <p:nvPr/>
        </p:nvPicPr>
        <p:blipFill rotWithShape="1">
          <a:blip r:embed="rId41">
            <a:alphaModFix/>
          </a:blip>
          <a:srcRect b="33734" l="7135" r="5198" t="25315"/>
          <a:stretch/>
        </p:blipFill>
        <p:spPr>
          <a:xfrm>
            <a:off x="3004750" y="2116803"/>
            <a:ext cx="449000" cy="209745"/>
          </a:xfrm>
          <a:prstGeom prst="rect">
            <a:avLst/>
          </a:prstGeom>
          <a:noFill/>
          <a:ln>
            <a:noFill/>
          </a:ln>
        </p:spPr>
      </p:pic>
      <p:pic>
        <p:nvPicPr>
          <p:cNvPr id="3271" name="Google Shape;3271;p132"/>
          <p:cNvPicPr preferRelativeResize="0"/>
          <p:nvPr/>
        </p:nvPicPr>
        <p:blipFill>
          <a:blip r:embed="rId23">
            <a:alphaModFix/>
          </a:blip>
          <a:stretch>
            <a:fillRect/>
          </a:stretch>
        </p:blipFill>
        <p:spPr>
          <a:xfrm>
            <a:off x="1267112" y="2130391"/>
            <a:ext cx="410075" cy="207237"/>
          </a:xfrm>
          <a:prstGeom prst="rect">
            <a:avLst/>
          </a:prstGeom>
          <a:noFill/>
          <a:ln>
            <a:noFill/>
          </a:ln>
        </p:spPr>
      </p:pic>
      <p:pic>
        <p:nvPicPr>
          <p:cNvPr id="3272" name="Google Shape;3272;p132"/>
          <p:cNvPicPr preferRelativeResize="0"/>
          <p:nvPr/>
        </p:nvPicPr>
        <p:blipFill>
          <a:blip r:embed="rId10">
            <a:alphaModFix/>
          </a:blip>
          <a:stretch>
            <a:fillRect/>
          </a:stretch>
        </p:blipFill>
        <p:spPr>
          <a:xfrm>
            <a:off x="1344412" y="2374460"/>
            <a:ext cx="385325" cy="231974"/>
          </a:xfrm>
          <a:prstGeom prst="rect">
            <a:avLst/>
          </a:prstGeom>
          <a:noFill/>
          <a:ln>
            <a:noFill/>
          </a:ln>
        </p:spPr>
      </p:pic>
      <p:pic>
        <p:nvPicPr>
          <p:cNvPr id="3273" name="Google Shape;3273;p132"/>
          <p:cNvPicPr preferRelativeResize="0"/>
          <p:nvPr/>
        </p:nvPicPr>
        <p:blipFill>
          <a:blip r:embed="rId33">
            <a:alphaModFix/>
          </a:blip>
          <a:stretch>
            <a:fillRect/>
          </a:stretch>
        </p:blipFill>
        <p:spPr>
          <a:xfrm>
            <a:off x="2068088" y="2450143"/>
            <a:ext cx="494049" cy="101808"/>
          </a:xfrm>
          <a:prstGeom prst="rect">
            <a:avLst/>
          </a:prstGeom>
          <a:noFill/>
          <a:ln>
            <a:noFill/>
          </a:ln>
        </p:spPr>
      </p:pic>
      <p:pic>
        <p:nvPicPr>
          <p:cNvPr id="3274" name="Google Shape;3274;p132"/>
          <p:cNvPicPr preferRelativeResize="0"/>
          <p:nvPr/>
        </p:nvPicPr>
        <p:blipFill rotWithShape="1">
          <a:blip r:embed="rId12">
            <a:alphaModFix/>
          </a:blip>
          <a:srcRect b="0" l="0" r="0" t="33862"/>
          <a:stretch/>
        </p:blipFill>
        <p:spPr>
          <a:xfrm>
            <a:off x="7407463" y="2415448"/>
            <a:ext cx="569599" cy="155250"/>
          </a:xfrm>
          <a:prstGeom prst="rect">
            <a:avLst/>
          </a:prstGeom>
          <a:noFill/>
          <a:ln>
            <a:noFill/>
          </a:ln>
        </p:spPr>
      </p:pic>
      <p:pic>
        <p:nvPicPr>
          <p:cNvPr id="3275" name="Google Shape;3275;p132"/>
          <p:cNvPicPr preferRelativeResize="0"/>
          <p:nvPr/>
        </p:nvPicPr>
        <p:blipFill>
          <a:blip r:embed="rId26">
            <a:alphaModFix/>
          </a:blip>
          <a:stretch>
            <a:fillRect/>
          </a:stretch>
        </p:blipFill>
        <p:spPr>
          <a:xfrm>
            <a:off x="6576187" y="2206192"/>
            <a:ext cx="596824" cy="117009"/>
          </a:xfrm>
          <a:prstGeom prst="rect">
            <a:avLst/>
          </a:prstGeom>
          <a:noFill/>
          <a:ln>
            <a:noFill/>
          </a:ln>
        </p:spPr>
      </p:pic>
      <p:pic>
        <p:nvPicPr>
          <p:cNvPr id="3276" name="Google Shape;3276;p132"/>
          <p:cNvPicPr preferRelativeResize="0"/>
          <p:nvPr/>
        </p:nvPicPr>
        <p:blipFill rotWithShape="1">
          <a:blip r:embed="rId42">
            <a:alphaModFix/>
          </a:blip>
          <a:srcRect b="23730" l="0" r="0" t="28280"/>
          <a:stretch/>
        </p:blipFill>
        <p:spPr>
          <a:xfrm>
            <a:off x="2437348" y="2978830"/>
            <a:ext cx="632800" cy="151845"/>
          </a:xfrm>
          <a:prstGeom prst="rect">
            <a:avLst/>
          </a:prstGeom>
          <a:noFill/>
          <a:ln>
            <a:noFill/>
          </a:ln>
        </p:spPr>
      </p:pic>
      <p:pic>
        <p:nvPicPr>
          <p:cNvPr id="3277" name="Google Shape;3277;p132"/>
          <p:cNvPicPr preferRelativeResize="0"/>
          <p:nvPr/>
        </p:nvPicPr>
        <p:blipFill>
          <a:blip r:embed="rId43">
            <a:alphaModFix/>
          </a:blip>
          <a:stretch>
            <a:fillRect/>
          </a:stretch>
        </p:blipFill>
        <p:spPr>
          <a:xfrm>
            <a:off x="4131064" y="2797916"/>
            <a:ext cx="837873" cy="301260"/>
          </a:xfrm>
          <a:prstGeom prst="rect">
            <a:avLst/>
          </a:prstGeom>
          <a:noFill/>
          <a:ln>
            <a:noFill/>
          </a:ln>
        </p:spPr>
      </p:pic>
      <p:pic>
        <p:nvPicPr>
          <p:cNvPr id="3278" name="Google Shape;3278;p132"/>
          <p:cNvPicPr preferRelativeResize="0"/>
          <p:nvPr/>
        </p:nvPicPr>
        <p:blipFill>
          <a:blip r:embed="rId44">
            <a:alphaModFix/>
          </a:blip>
          <a:stretch>
            <a:fillRect/>
          </a:stretch>
        </p:blipFill>
        <p:spPr>
          <a:xfrm>
            <a:off x="2339200" y="2672020"/>
            <a:ext cx="621045" cy="231975"/>
          </a:xfrm>
          <a:prstGeom prst="rect">
            <a:avLst/>
          </a:prstGeom>
          <a:noFill/>
          <a:ln>
            <a:noFill/>
          </a:ln>
        </p:spPr>
      </p:pic>
      <p:pic>
        <p:nvPicPr>
          <p:cNvPr id="3279" name="Google Shape;3279;p132"/>
          <p:cNvPicPr preferRelativeResize="0"/>
          <p:nvPr/>
        </p:nvPicPr>
        <p:blipFill>
          <a:blip r:embed="rId45">
            <a:alphaModFix/>
          </a:blip>
          <a:stretch>
            <a:fillRect/>
          </a:stretch>
        </p:blipFill>
        <p:spPr>
          <a:xfrm>
            <a:off x="445949" y="2685032"/>
            <a:ext cx="722423" cy="244800"/>
          </a:xfrm>
          <a:prstGeom prst="rect">
            <a:avLst/>
          </a:prstGeom>
          <a:noFill/>
          <a:ln>
            <a:noFill/>
          </a:ln>
        </p:spPr>
      </p:pic>
      <p:pic>
        <p:nvPicPr>
          <p:cNvPr id="3280" name="Google Shape;3280;p132"/>
          <p:cNvPicPr preferRelativeResize="0"/>
          <p:nvPr/>
        </p:nvPicPr>
        <p:blipFill>
          <a:blip r:embed="rId46">
            <a:alphaModFix/>
          </a:blip>
          <a:stretch>
            <a:fillRect/>
          </a:stretch>
        </p:blipFill>
        <p:spPr>
          <a:xfrm>
            <a:off x="5825937" y="2679670"/>
            <a:ext cx="481726" cy="193717"/>
          </a:xfrm>
          <a:prstGeom prst="rect">
            <a:avLst/>
          </a:prstGeom>
          <a:noFill/>
          <a:ln>
            <a:noFill/>
          </a:ln>
        </p:spPr>
      </p:pic>
      <p:pic>
        <p:nvPicPr>
          <p:cNvPr id="3281" name="Google Shape;3281;p132"/>
          <p:cNvPicPr preferRelativeResize="0"/>
          <p:nvPr/>
        </p:nvPicPr>
        <p:blipFill rotWithShape="1">
          <a:blip r:embed="rId34">
            <a:alphaModFix/>
          </a:blip>
          <a:srcRect b="26242" l="0" r="0" t="27087"/>
          <a:stretch/>
        </p:blipFill>
        <p:spPr>
          <a:xfrm>
            <a:off x="592150" y="2934107"/>
            <a:ext cx="518175" cy="241831"/>
          </a:xfrm>
          <a:prstGeom prst="rect">
            <a:avLst/>
          </a:prstGeom>
          <a:noFill/>
          <a:ln>
            <a:noFill/>
          </a:ln>
        </p:spPr>
      </p:pic>
      <p:pic>
        <p:nvPicPr>
          <p:cNvPr id="3282" name="Google Shape;3282;p132"/>
          <p:cNvPicPr preferRelativeResize="0"/>
          <p:nvPr/>
        </p:nvPicPr>
        <p:blipFill>
          <a:blip r:embed="rId47">
            <a:alphaModFix/>
          </a:blip>
          <a:stretch>
            <a:fillRect/>
          </a:stretch>
        </p:blipFill>
        <p:spPr>
          <a:xfrm>
            <a:off x="5797337" y="2973850"/>
            <a:ext cx="518175" cy="196025"/>
          </a:xfrm>
          <a:prstGeom prst="rect">
            <a:avLst/>
          </a:prstGeom>
          <a:noFill/>
          <a:ln>
            <a:noFill/>
          </a:ln>
        </p:spPr>
      </p:pic>
      <p:pic>
        <p:nvPicPr>
          <p:cNvPr id="3283" name="Google Shape;3283;p132"/>
          <p:cNvPicPr preferRelativeResize="0"/>
          <p:nvPr/>
        </p:nvPicPr>
        <p:blipFill rotWithShape="1">
          <a:blip r:embed="rId48">
            <a:alphaModFix/>
          </a:blip>
          <a:srcRect b="24643" l="0" r="0" t="29060"/>
          <a:stretch/>
        </p:blipFill>
        <p:spPr>
          <a:xfrm>
            <a:off x="1592675" y="2736076"/>
            <a:ext cx="596826" cy="144937"/>
          </a:xfrm>
          <a:prstGeom prst="rect">
            <a:avLst/>
          </a:prstGeom>
          <a:noFill/>
          <a:ln>
            <a:noFill/>
          </a:ln>
        </p:spPr>
      </p:pic>
      <p:pic>
        <p:nvPicPr>
          <p:cNvPr id="3284" name="Google Shape;3284;p132"/>
          <p:cNvPicPr preferRelativeResize="0"/>
          <p:nvPr/>
        </p:nvPicPr>
        <p:blipFill>
          <a:blip r:embed="rId49">
            <a:alphaModFix/>
          </a:blip>
          <a:stretch>
            <a:fillRect/>
          </a:stretch>
        </p:blipFill>
        <p:spPr>
          <a:xfrm>
            <a:off x="1565589" y="2900727"/>
            <a:ext cx="586975" cy="285312"/>
          </a:xfrm>
          <a:prstGeom prst="rect">
            <a:avLst/>
          </a:prstGeom>
          <a:noFill/>
          <a:ln>
            <a:noFill/>
          </a:ln>
        </p:spPr>
      </p:pic>
      <p:pic>
        <p:nvPicPr>
          <p:cNvPr id="3285" name="Google Shape;3285;p132"/>
          <p:cNvPicPr preferRelativeResize="0"/>
          <p:nvPr/>
        </p:nvPicPr>
        <p:blipFill>
          <a:blip r:embed="rId50">
            <a:alphaModFix/>
          </a:blip>
          <a:stretch>
            <a:fillRect/>
          </a:stretch>
        </p:blipFill>
        <p:spPr>
          <a:xfrm>
            <a:off x="8344813" y="2797650"/>
            <a:ext cx="385325" cy="305831"/>
          </a:xfrm>
          <a:prstGeom prst="rect">
            <a:avLst/>
          </a:prstGeom>
          <a:noFill/>
          <a:ln>
            <a:noFill/>
          </a:ln>
        </p:spPr>
      </p:pic>
      <p:pic>
        <p:nvPicPr>
          <p:cNvPr id="3286" name="Google Shape;3286;p132"/>
          <p:cNvPicPr preferRelativeResize="0"/>
          <p:nvPr/>
        </p:nvPicPr>
        <p:blipFill>
          <a:blip r:embed="rId51">
            <a:alphaModFix/>
          </a:blip>
          <a:stretch>
            <a:fillRect/>
          </a:stretch>
        </p:blipFill>
        <p:spPr>
          <a:xfrm>
            <a:off x="3226102" y="2792875"/>
            <a:ext cx="266901" cy="313452"/>
          </a:xfrm>
          <a:prstGeom prst="rect">
            <a:avLst/>
          </a:prstGeom>
          <a:noFill/>
          <a:ln>
            <a:noFill/>
          </a:ln>
        </p:spPr>
      </p:pic>
      <p:pic>
        <p:nvPicPr>
          <p:cNvPr id="3287" name="Google Shape;3287;p132"/>
          <p:cNvPicPr preferRelativeResize="0"/>
          <p:nvPr/>
        </p:nvPicPr>
        <p:blipFill rotWithShape="1">
          <a:blip r:embed="rId12">
            <a:alphaModFix/>
          </a:blip>
          <a:srcRect b="0" l="0" r="0" t="33862"/>
          <a:stretch/>
        </p:blipFill>
        <p:spPr>
          <a:xfrm>
            <a:off x="6732750" y="3001435"/>
            <a:ext cx="569599" cy="155250"/>
          </a:xfrm>
          <a:prstGeom prst="rect">
            <a:avLst/>
          </a:prstGeom>
          <a:noFill/>
          <a:ln>
            <a:noFill/>
          </a:ln>
        </p:spPr>
      </p:pic>
      <p:pic>
        <p:nvPicPr>
          <p:cNvPr id="3288" name="Google Shape;3288;p132"/>
          <p:cNvPicPr preferRelativeResize="0"/>
          <p:nvPr/>
        </p:nvPicPr>
        <p:blipFill>
          <a:blip r:embed="rId24">
            <a:alphaModFix/>
          </a:blip>
          <a:stretch>
            <a:fillRect/>
          </a:stretch>
        </p:blipFill>
        <p:spPr>
          <a:xfrm>
            <a:off x="7627400" y="2748378"/>
            <a:ext cx="531850" cy="139599"/>
          </a:xfrm>
          <a:prstGeom prst="rect">
            <a:avLst/>
          </a:prstGeom>
          <a:noFill/>
          <a:ln>
            <a:noFill/>
          </a:ln>
        </p:spPr>
      </p:pic>
      <p:pic>
        <p:nvPicPr>
          <p:cNvPr id="3289" name="Google Shape;3289;p132"/>
          <p:cNvPicPr preferRelativeResize="0"/>
          <p:nvPr/>
        </p:nvPicPr>
        <p:blipFill rotWithShape="1">
          <a:blip r:embed="rId30">
            <a:alphaModFix/>
          </a:blip>
          <a:srcRect b="26919" l="0" r="0" t="26499"/>
          <a:stretch/>
        </p:blipFill>
        <p:spPr>
          <a:xfrm>
            <a:off x="6715675" y="2718026"/>
            <a:ext cx="596152" cy="185067"/>
          </a:xfrm>
          <a:prstGeom prst="rect">
            <a:avLst/>
          </a:prstGeom>
          <a:noFill/>
          <a:ln>
            <a:noFill/>
          </a:ln>
        </p:spPr>
      </p:pic>
      <p:pic>
        <p:nvPicPr>
          <p:cNvPr id="3290" name="Google Shape;3290;p132"/>
          <p:cNvPicPr preferRelativeResize="0"/>
          <p:nvPr/>
        </p:nvPicPr>
        <p:blipFill rotWithShape="1">
          <a:blip r:embed="rId52">
            <a:alphaModFix/>
          </a:blip>
          <a:srcRect b="0" l="1150" r="-1150" t="0"/>
          <a:stretch/>
        </p:blipFill>
        <p:spPr>
          <a:xfrm>
            <a:off x="4082925" y="3363565"/>
            <a:ext cx="934151" cy="300847"/>
          </a:xfrm>
          <a:prstGeom prst="rect">
            <a:avLst/>
          </a:prstGeom>
          <a:noFill/>
          <a:ln>
            <a:noFill/>
          </a:ln>
        </p:spPr>
      </p:pic>
      <p:pic>
        <p:nvPicPr>
          <p:cNvPr id="3291" name="Google Shape;3291;p132"/>
          <p:cNvPicPr preferRelativeResize="0"/>
          <p:nvPr/>
        </p:nvPicPr>
        <p:blipFill>
          <a:blip r:embed="rId53">
            <a:alphaModFix/>
          </a:blip>
          <a:stretch>
            <a:fillRect/>
          </a:stretch>
        </p:blipFill>
        <p:spPr>
          <a:xfrm>
            <a:off x="1934063" y="3543834"/>
            <a:ext cx="367800" cy="128870"/>
          </a:xfrm>
          <a:prstGeom prst="rect">
            <a:avLst/>
          </a:prstGeom>
          <a:noFill/>
          <a:ln>
            <a:noFill/>
          </a:ln>
        </p:spPr>
      </p:pic>
      <p:pic>
        <p:nvPicPr>
          <p:cNvPr id="3292" name="Google Shape;3292;p132"/>
          <p:cNvPicPr preferRelativeResize="0"/>
          <p:nvPr/>
        </p:nvPicPr>
        <p:blipFill>
          <a:blip r:embed="rId35">
            <a:alphaModFix/>
          </a:blip>
          <a:stretch>
            <a:fillRect/>
          </a:stretch>
        </p:blipFill>
        <p:spPr>
          <a:xfrm>
            <a:off x="442326" y="3316311"/>
            <a:ext cx="596824" cy="120561"/>
          </a:xfrm>
          <a:prstGeom prst="rect">
            <a:avLst/>
          </a:prstGeom>
          <a:noFill/>
          <a:ln>
            <a:noFill/>
          </a:ln>
        </p:spPr>
      </p:pic>
      <p:pic>
        <p:nvPicPr>
          <p:cNvPr id="3293" name="Google Shape;3293;p132"/>
          <p:cNvPicPr preferRelativeResize="0"/>
          <p:nvPr/>
        </p:nvPicPr>
        <p:blipFill>
          <a:blip r:embed="rId54">
            <a:alphaModFix/>
          </a:blip>
          <a:stretch>
            <a:fillRect/>
          </a:stretch>
        </p:blipFill>
        <p:spPr>
          <a:xfrm>
            <a:off x="1917301" y="3328053"/>
            <a:ext cx="385325" cy="131952"/>
          </a:xfrm>
          <a:prstGeom prst="rect">
            <a:avLst/>
          </a:prstGeom>
          <a:noFill/>
          <a:ln>
            <a:noFill/>
          </a:ln>
        </p:spPr>
      </p:pic>
      <p:pic>
        <p:nvPicPr>
          <p:cNvPr id="3294" name="Google Shape;3294;p132"/>
          <p:cNvPicPr preferRelativeResize="0"/>
          <p:nvPr/>
        </p:nvPicPr>
        <p:blipFill>
          <a:blip r:embed="rId24">
            <a:alphaModFix/>
          </a:blip>
          <a:stretch>
            <a:fillRect/>
          </a:stretch>
        </p:blipFill>
        <p:spPr>
          <a:xfrm>
            <a:off x="1251512" y="3572425"/>
            <a:ext cx="441275" cy="115838"/>
          </a:xfrm>
          <a:prstGeom prst="rect">
            <a:avLst/>
          </a:prstGeom>
          <a:noFill/>
          <a:ln>
            <a:noFill/>
          </a:ln>
        </p:spPr>
      </p:pic>
      <p:pic>
        <p:nvPicPr>
          <p:cNvPr id="3295" name="Google Shape;3295;p132"/>
          <p:cNvPicPr preferRelativeResize="0"/>
          <p:nvPr/>
        </p:nvPicPr>
        <p:blipFill rotWithShape="1">
          <a:blip r:embed="rId32">
            <a:alphaModFix/>
          </a:blip>
          <a:srcRect b="18106" l="0" r="0" t="0"/>
          <a:stretch/>
        </p:blipFill>
        <p:spPr>
          <a:xfrm>
            <a:off x="2513987" y="3275434"/>
            <a:ext cx="385325" cy="197227"/>
          </a:xfrm>
          <a:prstGeom prst="rect">
            <a:avLst/>
          </a:prstGeom>
          <a:noFill/>
          <a:ln>
            <a:noFill/>
          </a:ln>
        </p:spPr>
      </p:pic>
      <p:pic>
        <p:nvPicPr>
          <p:cNvPr id="3296" name="Google Shape;3296;p132"/>
          <p:cNvPicPr preferRelativeResize="0"/>
          <p:nvPr/>
        </p:nvPicPr>
        <p:blipFill rotWithShape="1">
          <a:blip r:embed="rId38">
            <a:alphaModFix/>
          </a:blip>
          <a:srcRect b="25240" l="10886" r="11298" t="23519"/>
          <a:stretch/>
        </p:blipFill>
        <p:spPr>
          <a:xfrm>
            <a:off x="1213057" y="3323642"/>
            <a:ext cx="518175" cy="155224"/>
          </a:xfrm>
          <a:prstGeom prst="rect">
            <a:avLst/>
          </a:prstGeom>
          <a:noFill/>
          <a:ln>
            <a:noFill/>
          </a:ln>
        </p:spPr>
      </p:pic>
      <p:pic>
        <p:nvPicPr>
          <p:cNvPr id="3297" name="Google Shape;3297;p132"/>
          <p:cNvPicPr preferRelativeResize="0"/>
          <p:nvPr/>
        </p:nvPicPr>
        <p:blipFill>
          <a:blip r:embed="rId23">
            <a:alphaModFix/>
          </a:blip>
          <a:stretch>
            <a:fillRect/>
          </a:stretch>
        </p:blipFill>
        <p:spPr>
          <a:xfrm>
            <a:off x="5509184" y="3261896"/>
            <a:ext cx="410075" cy="207237"/>
          </a:xfrm>
          <a:prstGeom prst="rect">
            <a:avLst/>
          </a:prstGeom>
          <a:noFill/>
          <a:ln>
            <a:noFill/>
          </a:ln>
        </p:spPr>
      </p:pic>
      <p:pic>
        <p:nvPicPr>
          <p:cNvPr id="3298" name="Google Shape;3298;p132"/>
          <p:cNvPicPr preferRelativeResize="0"/>
          <p:nvPr/>
        </p:nvPicPr>
        <p:blipFill>
          <a:blip r:embed="rId20">
            <a:alphaModFix/>
          </a:blip>
          <a:stretch>
            <a:fillRect/>
          </a:stretch>
        </p:blipFill>
        <p:spPr>
          <a:xfrm>
            <a:off x="6065425" y="3305129"/>
            <a:ext cx="441275" cy="90501"/>
          </a:xfrm>
          <a:prstGeom prst="rect">
            <a:avLst/>
          </a:prstGeom>
          <a:noFill/>
          <a:ln>
            <a:noFill/>
          </a:ln>
        </p:spPr>
      </p:pic>
      <p:pic>
        <p:nvPicPr>
          <p:cNvPr id="3299" name="Google Shape;3299;p132"/>
          <p:cNvPicPr preferRelativeResize="0"/>
          <p:nvPr/>
        </p:nvPicPr>
        <p:blipFill>
          <a:blip r:embed="rId13">
            <a:alphaModFix/>
          </a:blip>
          <a:stretch>
            <a:fillRect/>
          </a:stretch>
        </p:blipFill>
        <p:spPr>
          <a:xfrm>
            <a:off x="6124913" y="3608855"/>
            <a:ext cx="441275" cy="110307"/>
          </a:xfrm>
          <a:prstGeom prst="rect">
            <a:avLst/>
          </a:prstGeom>
          <a:noFill/>
          <a:ln>
            <a:noFill/>
          </a:ln>
        </p:spPr>
      </p:pic>
      <p:pic>
        <p:nvPicPr>
          <p:cNvPr id="3300" name="Google Shape;3300;p132"/>
          <p:cNvPicPr preferRelativeResize="0"/>
          <p:nvPr/>
        </p:nvPicPr>
        <p:blipFill>
          <a:blip r:embed="rId10">
            <a:alphaModFix/>
          </a:blip>
          <a:stretch>
            <a:fillRect/>
          </a:stretch>
        </p:blipFill>
        <p:spPr>
          <a:xfrm>
            <a:off x="6644487" y="3272932"/>
            <a:ext cx="385325" cy="231974"/>
          </a:xfrm>
          <a:prstGeom prst="rect">
            <a:avLst/>
          </a:prstGeom>
          <a:noFill/>
          <a:ln>
            <a:noFill/>
          </a:ln>
        </p:spPr>
      </p:pic>
      <p:pic>
        <p:nvPicPr>
          <p:cNvPr id="3301" name="Google Shape;3301;p132"/>
          <p:cNvPicPr preferRelativeResize="0"/>
          <p:nvPr/>
        </p:nvPicPr>
        <p:blipFill>
          <a:blip r:embed="rId55">
            <a:alphaModFix/>
          </a:blip>
          <a:stretch>
            <a:fillRect/>
          </a:stretch>
        </p:blipFill>
        <p:spPr>
          <a:xfrm>
            <a:off x="1204350" y="3845355"/>
            <a:ext cx="621051" cy="159511"/>
          </a:xfrm>
          <a:prstGeom prst="rect">
            <a:avLst/>
          </a:prstGeom>
          <a:noFill/>
          <a:ln>
            <a:noFill/>
          </a:ln>
        </p:spPr>
      </p:pic>
      <p:pic>
        <p:nvPicPr>
          <p:cNvPr id="3302" name="Google Shape;3302;p132"/>
          <p:cNvPicPr preferRelativeResize="0"/>
          <p:nvPr/>
        </p:nvPicPr>
        <p:blipFill>
          <a:blip r:embed="rId56">
            <a:alphaModFix/>
          </a:blip>
          <a:stretch>
            <a:fillRect/>
          </a:stretch>
        </p:blipFill>
        <p:spPr>
          <a:xfrm>
            <a:off x="5704019" y="3824485"/>
            <a:ext cx="410075" cy="212576"/>
          </a:xfrm>
          <a:prstGeom prst="rect">
            <a:avLst/>
          </a:prstGeom>
          <a:noFill/>
          <a:ln>
            <a:noFill/>
          </a:ln>
        </p:spPr>
      </p:pic>
      <p:pic>
        <p:nvPicPr>
          <p:cNvPr id="3303" name="Google Shape;3303;p132"/>
          <p:cNvPicPr preferRelativeResize="0"/>
          <p:nvPr/>
        </p:nvPicPr>
        <p:blipFill>
          <a:blip r:embed="rId57">
            <a:alphaModFix/>
          </a:blip>
          <a:stretch>
            <a:fillRect/>
          </a:stretch>
        </p:blipFill>
        <p:spPr>
          <a:xfrm>
            <a:off x="4164762" y="3863065"/>
            <a:ext cx="837850" cy="415989"/>
          </a:xfrm>
          <a:prstGeom prst="rect">
            <a:avLst/>
          </a:prstGeom>
          <a:noFill/>
          <a:ln>
            <a:noFill/>
          </a:ln>
        </p:spPr>
      </p:pic>
      <p:pic>
        <p:nvPicPr>
          <p:cNvPr id="3304" name="Google Shape;3304;p132"/>
          <p:cNvPicPr preferRelativeResize="0"/>
          <p:nvPr/>
        </p:nvPicPr>
        <p:blipFill rotWithShape="1">
          <a:blip r:embed="rId58">
            <a:alphaModFix/>
          </a:blip>
          <a:srcRect b="30988" l="0" r="0" t="29021"/>
          <a:stretch/>
        </p:blipFill>
        <p:spPr>
          <a:xfrm>
            <a:off x="7490700" y="4139157"/>
            <a:ext cx="403125" cy="183196"/>
          </a:xfrm>
          <a:prstGeom prst="rect">
            <a:avLst/>
          </a:prstGeom>
          <a:noFill/>
          <a:ln>
            <a:noFill/>
          </a:ln>
        </p:spPr>
      </p:pic>
      <p:pic>
        <p:nvPicPr>
          <p:cNvPr id="3305" name="Google Shape;3305;p132"/>
          <p:cNvPicPr preferRelativeResize="0"/>
          <p:nvPr/>
        </p:nvPicPr>
        <p:blipFill rotWithShape="1">
          <a:blip r:embed="rId59">
            <a:alphaModFix/>
          </a:blip>
          <a:srcRect b="15763" l="0" r="0" t="20724"/>
          <a:stretch/>
        </p:blipFill>
        <p:spPr>
          <a:xfrm>
            <a:off x="6610744" y="3857731"/>
            <a:ext cx="527699" cy="167359"/>
          </a:xfrm>
          <a:prstGeom prst="rect">
            <a:avLst/>
          </a:prstGeom>
          <a:noFill/>
          <a:ln>
            <a:noFill/>
          </a:ln>
        </p:spPr>
      </p:pic>
      <p:pic>
        <p:nvPicPr>
          <p:cNvPr id="3306" name="Google Shape;3306;p132"/>
          <p:cNvPicPr preferRelativeResize="0"/>
          <p:nvPr/>
        </p:nvPicPr>
        <p:blipFill rotWithShape="1">
          <a:blip r:embed="rId12">
            <a:alphaModFix/>
          </a:blip>
          <a:srcRect b="0" l="0" r="0" t="33862"/>
          <a:stretch/>
        </p:blipFill>
        <p:spPr>
          <a:xfrm>
            <a:off x="410963" y="3868123"/>
            <a:ext cx="569599" cy="155250"/>
          </a:xfrm>
          <a:prstGeom prst="rect">
            <a:avLst/>
          </a:prstGeom>
          <a:noFill/>
          <a:ln>
            <a:noFill/>
          </a:ln>
        </p:spPr>
      </p:pic>
      <p:pic>
        <p:nvPicPr>
          <p:cNvPr id="3307" name="Google Shape;3307;p132"/>
          <p:cNvPicPr preferRelativeResize="0"/>
          <p:nvPr/>
        </p:nvPicPr>
        <p:blipFill rotWithShape="1">
          <a:blip r:embed="rId32">
            <a:alphaModFix/>
          </a:blip>
          <a:srcRect b="18106" l="0" r="0" t="0"/>
          <a:stretch/>
        </p:blipFill>
        <p:spPr>
          <a:xfrm>
            <a:off x="1358687" y="4074657"/>
            <a:ext cx="385325" cy="197227"/>
          </a:xfrm>
          <a:prstGeom prst="rect">
            <a:avLst/>
          </a:prstGeom>
          <a:noFill/>
          <a:ln>
            <a:noFill/>
          </a:ln>
        </p:spPr>
      </p:pic>
      <p:pic>
        <p:nvPicPr>
          <p:cNvPr id="3308" name="Google Shape;3308;p132"/>
          <p:cNvPicPr preferRelativeResize="0"/>
          <p:nvPr/>
        </p:nvPicPr>
        <p:blipFill>
          <a:blip r:embed="rId10">
            <a:alphaModFix/>
          </a:blip>
          <a:stretch>
            <a:fillRect/>
          </a:stretch>
        </p:blipFill>
        <p:spPr>
          <a:xfrm>
            <a:off x="2058863" y="4075558"/>
            <a:ext cx="385325" cy="231974"/>
          </a:xfrm>
          <a:prstGeom prst="rect">
            <a:avLst/>
          </a:prstGeom>
          <a:noFill/>
          <a:ln>
            <a:noFill/>
          </a:ln>
        </p:spPr>
      </p:pic>
      <p:pic>
        <p:nvPicPr>
          <p:cNvPr id="3309" name="Google Shape;3309;p132"/>
          <p:cNvPicPr preferRelativeResize="0"/>
          <p:nvPr/>
        </p:nvPicPr>
        <p:blipFill>
          <a:blip r:embed="rId35">
            <a:alphaModFix/>
          </a:blip>
          <a:stretch>
            <a:fillRect/>
          </a:stretch>
        </p:blipFill>
        <p:spPr>
          <a:xfrm>
            <a:off x="2049200" y="3874042"/>
            <a:ext cx="596824" cy="120561"/>
          </a:xfrm>
          <a:prstGeom prst="rect">
            <a:avLst/>
          </a:prstGeom>
          <a:noFill/>
          <a:ln>
            <a:noFill/>
          </a:ln>
        </p:spPr>
      </p:pic>
      <p:pic>
        <p:nvPicPr>
          <p:cNvPr id="3310" name="Google Shape;3310;p132"/>
          <p:cNvPicPr preferRelativeResize="0"/>
          <p:nvPr/>
        </p:nvPicPr>
        <p:blipFill rotWithShape="1">
          <a:blip r:embed="rId16">
            <a:alphaModFix/>
          </a:blip>
          <a:srcRect b="29124" l="0" r="0" t="29923"/>
          <a:stretch/>
        </p:blipFill>
        <p:spPr>
          <a:xfrm>
            <a:off x="411300" y="4101189"/>
            <a:ext cx="568925" cy="194287"/>
          </a:xfrm>
          <a:prstGeom prst="rect">
            <a:avLst/>
          </a:prstGeom>
          <a:noFill/>
          <a:ln>
            <a:noFill/>
          </a:ln>
        </p:spPr>
      </p:pic>
      <p:pic>
        <p:nvPicPr>
          <p:cNvPr id="3311" name="Google Shape;3311;p132"/>
          <p:cNvPicPr preferRelativeResize="0"/>
          <p:nvPr/>
        </p:nvPicPr>
        <p:blipFill rotWithShape="1">
          <a:blip r:embed="rId40">
            <a:alphaModFix/>
          </a:blip>
          <a:srcRect b="39632" l="0" r="0" t="36465"/>
          <a:stretch/>
        </p:blipFill>
        <p:spPr>
          <a:xfrm>
            <a:off x="5684569" y="4169979"/>
            <a:ext cx="448975" cy="107304"/>
          </a:xfrm>
          <a:prstGeom prst="rect">
            <a:avLst/>
          </a:prstGeom>
          <a:noFill/>
          <a:ln>
            <a:noFill/>
          </a:ln>
        </p:spPr>
      </p:pic>
      <p:pic>
        <p:nvPicPr>
          <p:cNvPr id="3312" name="Google Shape;3312;p132"/>
          <p:cNvPicPr preferRelativeResize="0"/>
          <p:nvPr/>
        </p:nvPicPr>
        <p:blipFill rotWithShape="1">
          <a:blip r:embed="rId34">
            <a:alphaModFix/>
          </a:blip>
          <a:srcRect b="26242" l="0" r="0" t="27087"/>
          <a:stretch/>
        </p:blipFill>
        <p:spPr>
          <a:xfrm>
            <a:off x="6615506" y="4075490"/>
            <a:ext cx="518175" cy="241832"/>
          </a:xfrm>
          <a:prstGeom prst="rect">
            <a:avLst/>
          </a:prstGeom>
          <a:noFill/>
          <a:ln>
            <a:noFill/>
          </a:ln>
        </p:spPr>
      </p:pic>
      <p:pic>
        <p:nvPicPr>
          <p:cNvPr id="3313" name="Google Shape;3313;p132"/>
          <p:cNvPicPr preferRelativeResize="0"/>
          <p:nvPr/>
        </p:nvPicPr>
        <p:blipFill>
          <a:blip r:embed="rId51">
            <a:alphaModFix/>
          </a:blip>
          <a:stretch>
            <a:fillRect/>
          </a:stretch>
        </p:blipFill>
        <p:spPr>
          <a:xfrm>
            <a:off x="7485312" y="3804362"/>
            <a:ext cx="266875" cy="313422"/>
          </a:xfrm>
          <a:prstGeom prst="rect">
            <a:avLst/>
          </a:prstGeom>
          <a:noFill/>
          <a:ln>
            <a:noFill/>
          </a:ln>
        </p:spPr>
      </p:pic>
      <p:sp>
        <p:nvSpPr>
          <p:cNvPr id="3314" name="Google Shape;3314;p132"/>
          <p:cNvSpPr/>
          <p:nvPr/>
        </p:nvSpPr>
        <p:spPr>
          <a:xfrm>
            <a:off x="4505625" y="946300"/>
            <a:ext cx="89100" cy="21900"/>
          </a:xfrm>
          <a:prstGeom prst="rect">
            <a:avLst/>
          </a:prstGeom>
          <a:solidFill>
            <a:srgbClr val="FBEA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15" name="Google Shape;3315;p132"/>
          <p:cNvPicPr preferRelativeResize="0"/>
          <p:nvPr/>
        </p:nvPicPr>
        <p:blipFill>
          <a:blip r:embed="rId60">
            <a:alphaModFix/>
          </a:blip>
          <a:stretch>
            <a:fillRect/>
          </a:stretch>
        </p:blipFill>
        <p:spPr>
          <a:xfrm>
            <a:off x="434614" y="2371502"/>
            <a:ext cx="664450" cy="237890"/>
          </a:xfrm>
          <a:prstGeom prst="rect">
            <a:avLst/>
          </a:prstGeom>
          <a:noFill/>
          <a:ln>
            <a:noFill/>
          </a:ln>
        </p:spPr>
      </p:pic>
      <p:pic>
        <p:nvPicPr>
          <p:cNvPr id="3316" name="Google Shape;3316;p132"/>
          <p:cNvPicPr preferRelativeResize="0"/>
          <p:nvPr/>
        </p:nvPicPr>
        <p:blipFill>
          <a:blip r:embed="rId61">
            <a:alphaModFix/>
          </a:blip>
          <a:stretch>
            <a:fillRect/>
          </a:stretch>
        </p:blipFill>
        <p:spPr>
          <a:xfrm>
            <a:off x="2517073" y="1627441"/>
            <a:ext cx="494025" cy="175378"/>
          </a:xfrm>
          <a:prstGeom prst="rect">
            <a:avLst/>
          </a:prstGeom>
          <a:noFill/>
          <a:ln>
            <a:noFill/>
          </a:ln>
        </p:spPr>
      </p:pic>
      <p:pic>
        <p:nvPicPr>
          <p:cNvPr id="3317" name="Google Shape;3317;p132"/>
          <p:cNvPicPr preferRelativeResize="0"/>
          <p:nvPr/>
        </p:nvPicPr>
        <p:blipFill rotWithShape="1">
          <a:blip r:embed="rId62">
            <a:alphaModFix/>
          </a:blip>
          <a:srcRect b="28659" l="0" r="0" t="31667"/>
          <a:stretch/>
        </p:blipFill>
        <p:spPr>
          <a:xfrm>
            <a:off x="381355" y="3559902"/>
            <a:ext cx="628850" cy="138526"/>
          </a:xfrm>
          <a:prstGeom prst="rect">
            <a:avLst/>
          </a:prstGeom>
          <a:noFill/>
          <a:ln>
            <a:noFill/>
          </a:ln>
        </p:spPr>
      </p:pic>
      <p:pic>
        <p:nvPicPr>
          <p:cNvPr id="3318" name="Google Shape;3318;p132"/>
          <p:cNvPicPr preferRelativeResize="0"/>
          <p:nvPr/>
        </p:nvPicPr>
        <p:blipFill>
          <a:blip r:embed="rId63">
            <a:alphaModFix/>
          </a:blip>
          <a:stretch>
            <a:fillRect/>
          </a:stretch>
        </p:blipFill>
        <p:spPr>
          <a:xfrm>
            <a:off x="5464675" y="1582288"/>
            <a:ext cx="346900" cy="221155"/>
          </a:xfrm>
          <a:prstGeom prst="rect">
            <a:avLst/>
          </a:prstGeom>
          <a:noFill/>
          <a:ln>
            <a:noFill/>
          </a:ln>
        </p:spPr>
      </p:pic>
      <p:pic>
        <p:nvPicPr>
          <p:cNvPr id="3319" name="Google Shape;3319;p132"/>
          <p:cNvPicPr preferRelativeResize="0"/>
          <p:nvPr/>
        </p:nvPicPr>
        <p:blipFill rotWithShape="1">
          <a:blip r:embed="rId62">
            <a:alphaModFix/>
          </a:blip>
          <a:srcRect b="28659" l="0" r="0" t="31667"/>
          <a:stretch/>
        </p:blipFill>
        <p:spPr>
          <a:xfrm>
            <a:off x="8024750" y="1879400"/>
            <a:ext cx="685650" cy="151037"/>
          </a:xfrm>
          <a:prstGeom prst="rect">
            <a:avLst/>
          </a:prstGeom>
          <a:noFill/>
          <a:ln>
            <a:noFill/>
          </a:ln>
        </p:spPr>
      </p:pic>
      <p:pic>
        <p:nvPicPr>
          <p:cNvPr id="3320" name="Google Shape;3320;p132"/>
          <p:cNvPicPr preferRelativeResize="0"/>
          <p:nvPr/>
        </p:nvPicPr>
        <p:blipFill rotWithShape="1">
          <a:blip r:embed="rId64">
            <a:alphaModFix/>
          </a:blip>
          <a:srcRect b="37309" l="0" r="0" t="26406"/>
          <a:stretch/>
        </p:blipFill>
        <p:spPr>
          <a:xfrm>
            <a:off x="8117973" y="2138716"/>
            <a:ext cx="531850" cy="192966"/>
          </a:xfrm>
          <a:prstGeom prst="rect">
            <a:avLst/>
          </a:prstGeom>
          <a:noFill/>
          <a:ln>
            <a:noFill/>
          </a:ln>
        </p:spPr>
      </p:pic>
      <p:pic>
        <p:nvPicPr>
          <p:cNvPr id="3321" name="Google Shape;3321;p132"/>
          <p:cNvPicPr preferRelativeResize="0"/>
          <p:nvPr/>
        </p:nvPicPr>
        <p:blipFill>
          <a:blip r:embed="rId65">
            <a:alphaModFix/>
          </a:blip>
          <a:stretch>
            <a:fillRect/>
          </a:stretch>
        </p:blipFill>
        <p:spPr>
          <a:xfrm>
            <a:off x="6786102" y="1665711"/>
            <a:ext cx="543450" cy="89090"/>
          </a:xfrm>
          <a:prstGeom prst="rect">
            <a:avLst/>
          </a:prstGeom>
          <a:noFill/>
          <a:ln>
            <a:noFill/>
          </a:ln>
        </p:spPr>
      </p:pic>
      <p:pic>
        <p:nvPicPr>
          <p:cNvPr id="3322" name="Google Shape;3322;p132"/>
          <p:cNvPicPr preferRelativeResize="0"/>
          <p:nvPr/>
        </p:nvPicPr>
        <p:blipFill>
          <a:blip r:embed="rId66">
            <a:alphaModFix/>
          </a:blip>
          <a:stretch>
            <a:fillRect/>
          </a:stretch>
        </p:blipFill>
        <p:spPr>
          <a:xfrm>
            <a:off x="6653913" y="3592187"/>
            <a:ext cx="569600" cy="85385"/>
          </a:xfrm>
          <a:prstGeom prst="rect">
            <a:avLst/>
          </a:prstGeom>
          <a:noFill/>
          <a:ln>
            <a:noFill/>
          </a:ln>
        </p:spPr>
      </p:pic>
      <p:pic>
        <p:nvPicPr>
          <p:cNvPr id="3323" name="Google Shape;3323;p132"/>
          <p:cNvPicPr preferRelativeResize="0"/>
          <p:nvPr/>
        </p:nvPicPr>
        <p:blipFill>
          <a:blip r:embed="rId67">
            <a:alphaModFix/>
          </a:blip>
          <a:stretch>
            <a:fillRect/>
          </a:stretch>
        </p:blipFill>
        <p:spPr>
          <a:xfrm>
            <a:off x="5541446" y="3590669"/>
            <a:ext cx="385325" cy="137433"/>
          </a:xfrm>
          <a:prstGeom prst="rect">
            <a:avLst/>
          </a:prstGeom>
          <a:noFill/>
          <a:ln>
            <a:noFill/>
          </a:ln>
        </p:spPr>
      </p:pic>
      <p:pic>
        <p:nvPicPr>
          <p:cNvPr id="3324" name="Google Shape;3324;p132"/>
          <p:cNvPicPr preferRelativeResize="0"/>
          <p:nvPr/>
        </p:nvPicPr>
        <p:blipFill rotWithShape="1">
          <a:blip r:embed="rId48">
            <a:alphaModFix/>
          </a:blip>
          <a:srcRect b="24643" l="0" r="0" t="29060"/>
          <a:stretch/>
        </p:blipFill>
        <p:spPr>
          <a:xfrm>
            <a:off x="7400300" y="2186065"/>
            <a:ext cx="583925" cy="144925"/>
          </a:xfrm>
          <a:prstGeom prst="rect">
            <a:avLst/>
          </a:prstGeom>
          <a:noFill/>
          <a:ln>
            <a:noFill/>
          </a:ln>
        </p:spPr>
      </p:pic>
      <p:pic>
        <p:nvPicPr>
          <p:cNvPr id="3325" name="Google Shape;3325;p132"/>
          <p:cNvPicPr preferRelativeResize="0"/>
          <p:nvPr/>
        </p:nvPicPr>
        <p:blipFill>
          <a:blip r:embed="rId68">
            <a:alphaModFix/>
          </a:blip>
          <a:stretch>
            <a:fillRect/>
          </a:stretch>
        </p:blipFill>
        <p:spPr>
          <a:xfrm>
            <a:off x="5517575" y="2429553"/>
            <a:ext cx="527700" cy="139839"/>
          </a:xfrm>
          <a:prstGeom prst="rect">
            <a:avLst/>
          </a:prstGeom>
          <a:noFill/>
          <a:ln>
            <a:noFill/>
          </a:ln>
        </p:spPr>
      </p:pic>
      <p:pic>
        <p:nvPicPr>
          <p:cNvPr id="3326" name="Google Shape;3326;p132"/>
          <p:cNvPicPr preferRelativeResize="0"/>
          <p:nvPr/>
        </p:nvPicPr>
        <p:blipFill>
          <a:blip r:embed="rId69">
            <a:alphaModFix/>
          </a:blip>
          <a:stretch>
            <a:fillRect/>
          </a:stretch>
        </p:blipFill>
        <p:spPr>
          <a:xfrm>
            <a:off x="5686846" y="2213414"/>
            <a:ext cx="518175" cy="105855"/>
          </a:xfrm>
          <a:prstGeom prst="rect">
            <a:avLst/>
          </a:prstGeom>
          <a:noFill/>
          <a:ln>
            <a:noFill/>
          </a:ln>
        </p:spPr>
      </p:pic>
      <p:pic>
        <p:nvPicPr>
          <p:cNvPr id="3327" name="Google Shape;3327;p132"/>
          <p:cNvPicPr preferRelativeResize="0"/>
          <p:nvPr/>
        </p:nvPicPr>
        <p:blipFill>
          <a:blip r:embed="rId70">
            <a:alphaModFix/>
          </a:blip>
          <a:stretch>
            <a:fillRect/>
          </a:stretch>
        </p:blipFill>
        <p:spPr>
          <a:xfrm>
            <a:off x="8145981" y="1347696"/>
            <a:ext cx="485514" cy="91755"/>
          </a:xfrm>
          <a:prstGeom prst="rect">
            <a:avLst/>
          </a:prstGeom>
          <a:noFill/>
          <a:ln>
            <a:noFill/>
          </a:ln>
        </p:spPr>
      </p:pic>
      <p:pic>
        <p:nvPicPr>
          <p:cNvPr id="3328" name="Google Shape;3328;p132"/>
          <p:cNvPicPr preferRelativeResize="0"/>
          <p:nvPr/>
        </p:nvPicPr>
        <p:blipFill>
          <a:blip r:embed="rId71">
            <a:alphaModFix/>
          </a:blip>
          <a:stretch>
            <a:fillRect/>
          </a:stretch>
        </p:blipFill>
        <p:spPr>
          <a:xfrm>
            <a:off x="2966475" y="1877175"/>
            <a:ext cx="543452" cy="134260"/>
          </a:xfrm>
          <a:prstGeom prst="rect">
            <a:avLst/>
          </a:prstGeom>
          <a:noFill/>
          <a:ln>
            <a:noFill/>
          </a:ln>
        </p:spPr>
      </p:pic>
      <p:pic>
        <p:nvPicPr>
          <p:cNvPr id="3329" name="Google Shape;3329;p132"/>
          <p:cNvPicPr preferRelativeResize="0"/>
          <p:nvPr/>
        </p:nvPicPr>
        <p:blipFill>
          <a:blip r:embed="rId5">
            <a:alphaModFix/>
          </a:blip>
          <a:stretch>
            <a:fillRect/>
          </a:stretch>
        </p:blipFill>
        <p:spPr>
          <a:xfrm>
            <a:off x="8099431" y="2433446"/>
            <a:ext cx="568922" cy="93705"/>
          </a:xfrm>
          <a:prstGeom prst="rect">
            <a:avLst/>
          </a:prstGeom>
          <a:noFill/>
          <a:ln>
            <a:noFill/>
          </a:ln>
        </p:spPr>
      </p:pic>
      <p:pic>
        <p:nvPicPr>
          <p:cNvPr id="3330" name="Google Shape;3330;p132"/>
          <p:cNvPicPr preferRelativeResize="0"/>
          <p:nvPr/>
        </p:nvPicPr>
        <p:blipFill>
          <a:blip r:embed="rId72">
            <a:alphaModFix/>
          </a:blip>
          <a:stretch>
            <a:fillRect/>
          </a:stretch>
        </p:blipFill>
        <p:spPr>
          <a:xfrm>
            <a:off x="7253939" y="3297651"/>
            <a:ext cx="456000" cy="114545"/>
          </a:xfrm>
          <a:prstGeom prst="rect">
            <a:avLst/>
          </a:prstGeom>
          <a:noFill/>
          <a:ln>
            <a:noFill/>
          </a:ln>
        </p:spPr>
      </p:pic>
      <p:pic>
        <p:nvPicPr>
          <p:cNvPr id="3331" name="Google Shape;3331;p132"/>
          <p:cNvPicPr preferRelativeResize="0"/>
          <p:nvPr/>
        </p:nvPicPr>
        <p:blipFill>
          <a:blip r:embed="rId73">
            <a:alphaModFix/>
          </a:blip>
          <a:stretch>
            <a:fillRect/>
          </a:stretch>
        </p:blipFill>
        <p:spPr>
          <a:xfrm>
            <a:off x="2880775" y="3866663"/>
            <a:ext cx="228600" cy="228600"/>
          </a:xfrm>
          <a:prstGeom prst="rect">
            <a:avLst/>
          </a:prstGeom>
          <a:noFill/>
          <a:ln>
            <a:noFill/>
          </a:ln>
        </p:spPr>
      </p:pic>
      <p:pic>
        <p:nvPicPr>
          <p:cNvPr id="3332" name="Google Shape;3332;p132"/>
          <p:cNvPicPr preferRelativeResize="0"/>
          <p:nvPr/>
        </p:nvPicPr>
        <p:blipFill>
          <a:blip r:embed="rId74">
            <a:alphaModFix/>
          </a:blip>
          <a:stretch>
            <a:fillRect/>
          </a:stretch>
        </p:blipFill>
        <p:spPr>
          <a:xfrm>
            <a:off x="7307938" y="3522038"/>
            <a:ext cx="403125" cy="172452"/>
          </a:xfrm>
          <a:prstGeom prst="rect">
            <a:avLst/>
          </a:prstGeom>
          <a:noFill/>
          <a:ln>
            <a:noFill/>
          </a:ln>
        </p:spPr>
      </p:pic>
      <p:pic>
        <p:nvPicPr>
          <p:cNvPr id="3333" name="Google Shape;3333;p132"/>
          <p:cNvPicPr preferRelativeResize="0"/>
          <p:nvPr/>
        </p:nvPicPr>
        <p:blipFill>
          <a:blip r:embed="rId75">
            <a:alphaModFix/>
          </a:blip>
          <a:stretch>
            <a:fillRect/>
          </a:stretch>
        </p:blipFill>
        <p:spPr>
          <a:xfrm>
            <a:off x="2507575" y="3564512"/>
            <a:ext cx="467508" cy="99725"/>
          </a:xfrm>
          <a:prstGeom prst="rect">
            <a:avLst/>
          </a:prstGeom>
          <a:noFill/>
          <a:ln>
            <a:noFill/>
          </a:ln>
        </p:spPr>
      </p:pic>
      <p:pic>
        <p:nvPicPr>
          <p:cNvPr id="3334" name="Google Shape;3334;p132"/>
          <p:cNvPicPr preferRelativeResize="0"/>
          <p:nvPr/>
        </p:nvPicPr>
        <p:blipFill>
          <a:blip r:embed="rId76">
            <a:alphaModFix/>
          </a:blip>
          <a:stretch>
            <a:fillRect/>
          </a:stretch>
        </p:blipFill>
        <p:spPr>
          <a:xfrm>
            <a:off x="8029748" y="4095577"/>
            <a:ext cx="621051" cy="176492"/>
          </a:xfrm>
          <a:prstGeom prst="rect">
            <a:avLst/>
          </a:prstGeom>
          <a:noFill/>
          <a:ln>
            <a:noFill/>
          </a:ln>
        </p:spPr>
      </p:pic>
      <p:pic>
        <p:nvPicPr>
          <p:cNvPr id="3335" name="Google Shape;3335;p132"/>
          <p:cNvPicPr preferRelativeResize="0"/>
          <p:nvPr/>
        </p:nvPicPr>
        <p:blipFill>
          <a:blip r:embed="rId77">
            <a:alphaModFix/>
          </a:blip>
          <a:stretch>
            <a:fillRect/>
          </a:stretch>
        </p:blipFill>
        <p:spPr>
          <a:xfrm>
            <a:off x="8141623" y="992300"/>
            <a:ext cx="540053" cy="80058"/>
          </a:xfrm>
          <a:prstGeom prst="rect">
            <a:avLst/>
          </a:prstGeom>
          <a:noFill/>
          <a:ln>
            <a:noFill/>
          </a:ln>
        </p:spPr>
      </p:pic>
      <p:pic>
        <p:nvPicPr>
          <p:cNvPr id="3336" name="Google Shape;3336;p132"/>
          <p:cNvPicPr preferRelativeResize="0"/>
          <p:nvPr/>
        </p:nvPicPr>
        <p:blipFill>
          <a:blip r:embed="rId78">
            <a:alphaModFix/>
          </a:blip>
          <a:stretch>
            <a:fillRect/>
          </a:stretch>
        </p:blipFill>
        <p:spPr>
          <a:xfrm>
            <a:off x="7828387" y="3515637"/>
            <a:ext cx="410076" cy="215279"/>
          </a:xfrm>
          <a:prstGeom prst="rect">
            <a:avLst/>
          </a:prstGeom>
          <a:noFill/>
          <a:ln>
            <a:noFill/>
          </a:ln>
        </p:spPr>
      </p:pic>
      <p:pic>
        <p:nvPicPr>
          <p:cNvPr id="3337" name="Google Shape;3337;p132"/>
          <p:cNvPicPr preferRelativeResize="0"/>
          <p:nvPr/>
        </p:nvPicPr>
        <p:blipFill>
          <a:blip r:embed="rId79">
            <a:alphaModFix/>
          </a:blip>
          <a:stretch>
            <a:fillRect/>
          </a:stretch>
        </p:blipFill>
        <p:spPr>
          <a:xfrm>
            <a:off x="7849525" y="3273877"/>
            <a:ext cx="367800" cy="133974"/>
          </a:xfrm>
          <a:prstGeom prst="rect">
            <a:avLst/>
          </a:prstGeom>
          <a:noFill/>
          <a:ln>
            <a:noFill/>
          </a:ln>
        </p:spPr>
      </p:pic>
      <p:sp>
        <p:nvSpPr>
          <p:cNvPr id="3338" name="Google Shape;3338;p132"/>
          <p:cNvSpPr/>
          <p:nvPr/>
        </p:nvSpPr>
        <p:spPr>
          <a:xfrm>
            <a:off x="244650" y="4454625"/>
            <a:ext cx="8670300" cy="3999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GB" sz="1000">
                <a:solidFill>
                  <a:srgbClr val="0B5394"/>
                </a:solidFill>
                <a:latin typeface="Roboto"/>
                <a:ea typeface="Roboto"/>
                <a:cs typeface="Roboto"/>
                <a:sym typeface="Roboto"/>
              </a:rPr>
              <a:t>Note:</a:t>
            </a:r>
            <a:r>
              <a:rPr lang="en-GB" sz="1000">
                <a:solidFill>
                  <a:schemeClr val="dk1"/>
                </a:solidFill>
                <a:latin typeface="Roboto"/>
                <a:ea typeface="Roboto"/>
                <a:cs typeface="Roboto"/>
                <a:sym typeface="Roboto"/>
              </a:rPr>
              <a:t> the central column (red) defines the pharmaceutical corporations and side columns (blue) defines AI companies that have collaborations with pharma companies from the central column. </a:t>
            </a:r>
            <a:endParaRPr sz="1000">
              <a:solidFill>
                <a:schemeClr val="dk1"/>
              </a:solidFill>
              <a:latin typeface="Roboto"/>
              <a:ea typeface="Roboto"/>
              <a:cs typeface="Roboto"/>
              <a:sym typeface="Roboto"/>
            </a:endParaRPr>
          </a:p>
        </p:txBody>
      </p:sp>
      <p:sp>
        <p:nvSpPr>
          <p:cNvPr id="3339" name="Google Shape;3339;p132"/>
          <p:cNvSpPr/>
          <p:nvPr/>
        </p:nvSpPr>
        <p:spPr>
          <a:xfrm flipH="1" rot="-5400000">
            <a:off x="39750" y="4634025"/>
            <a:ext cx="4098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40" name="Google Shape;3340;p132"/>
          <p:cNvPicPr preferRelativeResize="0"/>
          <p:nvPr/>
        </p:nvPicPr>
        <p:blipFill>
          <a:blip r:embed="rId80">
            <a:alphaModFix/>
          </a:blip>
          <a:stretch>
            <a:fillRect/>
          </a:stretch>
        </p:blipFill>
        <p:spPr>
          <a:xfrm>
            <a:off x="2830138" y="2418137"/>
            <a:ext cx="583926" cy="179057"/>
          </a:xfrm>
          <a:prstGeom prst="rect">
            <a:avLst/>
          </a:prstGeom>
          <a:noFill/>
          <a:ln>
            <a:noFill/>
          </a:ln>
        </p:spPr>
      </p:pic>
      <p:pic>
        <p:nvPicPr>
          <p:cNvPr id="3341" name="Google Shape;3341;p132"/>
          <p:cNvPicPr preferRelativeResize="0"/>
          <p:nvPr/>
        </p:nvPicPr>
        <p:blipFill>
          <a:blip r:embed="rId81">
            <a:alphaModFix/>
          </a:blip>
          <a:stretch>
            <a:fillRect/>
          </a:stretch>
        </p:blipFill>
        <p:spPr>
          <a:xfrm>
            <a:off x="7585225" y="2924937"/>
            <a:ext cx="596849" cy="336047"/>
          </a:xfrm>
          <a:prstGeom prst="rect">
            <a:avLst/>
          </a:prstGeom>
          <a:noFill/>
          <a:ln>
            <a:noFill/>
          </a:ln>
        </p:spPr>
      </p:pic>
      <p:pic>
        <p:nvPicPr>
          <p:cNvPr id="3342" name="Google Shape;3342;p132"/>
          <p:cNvPicPr preferRelativeResize="0"/>
          <p:nvPr/>
        </p:nvPicPr>
        <p:blipFill>
          <a:blip r:embed="rId82">
            <a:alphaModFix/>
          </a:blip>
          <a:stretch>
            <a:fillRect/>
          </a:stretch>
        </p:blipFill>
        <p:spPr>
          <a:xfrm>
            <a:off x="3084864" y="3273875"/>
            <a:ext cx="467500" cy="233417"/>
          </a:xfrm>
          <a:prstGeom prst="rect">
            <a:avLst/>
          </a:prstGeom>
          <a:noFill/>
          <a:ln>
            <a:noFill/>
          </a:ln>
        </p:spPr>
      </p:pic>
      <p:pic>
        <p:nvPicPr>
          <p:cNvPr id="3343" name="Google Shape;3343;p132"/>
          <p:cNvPicPr preferRelativeResize="0"/>
          <p:nvPr/>
        </p:nvPicPr>
        <p:blipFill>
          <a:blip r:embed="rId83">
            <a:alphaModFix/>
          </a:blip>
          <a:stretch>
            <a:fillRect/>
          </a:stretch>
        </p:blipFill>
        <p:spPr>
          <a:xfrm>
            <a:off x="3088574" y="3490800"/>
            <a:ext cx="449000" cy="234930"/>
          </a:xfrm>
          <a:prstGeom prst="rect">
            <a:avLst/>
          </a:prstGeom>
          <a:noFill/>
          <a:ln>
            <a:noFill/>
          </a:ln>
        </p:spPr>
      </p:pic>
      <p:pic>
        <p:nvPicPr>
          <p:cNvPr id="3344" name="Google Shape;3344;p132"/>
          <p:cNvPicPr preferRelativeResize="0"/>
          <p:nvPr/>
        </p:nvPicPr>
        <p:blipFill>
          <a:blip r:embed="rId44">
            <a:alphaModFix/>
          </a:blip>
          <a:stretch>
            <a:fillRect/>
          </a:stretch>
        </p:blipFill>
        <p:spPr>
          <a:xfrm>
            <a:off x="8356898" y="3262539"/>
            <a:ext cx="518199" cy="193567"/>
          </a:xfrm>
          <a:prstGeom prst="rect">
            <a:avLst/>
          </a:prstGeom>
          <a:noFill/>
          <a:ln>
            <a:noFill/>
          </a:ln>
        </p:spPr>
      </p:pic>
      <p:pic>
        <p:nvPicPr>
          <p:cNvPr id="3345" name="Google Shape;3345;p132"/>
          <p:cNvPicPr preferRelativeResize="0"/>
          <p:nvPr/>
        </p:nvPicPr>
        <p:blipFill rotWithShape="1">
          <a:blip r:embed="rId30">
            <a:alphaModFix/>
          </a:blip>
          <a:srcRect b="26919" l="0" r="0" t="26499"/>
          <a:stretch/>
        </p:blipFill>
        <p:spPr>
          <a:xfrm>
            <a:off x="8066450" y="3838701"/>
            <a:ext cx="596152" cy="185067"/>
          </a:xfrm>
          <a:prstGeom prst="rect">
            <a:avLst/>
          </a:prstGeom>
          <a:noFill/>
          <a:ln>
            <a:noFill/>
          </a:ln>
        </p:spPr>
      </p:pic>
      <p:pic>
        <p:nvPicPr>
          <p:cNvPr id="3346" name="Google Shape;3346;p132"/>
          <p:cNvPicPr preferRelativeResize="0"/>
          <p:nvPr/>
        </p:nvPicPr>
        <p:blipFill rotWithShape="1">
          <a:blip r:embed="rId31">
            <a:alphaModFix/>
          </a:blip>
          <a:srcRect b="21806" l="0" r="0" t="23933"/>
          <a:stretch/>
        </p:blipFill>
        <p:spPr>
          <a:xfrm>
            <a:off x="2682650" y="4150886"/>
            <a:ext cx="543449" cy="154268"/>
          </a:xfrm>
          <a:prstGeom prst="rect">
            <a:avLst/>
          </a:prstGeom>
          <a:noFill/>
          <a:ln>
            <a:noFill/>
          </a:ln>
        </p:spPr>
      </p:pic>
      <p:pic>
        <p:nvPicPr>
          <p:cNvPr id="3347" name="Google Shape;3347;p132"/>
          <p:cNvPicPr preferRelativeResize="0"/>
          <p:nvPr/>
        </p:nvPicPr>
        <p:blipFill rotWithShape="1">
          <a:blip r:embed="rId84">
            <a:alphaModFix/>
          </a:blip>
          <a:srcRect b="0" l="30987" r="26040" t="0"/>
          <a:stretch/>
        </p:blipFill>
        <p:spPr>
          <a:xfrm>
            <a:off x="3280500" y="3830972"/>
            <a:ext cx="367800" cy="447143"/>
          </a:xfrm>
          <a:prstGeom prst="rect">
            <a:avLst/>
          </a:prstGeom>
          <a:noFill/>
          <a:ln>
            <a:noFill/>
          </a:ln>
        </p:spPr>
      </p:pic>
      <p:pic>
        <p:nvPicPr>
          <p:cNvPr id="3348" name="Google Shape;3348;p132"/>
          <p:cNvPicPr preferRelativeResize="0"/>
          <p:nvPr/>
        </p:nvPicPr>
        <p:blipFill>
          <a:blip r:embed="rId24">
            <a:alphaModFix/>
          </a:blip>
          <a:stretch>
            <a:fillRect/>
          </a:stretch>
        </p:blipFill>
        <p:spPr>
          <a:xfrm>
            <a:off x="7490700" y="1633178"/>
            <a:ext cx="531850" cy="139599"/>
          </a:xfrm>
          <a:prstGeom prst="rect">
            <a:avLst/>
          </a:prstGeom>
          <a:noFill/>
          <a:ln>
            <a:noFill/>
          </a:ln>
        </p:spPr>
      </p:pic>
      <p:pic>
        <p:nvPicPr>
          <p:cNvPr id="3349" name="Google Shape;3349;p132"/>
          <p:cNvPicPr preferRelativeResize="0"/>
          <p:nvPr/>
        </p:nvPicPr>
        <p:blipFill rotWithShape="1">
          <a:blip r:embed="rId85">
            <a:alphaModFix/>
          </a:blip>
          <a:srcRect b="20154" l="0" r="0" t="20076"/>
          <a:stretch/>
        </p:blipFill>
        <p:spPr>
          <a:xfrm>
            <a:off x="8301650" y="3519413"/>
            <a:ext cx="569602" cy="191424"/>
          </a:xfrm>
          <a:prstGeom prst="rect">
            <a:avLst/>
          </a:prstGeom>
          <a:noFill/>
          <a:ln>
            <a:noFill/>
          </a:ln>
        </p:spPr>
      </p:pic>
      <p:pic>
        <p:nvPicPr>
          <p:cNvPr id="3350" name="Google Shape;3350;p132"/>
          <p:cNvPicPr preferRelativeResize="0"/>
          <p:nvPr/>
        </p:nvPicPr>
        <p:blipFill>
          <a:blip r:embed="rId86">
            <a:alphaModFix/>
          </a:blip>
          <a:stretch>
            <a:fillRect/>
          </a:stretch>
        </p:blipFill>
        <p:spPr>
          <a:xfrm>
            <a:off x="634337" y="928245"/>
            <a:ext cx="722425" cy="203867"/>
          </a:xfrm>
          <a:prstGeom prst="rect">
            <a:avLst/>
          </a:prstGeom>
          <a:noFill/>
          <a:ln>
            <a:noFill/>
          </a:ln>
        </p:spPr>
      </p:pic>
      <p:sp>
        <p:nvSpPr>
          <p:cNvPr id="3351" name="Google Shape;3351;p132"/>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52" name="Google Shape;3352;p132"/>
          <p:cNvPicPr preferRelativeResize="0"/>
          <p:nvPr/>
        </p:nvPicPr>
        <p:blipFill>
          <a:blip r:embed="rId87">
            <a:alphaModFix/>
          </a:blip>
          <a:stretch>
            <a:fillRect/>
          </a:stretch>
        </p:blipFill>
        <p:spPr>
          <a:xfrm>
            <a:off x="5507600" y="966747"/>
            <a:ext cx="448974" cy="131701"/>
          </a:xfrm>
          <a:prstGeom prst="rect">
            <a:avLst/>
          </a:prstGeom>
          <a:noFill/>
          <a:ln>
            <a:noFill/>
          </a:ln>
        </p:spPr>
      </p:pic>
      <p:pic>
        <p:nvPicPr>
          <p:cNvPr id="3353" name="Google Shape;3353;p132"/>
          <p:cNvPicPr preferRelativeResize="0"/>
          <p:nvPr/>
        </p:nvPicPr>
        <p:blipFill>
          <a:blip r:embed="rId77">
            <a:alphaModFix/>
          </a:blip>
          <a:stretch>
            <a:fillRect/>
          </a:stretch>
        </p:blipFill>
        <p:spPr>
          <a:xfrm>
            <a:off x="6044316" y="1648551"/>
            <a:ext cx="540053" cy="80058"/>
          </a:xfrm>
          <a:prstGeom prst="rect">
            <a:avLst/>
          </a:prstGeom>
          <a:noFill/>
          <a:ln>
            <a:noFill/>
          </a:ln>
        </p:spPr>
      </p:pic>
      <p:pic>
        <p:nvPicPr>
          <p:cNvPr id="3354" name="Google Shape;3354;p132"/>
          <p:cNvPicPr preferRelativeResize="0"/>
          <p:nvPr/>
        </p:nvPicPr>
        <p:blipFill>
          <a:blip r:embed="rId88">
            <a:alphaModFix/>
          </a:blip>
          <a:stretch>
            <a:fillRect/>
          </a:stretch>
        </p:blipFill>
        <p:spPr>
          <a:xfrm>
            <a:off x="7453513" y="1799326"/>
            <a:ext cx="467500" cy="219725"/>
          </a:xfrm>
          <a:prstGeom prst="rect">
            <a:avLst/>
          </a:prstGeom>
          <a:noFill/>
          <a:ln>
            <a:noFill/>
          </a:ln>
        </p:spPr>
      </p:pic>
      <p:pic>
        <p:nvPicPr>
          <p:cNvPr id="3355" name="Google Shape;3355;p132"/>
          <p:cNvPicPr preferRelativeResize="0"/>
          <p:nvPr/>
        </p:nvPicPr>
        <p:blipFill rotWithShape="1">
          <a:blip r:embed="rId89">
            <a:alphaModFix/>
          </a:blip>
          <a:srcRect b="24664" l="3375" r="3375" t="24669"/>
          <a:stretch/>
        </p:blipFill>
        <p:spPr>
          <a:xfrm>
            <a:off x="6120462" y="2410072"/>
            <a:ext cx="685650" cy="150702"/>
          </a:xfrm>
          <a:prstGeom prst="rect">
            <a:avLst/>
          </a:prstGeom>
          <a:noFill/>
          <a:ln>
            <a:noFill/>
          </a:ln>
        </p:spPr>
      </p:pic>
      <p:pic>
        <p:nvPicPr>
          <p:cNvPr id="3356" name="Google Shape;3356;p132"/>
          <p:cNvPicPr preferRelativeResize="0"/>
          <p:nvPr/>
        </p:nvPicPr>
        <p:blipFill>
          <a:blip r:embed="rId90">
            <a:alphaModFix/>
          </a:blip>
          <a:stretch>
            <a:fillRect/>
          </a:stretch>
        </p:blipFill>
        <p:spPr>
          <a:xfrm>
            <a:off x="6407425" y="2830250"/>
            <a:ext cx="208500" cy="208500"/>
          </a:xfrm>
          <a:prstGeom prst="rect">
            <a:avLst/>
          </a:prstGeom>
          <a:noFill/>
          <a:ln>
            <a:noFill/>
          </a:ln>
        </p:spPr>
      </p:pic>
      <p:pic>
        <p:nvPicPr>
          <p:cNvPr id="3357" name="Google Shape;3357;p132"/>
          <p:cNvPicPr preferRelativeResize="0"/>
          <p:nvPr/>
        </p:nvPicPr>
        <p:blipFill>
          <a:blip r:embed="rId5">
            <a:alphaModFix/>
          </a:blip>
          <a:stretch>
            <a:fillRect/>
          </a:stretch>
        </p:blipFill>
        <p:spPr>
          <a:xfrm>
            <a:off x="5756637" y="3456306"/>
            <a:ext cx="549126" cy="9046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1" name="Shape 3361"/>
        <p:cNvGrpSpPr/>
        <p:nvPr/>
      </p:nvGrpSpPr>
      <p:grpSpPr>
        <a:xfrm>
          <a:off x="0" y="0"/>
          <a:ext cx="0" cy="0"/>
          <a:chOff x="0" y="0"/>
          <a:chExt cx="0" cy="0"/>
        </a:xfrm>
      </p:grpSpPr>
      <p:sp>
        <p:nvSpPr>
          <p:cNvPr id="3362" name="Google Shape;3362;p133"/>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Selected Pharma AI Deals </a:t>
            </a:r>
            <a:endParaRPr sz="1600">
              <a:solidFill>
                <a:srgbClr val="0B5394"/>
              </a:solidFill>
              <a:latin typeface="Roboto"/>
              <a:ea typeface="Roboto"/>
              <a:cs typeface="Roboto"/>
              <a:sym typeface="Roboto"/>
            </a:endParaRPr>
          </a:p>
        </p:txBody>
      </p:sp>
      <p:sp>
        <p:nvSpPr>
          <p:cNvPr id="3363" name="Google Shape;3363;p133"/>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364" name="Google Shape;3364;p133"/>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365" name="Google Shape;3365;p133"/>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366" name="Google Shape;3366;p133"/>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367" name="Google Shape;3367;p133"/>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aphicFrame>
        <p:nvGraphicFramePr>
          <p:cNvPr id="3368" name="Google Shape;3368;p133"/>
          <p:cNvGraphicFramePr/>
          <p:nvPr/>
        </p:nvGraphicFramePr>
        <p:xfrm>
          <a:off x="224396" y="681507"/>
          <a:ext cx="3000000" cy="3000000"/>
        </p:xfrm>
        <a:graphic>
          <a:graphicData uri="http://schemas.openxmlformats.org/drawingml/2006/table">
            <a:tbl>
              <a:tblPr>
                <a:noFill/>
                <a:tableStyleId>{E9E07A43-6A57-4F5F-9E6B-C43A75D59D51}</a:tableStyleId>
              </a:tblPr>
              <a:tblGrid>
                <a:gridCol w="1130975"/>
                <a:gridCol w="918575"/>
                <a:gridCol w="918575"/>
                <a:gridCol w="514300"/>
                <a:gridCol w="1666250"/>
                <a:gridCol w="627875"/>
                <a:gridCol w="425225"/>
                <a:gridCol w="1411950"/>
                <a:gridCol w="1081475"/>
              </a:tblGrid>
              <a:tr h="241100">
                <a:tc gridSpan="4">
                  <a:txBody>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AI Companies </a:t>
                      </a:r>
                      <a:endParaRPr b="1" sz="800">
                        <a:solidFill>
                          <a:srgbClr val="FFFFFF"/>
                        </a:solidFill>
                        <a:latin typeface="Roboto"/>
                        <a:ea typeface="Roboto"/>
                        <a:cs typeface="Roboto"/>
                        <a:sym typeface="Roboto"/>
                      </a:endParaRPr>
                    </a:p>
                  </a:txBody>
                  <a:tcPr marT="62200" marB="62200" marR="62275" marL="62275" anchor="ctr">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B5394"/>
                    </a:solidFill>
                  </a:tcPr>
                </a:tc>
                <a:tc hMerge="1"/>
                <a:tc hMerge="1"/>
                <a:tc hMerge="1"/>
                <a:tc>
                  <a:txBody>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Pharma Corporations</a:t>
                      </a:r>
                      <a:endParaRPr sz="800">
                        <a:latin typeface="Roboto"/>
                        <a:ea typeface="Roboto"/>
                        <a:cs typeface="Roboto"/>
                        <a:sym typeface="Roboto"/>
                      </a:endParaRPr>
                    </a:p>
                  </a:txBody>
                  <a:tcPr marT="62200" marB="62200" marR="62275" marL="62275" anchor="ctr">
                    <a:lnL cap="flat" cmpd="sng" w="76200">
                      <a:solidFill>
                        <a:srgbClr val="FFFFFF">
                          <a:alpha val="0"/>
                        </a:srgbClr>
                      </a:solidFill>
                      <a:prstDash val="solid"/>
                      <a:round/>
                      <a:headEnd len="sm" w="sm" type="none"/>
                      <a:tailEnd len="sm" w="sm" type="none"/>
                    </a:lnL>
                    <a:lnR cap="flat" cmpd="sng" w="76200">
                      <a:solidFill>
                        <a:srgbClr val="FFFFFF"/>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B5394"/>
                    </a:solidFill>
                  </a:tcPr>
                </a:tc>
                <a:tc gridSpan="4">
                  <a:txBody>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AI Companies</a:t>
                      </a:r>
                      <a:endParaRPr sz="700">
                        <a:latin typeface="Roboto"/>
                        <a:ea typeface="Roboto"/>
                        <a:cs typeface="Roboto"/>
                        <a:sym typeface="Roboto"/>
                      </a:endParaRPr>
                    </a:p>
                  </a:txBody>
                  <a:tcPr marT="62200" marB="62200" marR="62275" marL="62275" anchor="ctr">
                    <a:lnL cap="flat" cmpd="sng" w="762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B5394"/>
                    </a:solidFill>
                  </a:tcPr>
                </a:tc>
                <a:tc hMerge="1"/>
                <a:tc hMerge="1"/>
                <a:tc hMerge="1"/>
              </a:tr>
              <a:tr h="281550">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D85C6">
                        <a:alpha val="16290"/>
                      </a:srgbClr>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AE8"/>
                    </a:solidFill>
                  </a:tcPr>
                </a:tc>
                <a:tc gridSpan="4" rowSpan="2">
                  <a:txBody>
                    <a:bodyPr/>
                    <a:lstStyle/>
                    <a:p>
                      <a:pPr indent="0" lvl="0" marL="0" rtl="0" algn="l">
                        <a:spcBef>
                          <a:spcPts val="0"/>
                        </a:spcBef>
                        <a:spcAft>
                          <a:spcPts val="0"/>
                        </a:spcAft>
                        <a:buNone/>
                      </a:pPr>
                      <a:r>
                        <a:rPr lang="en-GB" sz="1000">
                          <a:latin typeface="Roboto"/>
                          <a:ea typeface="Roboto"/>
                          <a:cs typeface="Roboto"/>
                          <a:sym typeface="Roboto"/>
                        </a:rPr>
                        <a:t>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D85C6">
                        <a:alpha val="16290"/>
                      </a:srgbClr>
                    </a:solidFill>
                  </a:tcPr>
                </a:tc>
                <a:tc rowSpan="2" hMerge="1"/>
                <a:tc rowSpan="2" hMerge="1"/>
                <a:tc rowSpan="2" hMerge="1"/>
              </a:tr>
              <a:tr h="342825">
                <a:tc gridSpan="4" vMerge="1"/>
                <a:tc hMerge="1" vMerge="1"/>
                <a:tc hMerge="1" vMerge="1"/>
                <a:tc hMerge="1" v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AE8"/>
                    </a:solidFill>
                  </a:tcPr>
                </a:tc>
                <a:tc gridSpan="4" vMerge="1"/>
                <a:tc hMerge="1" vMerge="1"/>
                <a:tc hMerge="1" vMerge="1"/>
                <a:tc hMerge="1" vMerge="1"/>
              </a:tr>
              <a:tr h="281550">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r>
              <a:tr h="281550">
                <a:tc gridSpan="4" vMerge="1"/>
                <a:tc hMerge="1" vMerge="1"/>
                <a:tc hMerge="1" vMerge="1"/>
                <a:tc hMerge="1" vMerge="1"/>
                <a:tc>
                  <a:txBody>
                    <a:bodyPr/>
                    <a:lstStyle/>
                    <a:p>
                      <a:pPr indent="0" lvl="0" marL="0" rtl="0" algn="l">
                        <a:spcBef>
                          <a:spcPts val="0"/>
                        </a:spcBef>
                        <a:spcAft>
                          <a:spcPts val="0"/>
                        </a:spcAft>
                        <a:buNone/>
                      </a:pPr>
                      <a:r>
                        <a:t/>
                      </a:r>
                      <a:endParaRPr sz="1000">
                        <a:solidFill>
                          <a:schemeClr val="lt1"/>
                        </a:solidFill>
                        <a:highlight>
                          <a:schemeClr val="lt1"/>
                        </a:highlight>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vMerge="1"/>
                <a:tc hMerge="1" vMerge="1"/>
                <a:tc hMerge="1" vMerge="1"/>
                <a:tc hMerge="1" vMerge="1"/>
              </a:tr>
              <a:tr h="281550">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rgbClr val="000000">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76200">
                      <a:solidFill>
                        <a:srgbClr val="FFFFFF">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rgbClr val="FFFFFF">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r>
              <a:tr h="281550">
                <a:tc gridSpan="4" vMerge="1"/>
                <a:tc hMerge="1" vMerge="1"/>
                <a:tc hMerge="1" vMerge="1"/>
                <a:tc hMerge="1" v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vMerge="1"/>
                <a:tc hMerge="1" vMerge="1"/>
                <a:tc hMerge="1" vMerge="1"/>
                <a:tc hMerge="1" vMerge="1"/>
              </a:tr>
              <a:tr h="281550">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F4CCCC"/>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rowSpan="2" hMerge="1"/>
                <a:tc rowSpan="2" hMerge="1"/>
                <a:tc rowSpan="2" hMerge="1"/>
              </a:tr>
              <a:tr h="281550">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F4CCCC"/>
                    </a:solidFill>
                  </a:tcPr>
                </a:tc>
                <a:tc gridSpan="4" vMerge="1"/>
                <a:tc hMerge="1" vMerge="1"/>
                <a:tc hMerge="1" vMerge="1"/>
                <a:tc hMerge="1" vMerge="1"/>
              </a:tr>
              <a:tr h="281550">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3D85C6">
                        <a:alpha val="16290"/>
                      </a:srgbClr>
                    </a:solidFill>
                  </a:tcPr>
                </a:tc>
                <a:tc rowSpan="2" hMerge="1"/>
                <a:tc rowSpan="2" hMerge="1"/>
                <a:tc rowSpan="2" hMerge="1"/>
              </a:tr>
              <a:tr h="281550">
                <a:tc gridSpan="4" vMerge="1"/>
                <a:tc hMerge="1" vMerge="1"/>
                <a:tc hMerge="1" vMerge="1"/>
                <a:tc hMerge="1" vMerge="1"/>
                <a:tc>
                  <a:txBody>
                    <a:bodyPr/>
                    <a:lstStyle/>
                    <a:p>
                      <a:pPr indent="0" lvl="0" marL="0" rtl="0" algn="l">
                        <a:spcBef>
                          <a:spcPts val="0"/>
                        </a:spcBef>
                        <a:spcAft>
                          <a:spcPts val="0"/>
                        </a:spcAft>
                        <a:buNone/>
                      </a:pPr>
                      <a:r>
                        <a:t/>
                      </a:r>
                      <a:endParaRPr sz="1000">
                        <a:solidFill>
                          <a:srgbClr val="F3F3F3"/>
                        </a:solidFill>
                        <a:latin typeface="Roboto"/>
                        <a:ea typeface="Roboto"/>
                        <a:cs typeface="Roboto"/>
                        <a:sym typeface="Roboto"/>
                      </a:endParaRPr>
                    </a:p>
                  </a:txBody>
                  <a:tcPr marT="62200" marB="62200" marR="62275" marL="62275">
                    <a:lnL cap="flat" cmpd="sng" w="76200">
                      <a:solidFill>
                        <a:schemeClr val="lt1">
                          <a:alpha val="0"/>
                        </a:schemeClr>
                      </a:solidFill>
                      <a:prstDash val="solid"/>
                      <a:round/>
                      <a:headEnd len="sm" w="sm" type="none"/>
                      <a:tailEnd len="sm" w="sm" type="none"/>
                    </a:lnL>
                    <a:lnR cap="flat" cmpd="sng" w="76200">
                      <a:solidFill>
                        <a:schemeClr val="lt1">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BEAE8"/>
                    </a:solidFill>
                  </a:tcPr>
                </a:tc>
                <a:tc gridSpan="4" vMerge="1"/>
                <a:tc hMerge="1" vMerge="1"/>
                <a:tc hMerge="1" vMerge="1"/>
                <a:tc hMerge="1" vMerge="1"/>
              </a:tr>
              <a:tr h="281550">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9525">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rowSpan="2">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CFE2F3"/>
                    </a:solidFill>
                  </a:tcPr>
                </a:tc>
                <a:tc rowSpan="2" hMerge="1"/>
                <a:tc rowSpan="2" hMerge="1"/>
                <a:tc rowSpan="2" hMerge="1"/>
              </a:tr>
              <a:tr h="281550">
                <a:tc gridSpan="4" vMerge="1"/>
                <a:tc hMerge="1" vMerge="1"/>
                <a:tc hMerge="1" vMerge="1"/>
                <a:tc hMerge="1" vMerge="1"/>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62200" marB="62200" marR="62275" marL="62275">
                    <a:lnL cap="flat" cmpd="sng" w="76200">
                      <a:solidFill>
                        <a:schemeClr val="lt2">
                          <a:alpha val="0"/>
                        </a:schemeClr>
                      </a:solidFill>
                      <a:prstDash val="solid"/>
                      <a:round/>
                      <a:headEnd len="sm" w="sm" type="none"/>
                      <a:tailEnd len="sm" w="sm" type="none"/>
                    </a:lnL>
                    <a:lnR cap="flat" cmpd="sng" w="76200">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solidFill>
                      <a:srgbClr val="F4CCCC"/>
                    </a:solidFill>
                  </a:tcPr>
                </a:tc>
                <a:tc gridSpan="4" vMerge="1"/>
                <a:tc hMerge="1" vMerge="1"/>
                <a:tc hMerge="1" vMerge="1"/>
                <a:tc hMerge="1" vMerge="1"/>
              </a:tr>
            </a:tbl>
          </a:graphicData>
        </a:graphic>
      </p:graphicFrame>
      <p:sp>
        <p:nvSpPr>
          <p:cNvPr id="3369" name="Google Shape;3369;p133"/>
          <p:cNvSpPr/>
          <p:nvPr/>
        </p:nvSpPr>
        <p:spPr>
          <a:xfrm>
            <a:off x="3783950" y="684850"/>
            <a:ext cx="1581600" cy="2379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latin typeface="Roboto"/>
                <a:ea typeface="Roboto"/>
                <a:cs typeface="Roboto"/>
                <a:sym typeface="Roboto"/>
              </a:rPr>
              <a:t>Pharma Сorporations</a:t>
            </a:r>
            <a:endParaRPr/>
          </a:p>
        </p:txBody>
      </p:sp>
      <p:sp>
        <p:nvSpPr>
          <p:cNvPr id="3370" name="Google Shape;3370;p133"/>
          <p:cNvSpPr/>
          <p:nvPr/>
        </p:nvSpPr>
        <p:spPr>
          <a:xfrm>
            <a:off x="3706825" y="681500"/>
            <a:ext cx="69600" cy="440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133"/>
          <p:cNvSpPr/>
          <p:nvPr/>
        </p:nvSpPr>
        <p:spPr>
          <a:xfrm>
            <a:off x="5373075" y="681500"/>
            <a:ext cx="69600" cy="440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133"/>
          <p:cNvSpPr/>
          <p:nvPr/>
        </p:nvSpPr>
        <p:spPr>
          <a:xfrm>
            <a:off x="4530375" y="1066750"/>
            <a:ext cx="89100" cy="21900"/>
          </a:xfrm>
          <a:prstGeom prst="rect">
            <a:avLst/>
          </a:prstGeom>
          <a:solidFill>
            <a:srgbClr val="FBEA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73" name="Google Shape;3373;p133"/>
          <p:cNvPicPr preferRelativeResize="0"/>
          <p:nvPr/>
        </p:nvPicPr>
        <p:blipFill>
          <a:blip r:embed="rId3">
            <a:alphaModFix/>
          </a:blip>
          <a:stretch>
            <a:fillRect/>
          </a:stretch>
        </p:blipFill>
        <p:spPr>
          <a:xfrm>
            <a:off x="4566075" y="1778076"/>
            <a:ext cx="609449" cy="201504"/>
          </a:xfrm>
          <a:prstGeom prst="rect">
            <a:avLst/>
          </a:prstGeom>
          <a:noFill/>
          <a:ln>
            <a:noFill/>
          </a:ln>
        </p:spPr>
      </p:pic>
      <p:pic>
        <p:nvPicPr>
          <p:cNvPr id="3374" name="Google Shape;3374;p133"/>
          <p:cNvPicPr preferRelativeResize="0"/>
          <p:nvPr/>
        </p:nvPicPr>
        <p:blipFill>
          <a:blip r:embed="rId4">
            <a:alphaModFix/>
          </a:blip>
          <a:stretch>
            <a:fillRect/>
          </a:stretch>
        </p:blipFill>
        <p:spPr>
          <a:xfrm>
            <a:off x="6404350" y="1618841"/>
            <a:ext cx="494075" cy="149782"/>
          </a:xfrm>
          <a:prstGeom prst="rect">
            <a:avLst/>
          </a:prstGeom>
          <a:noFill/>
          <a:ln>
            <a:noFill/>
          </a:ln>
        </p:spPr>
      </p:pic>
      <p:pic>
        <p:nvPicPr>
          <p:cNvPr id="3375" name="Google Shape;3375;p133"/>
          <p:cNvPicPr preferRelativeResize="0"/>
          <p:nvPr/>
        </p:nvPicPr>
        <p:blipFill>
          <a:blip r:embed="rId5">
            <a:alphaModFix/>
          </a:blip>
          <a:stretch>
            <a:fillRect/>
          </a:stretch>
        </p:blipFill>
        <p:spPr>
          <a:xfrm>
            <a:off x="4788288" y="1131135"/>
            <a:ext cx="256300" cy="256300"/>
          </a:xfrm>
          <a:prstGeom prst="rect">
            <a:avLst/>
          </a:prstGeom>
          <a:noFill/>
          <a:ln>
            <a:noFill/>
          </a:ln>
        </p:spPr>
      </p:pic>
      <p:pic>
        <p:nvPicPr>
          <p:cNvPr id="3376" name="Google Shape;3376;p133"/>
          <p:cNvPicPr preferRelativeResize="0"/>
          <p:nvPr/>
        </p:nvPicPr>
        <p:blipFill>
          <a:blip r:embed="rId6">
            <a:alphaModFix/>
          </a:blip>
          <a:stretch>
            <a:fillRect/>
          </a:stretch>
        </p:blipFill>
        <p:spPr>
          <a:xfrm>
            <a:off x="6297600" y="1332298"/>
            <a:ext cx="410074" cy="149116"/>
          </a:xfrm>
          <a:prstGeom prst="rect">
            <a:avLst/>
          </a:prstGeom>
          <a:noFill/>
          <a:ln>
            <a:noFill/>
          </a:ln>
        </p:spPr>
      </p:pic>
      <p:pic>
        <p:nvPicPr>
          <p:cNvPr id="3377" name="Google Shape;3377;p133"/>
          <p:cNvPicPr preferRelativeResize="0"/>
          <p:nvPr/>
        </p:nvPicPr>
        <p:blipFill>
          <a:blip r:embed="rId7">
            <a:alphaModFix/>
          </a:blip>
          <a:stretch>
            <a:fillRect/>
          </a:stretch>
        </p:blipFill>
        <p:spPr>
          <a:xfrm>
            <a:off x="6793288" y="1065693"/>
            <a:ext cx="651225" cy="112878"/>
          </a:xfrm>
          <a:prstGeom prst="rect">
            <a:avLst/>
          </a:prstGeom>
          <a:noFill/>
          <a:ln>
            <a:noFill/>
          </a:ln>
        </p:spPr>
      </p:pic>
      <p:pic>
        <p:nvPicPr>
          <p:cNvPr id="3378" name="Google Shape;3378;p133"/>
          <p:cNvPicPr preferRelativeResize="0"/>
          <p:nvPr/>
        </p:nvPicPr>
        <p:blipFill rotWithShape="1">
          <a:blip r:embed="rId8">
            <a:alphaModFix/>
          </a:blip>
          <a:srcRect b="21190" l="24064" r="23892" t="19718"/>
          <a:stretch/>
        </p:blipFill>
        <p:spPr>
          <a:xfrm>
            <a:off x="3994823" y="1746137"/>
            <a:ext cx="279926" cy="235201"/>
          </a:xfrm>
          <a:prstGeom prst="rect">
            <a:avLst/>
          </a:prstGeom>
          <a:noFill/>
          <a:ln>
            <a:noFill/>
          </a:ln>
        </p:spPr>
      </p:pic>
      <p:pic>
        <p:nvPicPr>
          <p:cNvPr id="3379" name="Google Shape;3379;p133"/>
          <p:cNvPicPr preferRelativeResize="0"/>
          <p:nvPr/>
        </p:nvPicPr>
        <p:blipFill>
          <a:blip r:embed="rId9">
            <a:alphaModFix/>
          </a:blip>
          <a:stretch>
            <a:fillRect/>
          </a:stretch>
        </p:blipFill>
        <p:spPr>
          <a:xfrm>
            <a:off x="2720812" y="1855908"/>
            <a:ext cx="419992" cy="216775"/>
          </a:xfrm>
          <a:prstGeom prst="rect">
            <a:avLst/>
          </a:prstGeom>
          <a:noFill/>
          <a:ln>
            <a:noFill/>
          </a:ln>
        </p:spPr>
      </p:pic>
      <p:pic>
        <p:nvPicPr>
          <p:cNvPr id="3380" name="Google Shape;3380;p133"/>
          <p:cNvPicPr preferRelativeResize="0"/>
          <p:nvPr/>
        </p:nvPicPr>
        <p:blipFill>
          <a:blip r:embed="rId10">
            <a:alphaModFix/>
          </a:blip>
          <a:stretch>
            <a:fillRect/>
          </a:stretch>
        </p:blipFill>
        <p:spPr>
          <a:xfrm>
            <a:off x="3994819" y="1147739"/>
            <a:ext cx="279934" cy="223072"/>
          </a:xfrm>
          <a:prstGeom prst="rect">
            <a:avLst/>
          </a:prstGeom>
          <a:noFill/>
          <a:ln>
            <a:noFill/>
          </a:ln>
        </p:spPr>
      </p:pic>
      <p:pic>
        <p:nvPicPr>
          <p:cNvPr id="3381" name="Google Shape;3381;p133"/>
          <p:cNvPicPr preferRelativeResize="0"/>
          <p:nvPr/>
        </p:nvPicPr>
        <p:blipFill>
          <a:blip r:embed="rId11">
            <a:alphaModFix/>
          </a:blip>
          <a:stretch>
            <a:fillRect/>
          </a:stretch>
        </p:blipFill>
        <p:spPr>
          <a:xfrm>
            <a:off x="1590963" y="2488758"/>
            <a:ext cx="762000" cy="93706"/>
          </a:xfrm>
          <a:prstGeom prst="rect">
            <a:avLst/>
          </a:prstGeom>
          <a:noFill/>
          <a:ln>
            <a:noFill/>
          </a:ln>
        </p:spPr>
      </p:pic>
      <p:pic>
        <p:nvPicPr>
          <p:cNvPr id="3382" name="Google Shape;3382;p133"/>
          <p:cNvPicPr preferRelativeResize="0"/>
          <p:nvPr/>
        </p:nvPicPr>
        <p:blipFill>
          <a:blip r:embed="rId12">
            <a:alphaModFix/>
          </a:blip>
          <a:stretch>
            <a:fillRect/>
          </a:stretch>
        </p:blipFill>
        <p:spPr>
          <a:xfrm>
            <a:off x="4618364" y="2893132"/>
            <a:ext cx="669699" cy="164812"/>
          </a:xfrm>
          <a:prstGeom prst="rect">
            <a:avLst/>
          </a:prstGeom>
          <a:noFill/>
          <a:ln>
            <a:noFill/>
          </a:ln>
        </p:spPr>
      </p:pic>
      <p:pic>
        <p:nvPicPr>
          <p:cNvPr id="3383" name="Google Shape;3383;p133"/>
          <p:cNvPicPr preferRelativeResize="0"/>
          <p:nvPr/>
        </p:nvPicPr>
        <p:blipFill>
          <a:blip r:embed="rId13">
            <a:alphaModFix/>
          </a:blip>
          <a:stretch>
            <a:fillRect/>
          </a:stretch>
        </p:blipFill>
        <p:spPr>
          <a:xfrm>
            <a:off x="3935412" y="2357272"/>
            <a:ext cx="624000" cy="160683"/>
          </a:xfrm>
          <a:prstGeom prst="rect">
            <a:avLst/>
          </a:prstGeom>
          <a:noFill/>
          <a:ln>
            <a:noFill/>
          </a:ln>
        </p:spPr>
      </p:pic>
      <p:pic>
        <p:nvPicPr>
          <p:cNvPr id="3384" name="Google Shape;3384;p133"/>
          <p:cNvPicPr preferRelativeResize="0"/>
          <p:nvPr/>
        </p:nvPicPr>
        <p:blipFill>
          <a:blip r:embed="rId14">
            <a:alphaModFix/>
          </a:blip>
          <a:stretch>
            <a:fillRect/>
          </a:stretch>
        </p:blipFill>
        <p:spPr>
          <a:xfrm>
            <a:off x="2504889" y="2170309"/>
            <a:ext cx="509448" cy="218576"/>
          </a:xfrm>
          <a:prstGeom prst="rect">
            <a:avLst/>
          </a:prstGeom>
          <a:noFill/>
          <a:ln>
            <a:noFill/>
          </a:ln>
        </p:spPr>
      </p:pic>
      <p:pic>
        <p:nvPicPr>
          <p:cNvPr id="3385" name="Google Shape;3385;p133"/>
          <p:cNvPicPr preferRelativeResize="0"/>
          <p:nvPr/>
        </p:nvPicPr>
        <p:blipFill rotWithShape="1">
          <a:blip r:embed="rId15">
            <a:alphaModFix/>
          </a:blip>
          <a:srcRect b="25541" l="0" r="0" t="22000"/>
          <a:stretch/>
        </p:blipFill>
        <p:spPr>
          <a:xfrm>
            <a:off x="431176" y="2728975"/>
            <a:ext cx="651225" cy="170675"/>
          </a:xfrm>
          <a:prstGeom prst="rect">
            <a:avLst/>
          </a:prstGeom>
          <a:noFill/>
          <a:ln>
            <a:noFill/>
          </a:ln>
        </p:spPr>
      </p:pic>
      <p:pic>
        <p:nvPicPr>
          <p:cNvPr id="3386" name="Google Shape;3386;p133"/>
          <p:cNvPicPr preferRelativeResize="0"/>
          <p:nvPr/>
        </p:nvPicPr>
        <p:blipFill rotWithShape="1">
          <a:blip r:embed="rId16">
            <a:alphaModFix/>
          </a:blip>
          <a:srcRect b="0" l="0" r="71846" t="-10"/>
          <a:stretch/>
        </p:blipFill>
        <p:spPr>
          <a:xfrm>
            <a:off x="6540999" y="1026407"/>
            <a:ext cx="208500" cy="230205"/>
          </a:xfrm>
          <a:prstGeom prst="rect">
            <a:avLst/>
          </a:prstGeom>
          <a:noFill/>
          <a:ln>
            <a:noFill/>
          </a:ln>
        </p:spPr>
      </p:pic>
      <p:pic>
        <p:nvPicPr>
          <p:cNvPr id="3387" name="Google Shape;3387;p133"/>
          <p:cNvPicPr preferRelativeResize="0"/>
          <p:nvPr/>
        </p:nvPicPr>
        <p:blipFill>
          <a:blip r:embed="rId17">
            <a:alphaModFix/>
          </a:blip>
          <a:stretch>
            <a:fillRect/>
          </a:stretch>
        </p:blipFill>
        <p:spPr>
          <a:xfrm>
            <a:off x="2145970" y="1934247"/>
            <a:ext cx="494074" cy="112020"/>
          </a:xfrm>
          <a:prstGeom prst="rect">
            <a:avLst/>
          </a:prstGeom>
          <a:noFill/>
          <a:ln>
            <a:noFill/>
          </a:ln>
        </p:spPr>
      </p:pic>
      <p:pic>
        <p:nvPicPr>
          <p:cNvPr id="3388" name="Google Shape;3388;p133"/>
          <p:cNvPicPr preferRelativeResize="0"/>
          <p:nvPr/>
        </p:nvPicPr>
        <p:blipFill>
          <a:blip r:embed="rId18">
            <a:alphaModFix/>
          </a:blip>
          <a:stretch>
            <a:fillRect/>
          </a:stretch>
        </p:blipFill>
        <p:spPr>
          <a:xfrm>
            <a:off x="3999137" y="2881064"/>
            <a:ext cx="329928" cy="229222"/>
          </a:xfrm>
          <a:prstGeom prst="rect">
            <a:avLst/>
          </a:prstGeom>
          <a:noFill/>
          <a:ln>
            <a:noFill/>
          </a:ln>
        </p:spPr>
      </p:pic>
      <p:pic>
        <p:nvPicPr>
          <p:cNvPr id="3389" name="Google Shape;3389;p133"/>
          <p:cNvPicPr preferRelativeResize="0"/>
          <p:nvPr/>
        </p:nvPicPr>
        <p:blipFill>
          <a:blip r:embed="rId19">
            <a:alphaModFix/>
          </a:blip>
          <a:stretch>
            <a:fillRect/>
          </a:stretch>
        </p:blipFill>
        <p:spPr>
          <a:xfrm>
            <a:off x="6996475" y="1633274"/>
            <a:ext cx="481724" cy="163128"/>
          </a:xfrm>
          <a:prstGeom prst="rect">
            <a:avLst/>
          </a:prstGeom>
          <a:noFill/>
          <a:ln>
            <a:noFill/>
          </a:ln>
        </p:spPr>
      </p:pic>
      <p:pic>
        <p:nvPicPr>
          <p:cNvPr id="3390" name="Google Shape;3390;p133"/>
          <p:cNvPicPr preferRelativeResize="0"/>
          <p:nvPr/>
        </p:nvPicPr>
        <p:blipFill rotWithShape="1">
          <a:blip r:embed="rId20">
            <a:alphaModFix/>
          </a:blip>
          <a:srcRect b="27472" l="0" r="0" t="26632"/>
          <a:stretch/>
        </p:blipFill>
        <p:spPr>
          <a:xfrm>
            <a:off x="7643802" y="1625425"/>
            <a:ext cx="398775" cy="184357"/>
          </a:xfrm>
          <a:prstGeom prst="rect">
            <a:avLst/>
          </a:prstGeom>
          <a:noFill/>
          <a:ln>
            <a:noFill/>
          </a:ln>
        </p:spPr>
      </p:pic>
      <p:pic>
        <p:nvPicPr>
          <p:cNvPr id="3391" name="Google Shape;3391;p133"/>
          <p:cNvPicPr preferRelativeResize="0"/>
          <p:nvPr/>
        </p:nvPicPr>
        <p:blipFill>
          <a:blip r:embed="rId21">
            <a:alphaModFix/>
          </a:blip>
          <a:stretch>
            <a:fillRect/>
          </a:stretch>
        </p:blipFill>
        <p:spPr>
          <a:xfrm>
            <a:off x="7388937" y="1875082"/>
            <a:ext cx="552200" cy="211041"/>
          </a:xfrm>
          <a:prstGeom prst="rect">
            <a:avLst/>
          </a:prstGeom>
          <a:noFill/>
          <a:ln>
            <a:noFill/>
          </a:ln>
        </p:spPr>
      </p:pic>
      <p:pic>
        <p:nvPicPr>
          <p:cNvPr id="3392" name="Google Shape;3392;p133"/>
          <p:cNvPicPr preferRelativeResize="0"/>
          <p:nvPr/>
        </p:nvPicPr>
        <p:blipFill>
          <a:blip r:embed="rId22">
            <a:alphaModFix/>
          </a:blip>
          <a:stretch>
            <a:fillRect/>
          </a:stretch>
        </p:blipFill>
        <p:spPr>
          <a:xfrm>
            <a:off x="7220450" y="2195246"/>
            <a:ext cx="398774" cy="155355"/>
          </a:xfrm>
          <a:prstGeom prst="rect">
            <a:avLst/>
          </a:prstGeom>
          <a:noFill/>
          <a:ln>
            <a:noFill/>
          </a:ln>
        </p:spPr>
      </p:pic>
      <p:pic>
        <p:nvPicPr>
          <p:cNvPr id="3393" name="Google Shape;3393;p133"/>
          <p:cNvPicPr preferRelativeResize="0"/>
          <p:nvPr/>
        </p:nvPicPr>
        <p:blipFill>
          <a:blip r:embed="rId23">
            <a:alphaModFix/>
          </a:blip>
          <a:stretch>
            <a:fillRect/>
          </a:stretch>
        </p:blipFill>
        <p:spPr>
          <a:xfrm>
            <a:off x="8000750" y="2381981"/>
            <a:ext cx="509458" cy="254426"/>
          </a:xfrm>
          <a:prstGeom prst="rect">
            <a:avLst/>
          </a:prstGeom>
          <a:noFill/>
          <a:ln>
            <a:noFill/>
          </a:ln>
        </p:spPr>
      </p:pic>
      <p:pic>
        <p:nvPicPr>
          <p:cNvPr id="3394" name="Google Shape;3394;p133"/>
          <p:cNvPicPr preferRelativeResize="0"/>
          <p:nvPr/>
        </p:nvPicPr>
        <p:blipFill rotWithShape="1">
          <a:blip r:embed="rId24">
            <a:alphaModFix/>
          </a:blip>
          <a:srcRect b="34175" l="0" r="0" t="32456"/>
          <a:stretch/>
        </p:blipFill>
        <p:spPr>
          <a:xfrm>
            <a:off x="5813733" y="2749262"/>
            <a:ext cx="651225" cy="174776"/>
          </a:xfrm>
          <a:prstGeom prst="rect">
            <a:avLst/>
          </a:prstGeom>
          <a:noFill/>
          <a:ln>
            <a:noFill/>
          </a:ln>
        </p:spPr>
      </p:pic>
      <p:pic>
        <p:nvPicPr>
          <p:cNvPr id="3395" name="Google Shape;3395;p133"/>
          <p:cNvPicPr preferRelativeResize="0"/>
          <p:nvPr/>
        </p:nvPicPr>
        <p:blipFill>
          <a:blip r:embed="rId25">
            <a:alphaModFix/>
          </a:blip>
          <a:stretch>
            <a:fillRect/>
          </a:stretch>
        </p:blipFill>
        <p:spPr>
          <a:xfrm>
            <a:off x="7382113" y="2732872"/>
            <a:ext cx="481700" cy="186377"/>
          </a:xfrm>
          <a:prstGeom prst="rect">
            <a:avLst/>
          </a:prstGeom>
          <a:noFill/>
          <a:ln>
            <a:noFill/>
          </a:ln>
        </p:spPr>
      </p:pic>
      <p:pic>
        <p:nvPicPr>
          <p:cNvPr id="3396" name="Google Shape;3396;p133"/>
          <p:cNvPicPr preferRelativeResize="0"/>
          <p:nvPr/>
        </p:nvPicPr>
        <p:blipFill>
          <a:blip r:embed="rId26">
            <a:alphaModFix/>
          </a:blip>
          <a:stretch>
            <a:fillRect/>
          </a:stretch>
        </p:blipFill>
        <p:spPr>
          <a:xfrm>
            <a:off x="4618375" y="3380464"/>
            <a:ext cx="596125" cy="292353"/>
          </a:xfrm>
          <a:prstGeom prst="rect">
            <a:avLst/>
          </a:prstGeom>
          <a:noFill/>
          <a:ln>
            <a:noFill/>
          </a:ln>
        </p:spPr>
      </p:pic>
      <p:pic>
        <p:nvPicPr>
          <p:cNvPr id="3397" name="Google Shape;3397;p133"/>
          <p:cNvPicPr preferRelativeResize="0"/>
          <p:nvPr/>
        </p:nvPicPr>
        <p:blipFill>
          <a:blip r:embed="rId27">
            <a:alphaModFix/>
          </a:blip>
          <a:stretch>
            <a:fillRect/>
          </a:stretch>
        </p:blipFill>
        <p:spPr>
          <a:xfrm>
            <a:off x="5501000" y="3278486"/>
            <a:ext cx="651223" cy="157678"/>
          </a:xfrm>
          <a:prstGeom prst="rect">
            <a:avLst/>
          </a:prstGeom>
          <a:noFill/>
          <a:ln>
            <a:noFill/>
          </a:ln>
        </p:spPr>
      </p:pic>
      <p:pic>
        <p:nvPicPr>
          <p:cNvPr id="3398" name="Google Shape;3398;p133"/>
          <p:cNvPicPr preferRelativeResize="0"/>
          <p:nvPr/>
        </p:nvPicPr>
        <p:blipFill>
          <a:blip r:embed="rId28">
            <a:alphaModFix/>
          </a:blip>
          <a:stretch>
            <a:fillRect/>
          </a:stretch>
        </p:blipFill>
        <p:spPr>
          <a:xfrm>
            <a:off x="1666477" y="3303343"/>
            <a:ext cx="669700" cy="166051"/>
          </a:xfrm>
          <a:prstGeom prst="rect">
            <a:avLst/>
          </a:prstGeom>
          <a:noFill/>
          <a:ln>
            <a:noFill/>
          </a:ln>
        </p:spPr>
      </p:pic>
      <p:pic>
        <p:nvPicPr>
          <p:cNvPr id="3399" name="Google Shape;3399;p133"/>
          <p:cNvPicPr preferRelativeResize="0"/>
          <p:nvPr/>
        </p:nvPicPr>
        <p:blipFill>
          <a:blip r:embed="rId29">
            <a:alphaModFix/>
          </a:blip>
          <a:stretch>
            <a:fillRect/>
          </a:stretch>
        </p:blipFill>
        <p:spPr>
          <a:xfrm>
            <a:off x="279276" y="3868015"/>
            <a:ext cx="609449" cy="128248"/>
          </a:xfrm>
          <a:prstGeom prst="rect">
            <a:avLst/>
          </a:prstGeom>
          <a:noFill/>
          <a:ln>
            <a:noFill/>
          </a:ln>
        </p:spPr>
      </p:pic>
      <p:pic>
        <p:nvPicPr>
          <p:cNvPr id="3400" name="Google Shape;3400;p133"/>
          <p:cNvPicPr preferRelativeResize="0"/>
          <p:nvPr/>
        </p:nvPicPr>
        <p:blipFill>
          <a:blip r:embed="rId30">
            <a:alphaModFix/>
          </a:blip>
          <a:stretch>
            <a:fillRect/>
          </a:stretch>
        </p:blipFill>
        <p:spPr>
          <a:xfrm>
            <a:off x="4743625" y="3971496"/>
            <a:ext cx="470874" cy="212883"/>
          </a:xfrm>
          <a:prstGeom prst="rect">
            <a:avLst/>
          </a:prstGeom>
          <a:noFill/>
          <a:ln>
            <a:noFill/>
          </a:ln>
        </p:spPr>
      </p:pic>
      <p:pic>
        <p:nvPicPr>
          <p:cNvPr id="3401" name="Google Shape;3401;p133"/>
          <p:cNvPicPr preferRelativeResize="0"/>
          <p:nvPr/>
        </p:nvPicPr>
        <p:blipFill>
          <a:blip r:embed="rId31">
            <a:alphaModFix/>
          </a:blip>
          <a:stretch>
            <a:fillRect/>
          </a:stretch>
        </p:blipFill>
        <p:spPr>
          <a:xfrm>
            <a:off x="5583201" y="4226958"/>
            <a:ext cx="596825" cy="142634"/>
          </a:xfrm>
          <a:prstGeom prst="rect">
            <a:avLst/>
          </a:prstGeom>
          <a:noFill/>
          <a:ln>
            <a:noFill/>
          </a:ln>
        </p:spPr>
      </p:pic>
      <p:pic>
        <p:nvPicPr>
          <p:cNvPr id="3402" name="Google Shape;3402;p133"/>
          <p:cNvPicPr preferRelativeResize="0"/>
          <p:nvPr/>
        </p:nvPicPr>
        <p:blipFill>
          <a:blip r:embed="rId32">
            <a:alphaModFix/>
          </a:blip>
          <a:stretch>
            <a:fillRect/>
          </a:stretch>
        </p:blipFill>
        <p:spPr>
          <a:xfrm>
            <a:off x="517675" y="2453690"/>
            <a:ext cx="669701" cy="147148"/>
          </a:xfrm>
          <a:prstGeom prst="rect">
            <a:avLst/>
          </a:prstGeom>
          <a:noFill/>
          <a:ln>
            <a:noFill/>
          </a:ln>
        </p:spPr>
      </p:pic>
      <p:pic>
        <p:nvPicPr>
          <p:cNvPr id="3403" name="Google Shape;3403;p133"/>
          <p:cNvPicPr preferRelativeResize="0"/>
          <p:nvPr/>
        </p:nvPicPr>
        <p:blipFill>
          <a:blip r:embed="rId33">
            <a:alphaModFix/>
          </a:blip>
          <a:stretch>
            <a:fillRect/>
          </a:stretch>
        </p:blipFill>
        <p:spPr>
          <a:xfrm>
            <a:off x="3961324" y="3335763"/>
            <a:ext cx="385325" cy="346950"/>
          </a:xfrm>
          <a:prstGeom prst="rect">
            <a:avLst/>
          </a:prstGeom>
          <a:noFill/>
          <a:ln>
            <a:noFill/>
          </a:ln>
        </p:spPr>
      </p:pic>
      <p:pic>
        <p:nvPicPr>
          <p:cNvPr id="3404" name="Google Shape;3404;p133"/>
          <p:cNvPicPr preferRelativeResize="0"/>
          <p:nvPr/>
        </p:nvPicPr>
        <p:blipFill>
          <a:blip r:embed="rId34">
            <a:alphaModFix/>
          </a:blip>
          <a:stretch>
            <a:fillRect/>
          </a:stretch>
        </p:blipFill>
        <p:spPr>
          <a:xfrm>
            <a:off x="3942763" y="3883713"/>
            <a:ext cx="398775" cy="369900"/>
          </a:xfrm>
          <a:prstGeom prst="rect">
            <a:avLst/>
          </a:prstGeom>
          <a:noFill/>
          <a:ln>
            <a:noFill/>
          </a:ln>
        </p:spPr>
      </p:pic>
      <p:pic>
        <p:nvPicPr>
          <p:cNvPr id="3405" name="Google Shape;3405;p133"/>
          <p:cNvPicPr preferRelativeResize="0"/>
          <p:nvPr/>
        </p:nvPicPr>
        <p:blipFill>
          <a:blip r:embed="rId35">
            <a:alphaModFix/>
          </a:blip>
          <a:stretch>
            <a:fillRect/>
          </a:stretch>
        </p:blipFill>
        <p:spPr>
          <a:xfrm>
            <a:off x="2681699" y="1149201"/>
            <a:ext cx="256275" cy="244716"/>
          </a:xfrm>
          <a:prstGeom prst="rect">
            <a:avLst/>
          </a:prstGeom>
          <a:noFill/>
          <a:ln>
            <a:noFill/>
          </a:ln>
        </p:spPr>
      </p:pic>
      <p:pic>
        <p:nvPicPr>
          <p:cNvPr id="3406" name="Google Shape;3406;p133"/>
          <p:cNvPicPr preferRelativeResize="0"/>
          <p:nvPr/>
        </p:nvPicPr>
        <p:blipFill>
          <a:blip r:embed="rId36">
            <a:alphaModFix/>
          </a:blip>
          <a:stretch>
            <a:fillRect/>
          </a:stretch>
        </p:blipFill>
        <p:spPr>
          <a:xfrm>
            <a:off x="2109425" y="1237209"/>
            <a:ext cx="441275" cy="137624"/>
          </a:xfrm>
          <a:prstGeom prst="rect">
            <a:avLst/>
          </a:prstGeom>
          <a:noFill/>
          <a:ln>
            <a:noFill/>
          </a:ln>
        </p:spPr>
      </p:pic>
      <p:pic>
        <p:nvPicPr>
          <p:cNvPr id="3407" name="Google Shape;3407;p133"/>
          <p:cNvPicPr preferRelativeResize="0"/>
          <p:nvPr/>
        </p:nvPicPr>
        <p:blipFill rotWithShape="1">
          <a:blip r:embed="rId37">
            <a:alphaModFix/>
          </a:blip>
          <a:srcRect b="10614" l="17542" r="10234" t="10346"/>
          <a:stretch/>
        </p:blipFill>
        <p:spPr>
          <a:xfrm>
            <a:off x="1084025" y="985625"/>
            <a:ext cx="279925" cy="256781"/>
          </a:xfrm>
          <a:prstGeom prst="rect">
            <a:avLst/>
          </a:prstGeom>
          <a:noFill/>
          <a:ln>
            <a:noFill/>
          </a:ln>
        </p:spPr>
      </p:pic>
      <p:pic>
        <p:nvPicPr>
          <p:cNvPr id="3408" name="Google Shape;3408;p133"/>
          <p:cNvPicPr preferRelativeResize="0"/>
          <p:nvPr/>
        </p:nvPicPr>
        <p:blipFill rotWithShape="1">
          <a:blip r:embed="rId38">
            <a:alphaModFix/>
          </a:blip>
          <a:srcRect b="18325" l="0" r="0" t="16714"/>
          <a:stretch/>
        </p:blipFill>
        <p:spPr>
          <a:xfrm>
            <a:off x="6556238" y="2182013"/>
            <a:ext cx="441275" cy="171996"/>
          </a:xfrm>
          <a:prstGeom prst="rect">
            <a:avLst/>
          </a:prstGeom>
          <a:noFill/>
          <a:ln>
            <a:noFill/>
          </a:ln>
        </p:spPr>
      </p:pic>
      <p:pic>
        <p:nvPicPr>
          <p:cNvPr id="3409" name="Google Shape;3409;p133"/>
          <p:cNvPicPr preferRelativeResize="0"/>
          <p:nvPr/>
        </p:nvPicPr>
        <p:blipFill rotWithShape="1">
          <a:blip r:embed="rId39">
            <a:alphaModFix/>
          </a:blip>
          <a:srcRect b="18379" l="0" r="0" t="20435"/>
          <a:stretch/>
        </p:blipFill>
        <p:spPr>
          <a:xfrm>
            <a:off x="7425231" y="3030326"/>
            <a:ext cx="552200" cy="168936"/>
          </a:xfrm>
          <a:prstGeom prst="rect">
            <a:avLst/>
          </a:prstGeom>
          <a:noFill/>
          <a:ln>
            <a:noFill/>
          </a:ln>
        </p:spPr>
      </p:pic>
      <p:pic>
        <p:nvPicPr>
          <p:cNvPr id="3410" name="Google Shape;3410;p133"/>
          <p:cNvPicPr preferRelativeResize="0"/>
          <p:nvPr/>
        </p:nvPicPr>
        <p:blipFill rotWithShape="1">
          <a:blip r:embed="rId40">
            <a:alphaModFix/>
          </a:blip>
          <a:srcRect b="20968" l="3786" r="5197" t="20787"/>
          <a:stretch/>
        </p:blipFill>
        <p:spPr>
          <a:xfrm>
            <a:off x="7924122" y="3626216"/>
            <a:ext cx="470900" cy="150666"/>
          </a:xfrm>
          <a:prstGeom prst="rect">
            <a:avLst/>
          </a:prstGeom>
          <a:noFill/>
          <a:ln>
            <a:noFill/>
          </a:ln>
        </p:spPr>
      </p:pic>
      <p:pic>
        <p:nvPicPr>
          <p:cNvPr id="3411" name="Google Shape;3411;p133"/>
          <p:cNvPicPr preferRelativeResize="0"/>
          <p:nvPr/>
        </p:nvPicPr>
        <p:blipFill>
          <a:blip r:embed="rId41">
            <a:alphaModFix/>
          </a:blip>
          <a:stretch>
            <a:fillRect/>
          </a:stretch>
        </p:blipFill>
        <p:spPr>
          <a:xfrm>
            <a:off x="1747105" y="3599083"/>
            <a:ext cx="628825" cy="142258"/>
          </a:xfrm>
          <a:prstGeom prst="rect">
            <a:avLst/>
          </a:prstGeom>
          <a:noFill/>
          <a:ln>
            <a:noFill/>
          </a:ln>
        </p:spPr>
      </p:pic>
      <p:pic>
        <p:nvPicPr>
          <p:cNvPr id="3412" name="Google Shape;3412;p133"/>
          <p:cNvPicPr preferRelativeResize="0"/>
          <p:nvPr/>
        </p:nvPicPr>
        <p:blipFill rotWithShape="1">
          <a:blip r:embed="rId42">
            <a:alphaModFix/>
          </a:blip>
          <a:srcRect b="19544" l="0" r="0" t="26060"/>
          <a:stretch/>
        </p:blipFill>
        <p:spPr>
          <a:xfrm>
            <a:off x="7449025" y="4147574"/>
            <a:ext cx="628826" cy="194151"/>
          </a:xfrm>
          <a:prstGeom prst="rect">
            <a:avLst/>
          </a:prstGeom>
          <a:noFill/>
          <a:ln>
            <a:noFill/>
          </a:ln>
        </p:spPr>
      </p:pic>
      <p:pic>
        <p:nvPicPr>
          <p:cNvPr id="3413" name="Google Shape;3413;p133"/>
          <p:cNvPicPr preferRelativeResize="0"/>
          <p:nvPr/>
        </p:nvPicPr>
        <p:blipFill>
          <a:blip r:embed="rId43">
            <a:alphaModFix/>
          </a:blip>
          <a:stretch>
            <a:fillRect/>
          </a:stretch>
        </p:blipFill>
        <p:spPr>
          <a:xfrm>
            <a:off x="7498094" y="3891535"/>
            <a:ext cx="494074" cy="143147"/>
          </a:xfrm>
          <a:prstGeom prst="rect">
            <a:avLst/>
          </a:prstGeom>
          <a:noFill/>
          <a:ln>
            <a:noFill/>
          </a:ln>
        </p:spPr>
      </p:pic>
      <p:pic>
        <p:nvPicPr>
          <p:cNvPr id="3414" name="Google Shape;3414;p133"/>
          <p:cNvPicPr preferRelativeResize="0"/>
          <p:nvPr/>
        </p:nvPicPr>
        <p:blipFill rotWithShape="1">
          <a:blip r:embed="rId44">
            <a:alphaModFix/>
          </a:blip>
          <a:srcRect b="28659" l="0" r="0" t="31667"/>
          <a:stretch/>
        </p:blipFill>
        <p:spPr>
          <a:xfrm>
            <a:off x="1628238" y="1402174"/>
            <a:ext cx="628850" cy="138526"/>
          </a:xfrm>
          <a:prstGeom prst="rect">
            <a:avLst/>
          </a:prstGeom>
          <a:noFill/>
          <a:ln>
            <a:noFill/>
          </a:ln>
        </p:spPr>
      </p:pic>
      <p:pic>
        <p:nvPicPr>
          <p:cNvPr id="3415" name="Google Shape;3415;p133"/>
          <p:cNvPicPr preferRelativeResize="0"/>
          <p:nvPr/>
        </p:nvPicPr>
        <p:blipFill>
          <a:blip r:embed="rId45">
            <a:alphaModFix/>
          </a:blip>
          <a:stretch>
            <a:fillRect/>
          </a:stretch>
        </p:blipFill>
        <p:spPr>
          <a:xfrm>
            <a:off x="7498112" y="1072655"/>
            <a:ext cx="441275" cy="110308"/>
          </a:xfrm>
          <a:prstGeom prst="rect">
            <a:avLst/>
          </a:prstGeom>
          <a:noFill/>
          <a:ln>
            <a:noFill/>
          </a:ln>
        </p:spPr>
      </p:pic>
      <p:pic>
        <p:nvPicPr>
          <p:cNvPr id="3416" name="Google Shape;3416;p133"/>
          <p:cNvPicPr preferRelativeResize="0"/>
          <p:nvPr/>
        </p:nvPicPr>
        <p:blipFill rotWithShape="1">
          <a:blip r:embed="rId46">
            <a:alphaModFix/>
          </a:blip>
          <a:srcRect b="32876" l="10850" r="15684" t="29050"/>
          <a:stretch/>
        </p:blipFill>
        <p:spPr>
          <a:xfrm>
            <a:off x="7405920" y="1321812"/>
            <a:ext cx="518200" cy="140302"/>
          </a:xfrm>
          <a:prstGeom prst="rect">
            <a:avLst/>
          </a:prstGeom>
          <a:noFill/>
          <a:ln>
            <a:noFill/>
          </a:ln>
        </p:spPr>
      </p:pic>
      <p:pic>
        <p:nvPicPr>
          <p:cNvPr id="3417" name="Google Shape;3417;p133"/>
          <p:cNvPicPr preferRelativeResize="0"/>
          <p:nvPr/>
        </p:nvPicPr>
        <p:blipFill>
          <a:blip r:embed="rId47">
            <a:alphaModFix/>
          </a:blip>
          <a:stretch>
            <a:fillRect/>
          </a:stretch>
        </p:blipFill>
        <p:spPr>
          <a:xfrm>
            <a:off x="2059400" y="955418"/>
            <a:ext cx="481726" cy="254432"/>
          </a:xfrm>
          <a:prstGeom prst="rect">
            <a:avLst/>
          </a:prstGeom>
          <a:noFill/>
          <a:ln>
            <a:noFill/>
          </a:ln>
        </p:spPr>
      </p:pic>
      <p:pic>
        <p:nvPicPr>
          <p:cNvPr id="3418" name="Google Shape;3418;p133"/>
          <p:cNvPicPr preferRelativeResize="0"/>
          <p:nvPr/>
        </p:nvPicPr>
        <p:blipFill>
          <a:blip r:embed="rId48">
            <a:alphaModFix/>
          </a:blip>
          <a:stretch>
            <a:fillRect/>
          </a:stretch>
        </p:blipFill>
        <p:spPr>
          <a:xfrm>
            <a:off x="329300" y="1201576"/>
            <a:ext cx="624000" cy="102374"/>
          </a:xfrm>
          <a:prstGeom prst="rect">
            <a:avLst/>
          </a:prstGeom>
          <a:noFill/>
          <a:ln>
            <a:noFill/>
          </a:ln>
        </p:spPr>
      </p:pic>
      <p:pic>
        <p:nvPicPr>
          <p:cNvPr id="3419" name="Google Shape;3419;p133"/>
          <p:cNvPicPr preferRelativeResize="0"/>
          <p:nvPr/>
        </p:nvPicPr>
        <p:blipFill>
          <a:blip r:embed="rId49">
            <a:alphaModFix/>
          </a:blip>
          <a:stretch>
            <a:fillRect/>
          </a:stretch>
        </p:blipFill>
        <p:spPr>
          <a:xfrm>
            <a:off x="306300" y="1944809"/>
            <a:ext cx="441275" cy="115838"/>
          </a:xfrm>
          <a:prstGeom prst="rect">
            <a:avLst/>
          </a:prstGeom>
          <a:noFill/>
          <a:ln>
            <a:noFill/>
          </a:ln>
        </p:spPr>
      </p:pic>
      <p:pic>
        <p:nvPicPr>
          <p:cNvPr id="3420" name="Google Shape;3420;p133"/>
          <p:cNvPicPr preferRelativeResize="0"/>
          <p:nvPr/>
        </p:nvPicPr>
        <p:blipFill rotWithShape="1">
          <a:blip r:embed="rId50">
            <a:alphaModFix/>
          </a:blip>
          <a:srcRect b="0" l="0" r="0" t="33862"/>
          <a:stretch/>
        </p:blipFill>
        <p:spPr>
          <a:xfrm>
            <a:off x="1514013" y="1905433"/>
            <a:ext cx="569599" cy="155250"/>
          </a:xfrm>
          <a:prstGeom prst="rect">
            <a:avLst/>
          </a:prstGeom>
          <a:noFill/>
          <a:ln>
            <a:noFill/>
          </a:ln>
        </p:spPr>
      </p:pic>
      <p:pic>
        <p:nvPicPr>
          <p:cNvPr id="3421" name="Google Shape;3421;p133"/>
          <p:cNvPicPr preferRelativeResize="0"/>
          <p:nvPr/>
        </p:nvPicPr>
        <p:blipFill rotWithShape="1">
          <a:blip r:embed="rId51">
            <a:alphaModFix/>
          </a:blip>
          <a:srcRect b="37087" l="0" r="0" t="36916"/>
          <a:stretch/>
        </p:blipFill>
        <p:spPr>
          <a:xfrm>
            <a:off x="6354288" y="1913375"/>
            <a:ext cx="481725" cy="113790"/>
          </a:xfrm>
          <a:prstGeom prst="rect">
            <a:avLst/>
          </a:prstGeom>
          <a:noFill/>
          <a:ln>
            <a:noFill/>
          </a:ln>
        </p:spPr>
      </p:pic>
      <p:pic>
        <p:nvPicPr>
          <p:cNvPr id="3422" name="Google Shape;3422;p133"/>
          <p:cNvPicPr preferRelativeResize="0"/>
          <p:nvPr/>
        </p:nvPicPr>
        <p:blipFill rotWithShape="1">
          <a:blip r:embed="rId52">
            <a:alphaModFix/>
          </a:blip>
          <a:srcRect b="0" l="10817" r="0" t="0"/>
          <a:stretch/>
        </p:blipFill>
        <p:spPr>
          <a:xfrm>
            <a:off x="7039337" y="1855628"/>
            <a:ext cx="228600" cy="216775"/>
          </a:xfrm>
          <a:prstGeom prst="rect">
            <a:avLst/>
          </a:prstGeom>
          <a:noFill/>
          <a:ln>
            <a:noFill/>
          </a:ln>
        </p:spPr>
      </p:pic>
      <p:pic>
        <p:nvPicPr>
          <p:cNvPr id="3423" name="Google Shape;3423;p133"/>
          <p:cNvPicPr preferRelativeResize="0"/>
          <p:nvPr/>
        </p:nvPicPr>
        <p:blipFill>
          <a:blip r:embed="rId53">
            <a:alphaModFix/>
          </a:blip>
          <a:stretch>
            <a:fillRect/>
          </a:stretch>
        </p:blipFill>
        <p:spPr>
          <a:xfrm>
            <a:off x="7138832" y="2489751"/>
            <a:ext cx="596824" cy="120561"/>
          </a:xfrm>
          <a:prstGeom prst="rect">
            <a:avLst/>
          </a:prstGeom>
          <a:noFill/>
          <a:ln>
            <a:noFill/>
          </a:ln>
        </p:spPr>
      </p:pic>
      <p:pic>
        <p:nvPicPr>
          <p:cNvPr id="3424" name="Google Shape;3424;p133"/>
          <p:cNvPicPr preferRelativeResize="0"/>
          <p:nvPr/>
        </p:nvPicPr>
        <p:blipFill>
          <a:blip r:embed="rId54">
            <a:alphaModFix/>
          </a:blip>
          <a:stretch>
            <a:fillRect/>
          </a:stretch>
        </p:blipFill>
        <p:spPr>
          <a:xfrm>
            <a:off x="6516663" y="2419156"/>
            <a:ext cx="410075" cy="212576"/>
          </a:xfrm>
          <a:prstGeom prst="rect">
            <a:avLst/>
          </a:prstGeom>
          <a:noFill/>
          <a:ln>
            <a:noFill/>
          </a:ln>
        </p:spPr>
      </p:pic>
      <p:pic>
        <p:nvPicPr>
          <p:cNvPr id="3425" name="Google Shape;3425;p133"/>
          <p:cNvPicPr preferRelativeResize="0"/>
          <p:nvPr/>
        </p:nvPicPr>
        <p:blipFill rotWithShape="1">
          <a:blip r:embed="rId55">
            <a:alphaModFix/>
          </a:blip>
          <a:srcRect b="26242" l="0" r="0" t="27087"/>
          <a:stretch/>
        </p:blipFill>
        <p:spPr>
          <a:xfrm>
            <a:off x="5704800" y="2383376"/>
            <a:ext cx="518175" cy="241831"/>
          </a:xfrm>
          <a:prstGeom prst="rect">
            <a:avLst/>
          </a:prstGeom>
          <a:noFill/>
          <a:ln>
            <a:noFill/>
          </a:ln>
        </p:spPr>
      </p:pic>
      <p:pic>
        <p:nvPicPr>
          <p:cNvPr id="3426" name="Google Shape;3426;p133"/>
          <p:cNvPicPr preferRelativeResize="0"/>
          <p:nvPr/>
        </p:nvPicPr>
        <p:blipFill rotWithShape="1">
          <a:blip r:embed="rId50">
            <a:alphaModFix/>
          </a:blip>
          <a:srcRect b="0" l="0" r="0" t="33862"/>
          <a:stretch/>
        </p:blipFill>
        <p:spPr>
          <a:xfrm>
            <a:off x="1088906" y="3022344"/>
            <a:ext cx="569599" cy="155250"/>
          </a:xfrm>
          <a:prstGeom prst="rect">
            <a:avLst/>
          </a:prstGeom>
          <a:noFill/>
          <a:ln>
            <a:noFill/>
          </a:ln>
        </p:spPr>
      </p:pic>
      <p:pic>
        <p:nvPicPr>
          <p:cNvPr id="3427" name="Google Shape;3427;p133"/>
          <p:cNvPicPr preferRelativeResize="0"/>
          <p:nvPr/>
        </p:nvPicPr>
        <p:blipFill>
          <a:blip r:embed="rId56">
            <a:alphaModFix/>
          </a:blip>
          <a:stretch>
            <a:fillRect/>
          </a:stretch>
        </p:blipFill>
        <p:spPr>
          <a:xfrm>
            <a:off x="1261668" y="2756270"/>
            <a:ext cx="531849" cy="252332"/>
          </a:xfrm>
          <a:prstGeom prst="rect">
            <a:avLst/>
          </a:prstGeom>
          <a:noFill/>
          <a:ln>
            <a:noFill/>
          </a:ln>
        </p:spPr>
      </p:pic>
      <p:pic>
        <p:nvPicPr>
          <p:cNvPr id="3428" name="Google Shape;3428;p133"/>
          <p:cNvPicPr preferRelativeResize="0"/>
          <p:nvPr/>
        </p:nvPicPr>
        <p:blipFill>
          <a:blip r:embed="rId57">
            <a:alphaModFix/>
          </a:blip>
          <a:stretch>
            <a:fillRect/>
          </a:stretch>
        </p:blipFill>
        <p:spPr>
          <a:xfrm>
            <a:off x="517663" y="2971607"/>
            <a:ext cx="385325" cy="231974"/>
          </a:xfrm>
          <a:prstGeom prst="rect">
            <a:avLst/>
          </a:prstGeom>
          <a:noFill/>
          <a:ln>
            <a:noFill/>
          </a:ln>
        </p:spPr>
      </p:pic>
      <p:pic>
        <p:nvPicPr>
          <p:cNvPr id="3429" name="Google Shape;3429;p133"/>
          <p:cNvPicPr preferRelativeResize="0"/>
          <p:nvPr/>
        </p:nvPicPr>
        <p:blipFill rotWithShape="1">
          <a:blip r:embed="rId58">
            <a:alphaModFix/>
          </a:blip>
          <a:srcRect b="26919" l="0" r="0" t="26499"/>
          <a:stretch/>
        </p:blipFill>
        <p:spPr>
          <a:xfrm>
            <a:off x="2598243" y="2778477"/>
            <a:ext cx="596152" cy="185067"/>
          </a:xfrm>
          <a:prstGeom prst="rect">
            <a:avLst/>
          </a:prstGeom>
          <a:noFill/>
          <a:ln>
            <a:noFill/>
          </a:ln>
        </p:spPr>
      </p:pic>
      <p:pic>
        <p:nvPicPr>
          <p:cNvPr id="3430" name="Google Shape;3430;p133"/>
          <p:cNvPicPr preferRelativeResize="0"/>
          <p:nvPr/>
        </p:nvPicPr>
        <p:blipFill rotWithShape="1">
          <a:blip r:embed="rId59">
            <a:alphaModFix/>
          </a:blip>
          <a:srcRect b="24828" l="7811" r="10133" t="29023"/>
          <a:stretch/>
        </p:blipFill>
        <p:spPr>
          <a:xfrm>
            <a:off x="6229175" y="3434050"/>
            <a:ext cx="632799" cy="186815"/>
          </a:xfrm>
          <a:prstGeom prst="rect">
            <a:avLst/>
          </a:prstGeom>
          <a:noFill/>
          <a:ln>
            <a:noFill/>
          </a:ln>
        </p:spPr>
      </p:pic>
      <p:pic>
        <p:nvPicPr>
          <p:cNvPr id="3431" name="Google Shape;3431;p133"/>
          <p:cNvPicPr preferRelativeResize="0"/>
          <p:nvPr/>
        </p:nvPicPr>
        <p:blipFill rotWithShape="1">
          <a:blip r:embed="rId44">
            <a:alphaModFix/>
          </a:blip>
          <a:srcRect b="28659" l="0" r="0" t="31667"/>
          <a:stretch/>
        </p:blipFill>
        <p:spPr>
          <a:xfrm>
            <a:off x="8175505" y="3897352"/>
            <a:ext cx="628850" cy="138526"/>
          </a:xfrm>
          <a:prstGeom prst="rect">
            <a:avLst/>
          </a:prstGeom>
          <a:noFill/>
          <a:ln>
            <a:noFill/>
          </a:ln>
        </p:spPr>
      </p:pic>
      <p:pic>
        <p:nvPicPr>
          <p:cNvPr id="3432" name="Google Shape;3432;p133"/>
          <p:cNvPicPr preferRelativeResize="0"/>
          <p:nvPr/>
        </p:nvPicPr>
        <p:blipFill>
          <a:blip r:embed="rId60">
            <a:alphaModFix/>
          </a:blip>
          <a:stretch>
            <a:fillRect/>
          </a:stretch>
        </p:blipFill>
        <p:spPr>
          <a:xfrm>
            <a:off x="5584492" y="3801185"/>
            <a:ext cx="518175" cy="196025"/>
          </a:xfrm>
          <a:prstGeom prst="rect">
            <a:avLst/>
          </a:prstGeom>
          <a:noFill/>
          <a:ln>
            <a:noFill/>
          </a:ln>
        </p:spPr>
      </p:pic>
      <p:pic>
        <p:nvPicPr>
          <p:cNvPr id="3433" name="Google Shape;3433;p133"/>
          <p:cNvPicPr preferRelativeResize="0"/>
          <p:nvPr/>
        </p:nvPicPr>
        <p:blipFill rotWithShape="1">
          <a:blip r:embed="rId61">
            <a:alphaModFix/>
          </a:blip>
          <a:srcRect b="25240" l="10886" r="11298" t="23519"/>
          <a:stretch/>
        </p:blipFill>
        <p:spPr>
          <a:xfrm>
            <a:off x="8160063" y="4150610"/>
            <a:ext cx="518175" cy="155224"/>
          </a:xfrm>
          <a:prstGeom prst="rect">
            <a:avLst/>
          </a:prstGeom>
          <a:noFill/>
          <a:ln>
            <a:noFill/>
          </a:ln>
        </p:spPr>
      </p:pic>
      <p:pic>
        <p:nvPicPr>
          <p:cNvPr id="3434" name="Google Shape;3434;p133"/>
          <p:cNvPicPr preferRelativeResize="0"/>
          <p:nvPr/>
        </p:nvPicPr>
        <p:blipFill>
          <a:blip r:embed="rId62">
            <a:alphaModFix/>
          </a:blip>
          <a:stretch>
            <a:fillRect/>
          </a:stretch>
        </p:blipFill>
        <p:spPr>
          <a:xfrm>
            <a:off x="2387726" y="3876050"/>
            <a:ext cx="669699" cy="123557"/>
          </a:xfrm>
          <a:prstGeom prst="rect">
            <a:avLst/>
          </a:prstGeom>
          <a:noFill/>
          <a:ln>
            <a:noFill/>
          </a:ln>
        </p:spPr>
      </p:pic>
      <p:pic>
        <p:nvPicPr>
          <p:cNvPr id="3435" name="Google Shape;3435;p133"/>
          <p:cNvPicPr preferRelativeResize="0"/>
          <p:nvPr/>
        </p:nvPicPr>
        <p:blipFill rotWithShape="1">
          <a:blip r:embed="rId63">
            <a:alphaModFix/>
          </a:blip>
          <a:srcRect b="23307" l="14521" r="10779" t="28467"/>
          <a:stretch/>
        </p:blipFill>
        <p:spPr>
          <a:xfrm>
            <a:off x="1945250" y="3871024"/>
            <a:ext cx="367798" cy="102006"/>
          </a:xfrm>
          <a:prstGeom prst="rect">
            <a:avLst/>
          </a:prstGeom>
          <a:noFill/>
          <a:ln>
            <a:noFill/>
          </a:ln>
        </p:spPr>
      </p:pic>
      <p:pic>
        <p:nvPicPr>
          <p:cNvPr id="3436" name="Google Shape;3436;p133"/>
          <p:cNvPicPr preferRelativeResize="0"/>
          <p:nvPr/>
        </p:nvPicPr>
        <p:blipFill>
          <a:blip r:embed="rId57">
            <a:alphaModFix/>
          </a:blip>
          <a:stretch>
            <a:fillRect/>
          </a:stretch>
        </p:blipFill>
        <p:spPr>
          <a:xfrm>
            <a:off x="8505957" y="968882"/>
            <a:ext cx="385325" cy="231974"/>
          </a:xfrm>
          <a:prstGeom prst="rect">
            <a:avLst/>
          </a:prstGeom>
          <a:noFill/>
          <a:ln>
            <a:noFill/>
          </a:ln>
        </p:spPr>
      </p:pic>
      <p:pic>
        <p:nvPicPr>
          <p:cNvPr id="3437" name="Google Shape;3437;p133"/>
          <p:cNvPicPr preferRelativeResize="0"/>
          <p:nvPr/>
        </p:nvPicPr>
        <p:blipFill>
          <a:blip r:embed="rId64">
            <a:alphaModFix/>
          </a:blip>
          <a:stretch>
            <a:fillRect/>
          </a:stretch>
        </p:blipFill>
        <p:spPr>
          <a:xfrm>
            <a:off x="1526406" y="978892"/>
            <a:ext cx="410075" cy="138455"/>
          </a:xfrm>
          <a:prstGeom prst="rect">
            <a:avLst/>
          </a:prstGeom>
          <a:noFill/>
          <a:ln>
            <a:noFill/>
          </a:ln>
        </p:spPr>
      </p:pic>
      <p:pic>
        <p:nvPicPr>
          <p:cNvPr id="3438" name="Google Shape;3438;p133"/>
          <p:cNvPicPr preferRelativeResize="0"/>
          <p:nvPr/>
        </p:nvPicPr>
        <p:blipFill rotWithShape="1">
          <a:blip r:embed="rId58">
            <a:alphaModFix/>
          </a:blip>
          <a:srcRect b="26919" l="0" r="0" t="26499"/>
          <a:stretch/>
        </p:blipFill>
        <p:spPr>
          <a:xfrm>
            <a:off x="6738036" y="1314336"/>
            <a:ext cx="596152" cy="185067"/>
          </a:xfrm>
          <a:prstGeom prst="rect">
            <a:avLst/>
          </a:prstGeom>
          <a:noFill/>
          <a:ln>
            <a:noFill/>
          </a:ln>
        </p:spPr>
      </p:pic>
      <p:pic>
        <p:nvPicPr>
          <p:cNvPr id="3439" name="Google Shape;3439;p133"/>
          <p:cNvPicPr preferRelativeResize="0"/>
          <p:nvPr/>
        </p:nvPicPr>
        <p:blipFill rotWithShape="1">
          <a:blip r:embed="rId50">
            <a:alphaModFix/>
          </a:blip>
          <a:srcRect b="0" l="0" r="0" t="33862"/>
          <a:stretch/>
        </p:blipFill>
        <p:spPr>
          <a:xfrm>
            <a:off x="306304" y="962869"/>
            <a:ext cx="569599" cy="155250"/>
          </a:xfrm>
          <a:prstGeom prst="rect">
            <a:avLst/>
          </a:prstGeom>
          <a:noFill/>
          <a:ln>
            <a:noFill/>
          </a:ln>
        </p:spPr>
      </p:pic>
      <p:pic>
        <p:nvPicPr>
          <p:cNvPr id="3440" name="Google Shape;3440;p133"/>
          <p:cNvPicPr preferRelativeResize="0"/>
          <p:nvPr/>
        </p:nvPicPr>
        <p:blipFill>
          <a:blip r:embed="rId65">
            <a:alphaModFix/>
          </a:blip>
          <a:stretch>
            <a:fillRect/>
          </a:stretch>
        </p:blipFill>
        <p:spPr>
          <a:xfrm>
            <a:off x="1526400" y="1156138"/>
            <a:ext cx="410075" cy="207237"/>
          </a:xfrm>
          <a:prstGeom prst="rect">
            <a:avLst/>
          </a:prstGeom>
          <a:noFill/>
          <a:ln>
            <a:noFill/>
          </a:ln>
        </p:spPr>
      </p:pic>
      <p:pic>
        <p:nvPicPr>
          <p:cNvPr id="3441" name="Google Shape;3441;p133"/>
          <p:cNvPicPr preferRelativeResize="0"/>
          <p:nvPr/>
        </p:nvPicPr>
        <p:blipFill>
          <a:blip r:embed="rId62">
            <a:alphaModFix/>
          </a:blip>
          <a:stretch>
            <a:fillRect/>
          </a:stretch>
        </p:blipFill>
        <p:spPr>
          <a:xfrm>
            <a:off x="831175" y="1945486"/>
            <a:ext cx="620475" cy="114469"/>
          </a:xfrm>
          <a:prstGeom prst="rect">
            <a:avLst/>
          </a:prstGeom>
          <a:noFill/>
          <a:ln>
            <a:noFill/>
          </a:ln>
        </p:spPr>
      </p:pic>
      <p:pic>
        <p:nvPicPr>
          <p:cNvPr id="3442" name="Google Shape;3442;p133"/>
          <p:cNvPicPr preferRelativeResize="0"/>
          <p:nvPr/>
        </p:nvPicPr>
        <p:blipFill rotWithShape="1">
          <a:blip r:embed="rId55">
            <a:alphaModFix/>
          </a:blip>
          <a:srcRect b="26242" l="0" r="0" t="27087"/>
          <a:stretch/>
        </p:blipFill>
        <p:spPr>
          <a:xfrm>
            <a:off x="1812025" y="1602153"/>
            <a:ext cx="518175" cy="241832"/>
          </a:xfrm>
          <a:prstGeom prst="rect">
            <a:avLst/>
          </a:prstGeom>
          <a:noFill/>
          <a:ln>
            <a:noFill/>
          </a:ln>
        </p:spPr>
      </p:pic>
      <p:pic>
        <p:nvPicPr>
          <p:cNvPr id="3443" name="Google Shape;3443;p133"/>
          <p:cNvPicPr preferRelativeResize="0"/>
          <p:nvPr/>
        </p:nvPicPr>
        <p:blipFill rotWithShape="1">
          <a:blip r:embed="rId37">
            <a:alphaModFix/>
          </a:blip>
          <a:srcRect b="10614" l="17542" r="10234" t="10346"/>
          <a:stretch/>
        </p:blipFill>
        <p:spPr>
          <a:xfrm>
            <a:off x="6000950" y="1565350"/>
            <a:ext cx="279925" cy="256781"/>
          </a:xfrm>
          <a:prstGeom prst="rect">
            <a:avLst/>
          </a:prstGeom>
          <a:noFill/>
          <a:ln>
            <a:noFill/>
          </a:ln>
        </p:spPr>
      </p:pic>
      <p:pic>
        <p:nvPicPr>
          <p:cNvPr id="3444" name="Google Shape;3444;p133"/>
          <p:cNvPicPr preferRelativeResize="0"/>
          <p:nvPr/>
        </p:nvPicPr>
        <p:blipFill>
          <a:blip r:embed="rId47">
            <a:alphaModFix/>
          </a:blip>
          <a:stretch>
            <a:fillRect/>
          </a:stretch>
        </p:blipFill>
        <p:spPr>
          <a:xfrm>
            <a:off x="1301700" y="1595855"/>
            <a:ext cx="481726" cy="254432"/>
          </a:xfrm>
          <a:prstGeom prst="rect">
            <a:avLst/>
          </a:prstGeom>
          <a:noFill/>
          <a:ln>
            <a:noFill/>
          </a:ln>
        </p:spPr>
      </p:pic>
      <p:pic>
        <p:nvPicPr>
          <p:cNvPr id="3445" name="Google Shape;3445;p133"/>
          <p:cNvPicPr preferRelativeResize="0"/>
          <p:nvPr/>
        </p:nvPicPr>
        <p:blipFill>
          <a:blip r:embed="rId57">
            <a:alphaModFix/>
          </a:blip>
          <a:stretch>
            <a:fillRect/>
          </a:stretch>
        </p:blipFill>
        <p:spPr>
          <a:xfrm>
            <a:off x="887766" y="1597384"/>
            <a:ext cx="385325" cy="231974"/>
          </a:xfrm>
          <a:prstGeom prst="rect">
            <a:avLst/>
          </a:prstGeom>
          <a:noFill/>
          <a:ln>
            <a:noFill/>
          </a:ln>
        </p:spPr>
      </p:pic>
      <p:pic>
        <p:nvPicPr>
          <p:cNvPr id="3446" name="Google Shape;3446;p133"/>
          <p:cNvPicPr preferRelativeResize="0"/>
          <p:nvPr/>
        </p:nvPicPr>
        <p:blipFill rotWithShape="1">
          <a:blip r:embed="rId46">
            <a:alphaModFix/>
          </a:blip>
          <a:srcRect b="32876" l="10850" r="15684" t="29050"/>
          <a:stretch/>
        </p:blipFill>
        <p:spPr>
          <a:xfrm>
            <a:off x="5704807" y="2188035"/>
            <a:ext cx="518200" cy="140302"/>
          </a:xfrm>
          <a:prstGeom prst="rect">
            <a:avLst/>
          </a:prstGeom>
          <a:noFill/>
          <a:ln>
            <a:noFill/>
          </a:ln>
        </p:spPr>
      </p:pic>
      <p:pic>
        <p:nvPicPr>
          <p:cNvPr id="3447" name="Google Shape;3447;p133"/>
          <p:cNvPicPr preferRelativeResize="0"/>
          <p:nvPr/>
        </p:nvPicPr>
        <p:blipFill rotWithShape="1">
          <a:blip r:embed="rId51">
            <a:alphaModFix/>
          </a:blip>
          <a:srcRect b="37087" l="0" r="0" t="36916"/>
          <a:stretch/>
        </p:blipFill>
        <p:spPr>
          <a:xfrm>
            <a:off x="8000536" y="2201392"/>
            <a:ext cx="481725" cy="113790"/>
          </a:xfrm>
          <a:prstGeom prst="rect">
            <a:avLst/>
          </a:prstGeom>
          <a:noFill/>
          <a:ln>
            <a:noFill/>
          </a:ln>
        </p:spPr>
      </p:pic>
      <p:pic>
        <p:nvPicPr>
          <p:cNvPr id="3448" name="Google Shape;3448;p133"/>
          <p:cNvPicPr preferRelativeResize="0"/>
          <p:nvPr/>
        </p:nvPicPr>
        <p:blipFill rotWithShape="1">
          <a:blip r:embed="rId66">
            <a:alphaModFix/>
          </a:blip>
          <a:srcRect b="28322" l="6188" r="8341" t="25906"/>
          <a:stretch/>
        </p:blipFill>
        <p:spPr>
          <a:xfrm>
            <a:off x="2594626" y="3035903"/>
            <a:ext cx="531851" cy="148806"/>
          </a:xfrm>
          <a:prstGeom prst="rect">
            <a:avLst/>
          </a:prstGeom>
          <a:noFill/>
          <a:ln>
            <a:noFill/>
          </a:ln>
        </p:spPr>
      </p:pic>
      <p:pic>
        <p:nvPicPr>
          <p:cNvPr id="3449" name="Google Shape;3449;p133"/>
          <p:cNvPicPr preferRelativeResize="0"/>
          <p:nvPr/>
        </p:nvPicPr>
        <p:blipFill rotWithShape="1">
          <a:blip r:embed="rId67">
            <a:alphaModFix/>
          </a:blip>
          <a:srcRect b="35713" l="10798" r="13052" t="31280"/>
          <a:stretch/>
        </p:blipFill>
        <p:spPr>
          <a:xfrm>
            <a:off x="1745550" y="3024938"/>
            <a:ext cx="762000" cy="173411"/>
          </a:xfrm>
          <a:prstGeom prst="rect">
            <a:avLst/>
          </a:prstGeom>
          <a:noFill/>
          <a:ln>
            <a:noFill/>
          </a:ln>
        </p:spPr>
      </p:pic>
      <p:pic>
        <p:nvPicPr>
          <p:cNvPr id="3450" name="Google Shape;3450;p133"/>
          <p:cNvPicPr preferRelativeResize="0"/>
          <p:nvPr/>
        </p:nvPicPr>
        <p:blipFill rotWithShape="1">
          <a:blip r:embed="rId44">
            <a:alphaModFix/>
          </a:blip>
          <a:srcRect b="28659" l="0" r="0" t="31667"/>
          <a:stretch/>
        </p:blipFill>
        <p:spPr>
          <a:xfrm>
            <a:off x="6580283" y="3055368"/>
            <a:ext cx="628850" cy="138526"/>
          </a:xfrm>
          <a:prstGeom prst="rect">
            <a:avLst/>
          </a:prstGeom>
          <a:noFill/>
          <a:ln>
            <a:noFill/>
          </a:ln>
        </p:spPr>
      </p:pic>
      <p:pic>
        <p:nvPicPr>
          <p:cNvPr id="3451" name="Google Shape;3451;p133"/>
          <p:cNvPicPr preferRelativeResize="0"/>
          <p:nvPr/>
        </p:nvPicPr>
        <p:blipFill>
          <a:blip r:embed="rId57">
            <a:alphaModFix/>
          </a:blip>
          <a:stretch>
            <a:fillRect/>
          </a:stretch>
        </p:blipFill>
        <p:spPr>
          <a:xfrm>
            <a:off x="6835991" y="2735034"/>
            <a:ext cx="385325" cy="231974"/>
          </a:xfrm>
          <a:prstGeom prst="rect">
            <a:avLst/>
          </a:prstGeom>
          <a:noFill/>
          <a:ln>
            <a:noFill/>
          </a:ln>
        </p:spPr>
      </p:pic>
      <p:pic>
        <p:nvPicPr>
          <p:cNvPr id="3452" name="Google Shape;3452;p133"/>
          <p:cNvPicPr preferRelativeResize="0"/>
          <p:nvPr/>
        </p:nvPicPr>
        <p:blipFill rotWithShape="1">
          <a:blip r:embed="rId68">
            <a:alphaModFix/>
          </a:blip>
          <a:srcRect b="23730" l="0" r="0" t="28280"/>
          <a:stretch/>
        </p:blipFill>
        <p:spPr>
          <a:xfrm>
            <a:off x="6515210" y="3639734"/>
            <a:ext cx="632800" cy="151845"/>
          </a:xfrm>
          <a:prstGeom prst="rect">
            <a:avLst/>
          </a:prstGeom>
          <a:noFill/>
          <a:ln>
            <a:noFill/>
          </a:ln>
        </p:spPr>
      </p:pic>
      <p:pic>
        <p:nvPicPr>
          <p:cNvPr id="3453" name="Google Shape;3453;p133"/>
          <p:cNvPicPr preferRelativeResize="0"/>
          <p:nvPr/>
        </p:nvPicPr>
        <p:blipFill>
          <a:blip r:embed="rId69">
            <a:alphaModFix/>
          </a:blip>
          <a:stretch>
            <a:fillRect/>
          </a:stretch>
        </p:blipFill>
        <p:spPr>
          <a:xfrm>
            <a:off x="6993325" y="3459338"/>
            <a:ext cx="518175" cy="175609"/>
          </a:xfrm>
          <a:prstGeom prst="rect">
            <a:avLst/>
          </a:prstGeom>
          <a:noFill/>
          <a:ln>
            <a:noFill/>
          </a:ln>
        </p:spPr>
      </p:pic>
      <p:pic>
        <p:nvPicPr>
          <p:cNvPr id="3454" name="Google Shape;3454;p133"/>
          <p:cNvPicPr preferRelativeResize="0"/>
          <p:nvPr/>
        </p:nvPicPr>
        <p:blipFill rotWithShape="1">
          <a:blip r:embed="rId70">
            <a:alphaModFix/>
          </a:blip>
          <a:srcRect b="37309" l="0" r="0" t="26406"/>
          <a:stretch/>
        </p:blipFill>
        <p:spPr>
          <a:xfrm>
            <a:off x="973535" y="3281216"/>
            <a:ext cx="531850" cy="192966"/>
          </a:xfrm>
          <a:prstGeom prst="rect">
            <a:avLst/>
          </a:prstGeom>
          <a:noFill/>
          <a:ln>
            <a:noFill/>
          </a:ln>
        </p:spPr>
      </p:pic>
      <p:pic>
        <p:nvPicPr>
          <p:cNvPr id="3455" name="Google Shape;3455;p133"/>
          <p:cNvPicPr preferRelativeResize="0"/>
          <p:nvPr/>
        </p:nvPicPr>
        <p:blipFill rotWithShape="1">
          <a:blip r:embed="rId50">
            <a:alphaModFix/>
          </a:blip>
          <a:srcRect b="0" l="0" r="0" t="33862"/>
          <a:stretch/>
        </p:blipFill>
        <p:spPr>
          <a:xfrm>
            <a:off x="309074" y="4133846"/>
            <a:ext cx="664449" cy="181102"/>
          </a:xfrm>
          <a:prstGeom prst="rect">
            <a:avLst/>
          </a:prstGeom>
          <a:noFill/>
          <a:ln>
            <a:noFill/>
          </a:ln>
        </p:spPr>
      </p:pic>
      <p:pic>
        <p:nvPicPr>
          <p:cNvPr id="3456" name="Google Shape;3456;p133"/>
          <p:cNvPicPr preferRelativeResize="0"/>
          <p:nvPr/>
        </p:nvPicPr>
        <p:blipFill>
          <a:blip r:embed="rId71">
            <a:alphaModFix/>
          </a:blip>
          <a:stretch>
            <a:fillRect/>
          </a:stretch>
        </p:blipFill>
        <p:spPr>
          <a:xfrm>
            <a:off x="612730" y="2184352"/>
            <a:ext cx="356218" cy="144925"/>
          </a:xfrm>
          <a:prstGeom prst="rect">
            <a:avLst/>
          </a:prstGeom>
          <a:noFill/>
          <a:ln>
            <a:noFill/>
          </a:ln>
        </p:spPr>
      </p:pic>
      <p:pic>
        <p:nvPicPr>
          <p:cNvPr id="3457" name="Google Shape;3457;p133"/>
          <p:cNvPicPr preferRelativeResize="0"/>
          <p:nvPr/>
        </p:nvPicPr>
        <p:blipFill rotWithShape="1">
          <a:blip r:embed="rId55">
            <a:alphaModFix/>
          </a:blip>
          <a:srcRect b="26242" l="0" r="0" t="27087"/>
          <a:stretch/>
        </p:blipFill>
        <p:spPr>
          <a:xfrm>
            <a:off x="5673989" y="1878275"/>
            <a:ext cx="449000" cy="209542"/>
          </a:xfrm>
          <a:prstGeom prst="rect">
            <a:avLst/>
          </a:prstGeom>
          <a:noFill/>
          <a:ln>
            <a:noFill/>
          </a:ln>
        </p:spPr>
      </p:pic>
      <p:pic>
        <p:nvPicPr>
          <p:cNvPr id="3458" name="Google Shape;3458;p133"/>
          <p:cNvPicPr preferRelativeResize="0"/>
          <p:nvPr/>
        </p:nvPicPr>
        <p:blipFill>
          <a:blip r:embed="rId72">
            <a:alphaModFix/>
          </a:blip>
          <a:stretch>
            <a:fillRect/>
          </a:stretch>
        </p:blipFill>
        <p:spPr>
          <a:xfrm>
            <a:off x="8131375" y="1843327"/>
            <a:ext cx="543450" cy="178375"/>
          </a:xfrm>
          <a:prstGeom prst="rect">
            <a:avLst/>
          </a:prstGeom>
          <a:noFill/>
          <a:ln>
            <a:noFill/>
          </a:ln>
        </p:spPr>
      </p:pic>
      <p:pic>
        <p:nvPicPr>
          <p:cNvPr id="3459" name="Google Shape;3459;p133"/>
          <p:cNvPicPr preferRelativeResize="0"/>
          <p:nvPr/>
        </p:nvPicPr>
        <p:blipFill>
          <a:blip r:embed="rId73">
            <a:alphaModFix/>
          </a:blip>
          <a:stretch>
            <a:fillRect/>
          </a:stretch>
        </p:blipFill>
        <p:spPr>
          <a:xfrm>
            <a:off x="7992939" y="1027213"/>
            <a:ext cx="481700" cy="155749"/>
          </a:xfrm>
          <a:prstGeom prst="rect">
            <a:avLst/>
          </a:prstGeom>
          <a:noFill/>
          <a:ln>
            <a:noFill/>
          </a:ln>
        </p:spPr>
      </p:pic>
      <p:pic>
        <p:nvPicPr>
          <p:cNvPr id="3460" name="Google Shape;3460;p133"/>
          <p:cNvPicPr preferRelativeResize="0"/>
          <p:nvPr/>
        </p:nvPicPr>
        <p:blipFill>
          <a:blip r:embed="rId74">
            <a:alphaModFix/>
          </a:blip>
          <a:stretch>
            <a:fillRect/>
          </a:stretch>
        </p:blipFill>
        <p:spPr>
          <a:xfrm>
            <a:off x="5660138" y="1335327"/>
            <a:ext cx="420000" cy="143052"/>
          </a:xfrm>
          <a:prstGeom prst="rect">
            <a:avLst/>
          </a:prstGeom>
          <a:noFill/>
          <a:ln>
            <a:noFill/>
          </a:ln>
        </p:spPr>
      </p:pic>
      <p:pic>
        <p:nvPicPr>
          <p:cNvPr id="3461" name="Google Shape;3461;p133"/>
          <p:cNvPicPr preferRelativeResize="0"/>
          <p:nvPr/>
        </p:nvPicPr>
        <p:blipFill>
          <a:blip r:embed="rId75">
            <a:alphaModFix/>
          </a:blip>
          <a:stretch>
            <a:fillRect/>
          </a:stretch>
        </p:blipFill>
        <p:spPr>
          <a:xfrm>
            <a:off x="7986675" y="1264600"/>
            <a:ext cx="509425" cy="254713"/>
          </a:xfrm>
          <a:prstGeom prst="rect">
            <a:avLst/>
          </a:prstGeom>
          <a:noFill/>
          <a:ln>
            <a:noFill/>
          </a:ln>
        </p:spPr>
      </p:pic>
      <p:pic>
        <p:nvPicPr>
          <p:cNvPr id="3462" name="Google Shape;3462;p133"/>
          <p:cNvPicPr preferRelativeResize="0"/>
          <p:nvPr/>
        </p:nvPicPr>
        <p:blipFill rotWithShape="1">
          <a:blip r:embed="rId44">
            <a:alphaModFix/>
          </a:blip>
          <a:srcRect b="28659" l="0" r="0" t="31667"/>
          <a:stretch/>
        </p:blipFill>
        <p:spPr>
          <a:xfrm>
            <a:off x="5616026" y="978549"/>
            <a:ext cx="628850" cy="138526"/>
          </a:xfrm>
          <a:prstGeom prst="rect">
            <a:avLst/>
          </a:prstGeom>
          <a:noFill/>
          <a:ln>
            <a:noFill/>
          </a:ln>
        </p:spPr>
      </p:pic>
      <p:pic>
        <p:nvPicPr>
          <p:cNvPr id="3463" name="Google Shape;3463;p133"/>
          <p:cNvPicPr preferRelativeResize="0"/>
          <p:nvPr/>
        </p:nvPicPr>
        <p:blipFill>
          <a:blip r:embed="rId62">
            <a:alphaModFix/>
          </a:blip>
          <a:stretch>
            <a:fillRect/>
          </a:stretch>
        </p:blipFill>
        <p:spPr>
          <a:xfrm>
            <a:off x="244887" y="1408278"/>
            <a:ext cx="620475" cy="114469"/>
          </a:xfrm>
          <a:prstGeom prst="rect">
            <a:avLst/>
          </a:prstGeom>
          <a:noFill/>
          <a:ln>
            <a:noFill/>
          </a:ln>
        </p:spPr>
      </p:pic>
      <p:pic>
        <p:nvPicPr>
          <p:cNvPr id="3464" name="Google Shape;3464;p133"/>
          <p:cNvPicPr preferRelativeResize="0"/>
          <p:nvPr/>
        </p:nvPicPr>
        <p:blipFill>
          <a:blip r:embed="rId56">
            <a:alphaModFix/>
          </a:blip>
          <a:stretch>
            <a:fillRect/>
          </a:stretch>
        </p:blipFill>
        <p:spPr>
          <a:xfrm>
            <a:off x="8112918" y="2974795"/>
            <a:ext cx="531849" cy="252332"/>
          </a:xfrm>
          <a:prstGeom prst="rect">
            <a:avLst/>
          </a:prstGeom>
          <a:noFill/>
          <a:ln>
            <a:noFill/>
          </a:ln>
        </p:spPr>
      </p:pic>
      <p:pic>
        <p:nvPicPr>
          <p:cNvPr id="3465" name="Google Shape;3465;p133"/>
          <p:cNvPicPr preferRelativeResize="0"/>
          <p:nvPr/>
        </p:nvPicPr>
        <p:blipFill rotWithShape="1">
          <a:blip r:embed="rId50">
            <a:alphaModFix/>
          </a:blip>
          <a:srcRect b="0" l="0" r="0" t="33862"/>
          <a:stretch/>
        </p:blipFill>
        <p:spPr>
          <a:xfrm>
            <a:off x="8070606" y="2738932"/>
            <a:ext cx="569599" cy="155250"/>
          </a:xfrm>
          <a:prstGeom prst="rect">
            <a:avLst/>
          </a:prstGeom>
          <a:noFill/>
          <a:ln>
            <a:noFill/>
          </a:ln>
        </p:spPr>
      </p:pic>
      <p:pic>
        <p:nvPicPr>
          <p:cNvPr id="3466" name="Google Shape;3466;p133"/>
          <p:cNvPicPr preferRelativeResize="0"/>
          <p:nvPr/>
        </p:nvPicPr>
        <p:blipFill>
          <a:blip r:embed="rId76">
            <a:alphaModFix/>
          </a:blip>
          <a:stretch>
            <a:fillRect/>
          </a:stretch>
        </p:blipFill>
        <p:spPr>
          <a:xfrm>
            <a:off x="1032129" y="3525027"/>
            <a:ext cx="596125" cy="216777"/>
          </a:xfrm>
          <a:prstGeom prst="rect">
            <a:avLst/>
          </a:prstGeom>
          <a:noFill/>
          <a:ln>
            <a:noFill/>
          </a:ln>
        </p:spPr>
      </p:pic>
      <p:pic>
        <p:nvPicPr>
          <p:cNvPr id="3467" name="Google Shape;3467;p133"/>
          <p:cNvPicPr preferRelativeResize="0"/>
          <p:nvPr/>
        </p:nvPicPr>
        <p:blipFill rotWithShape="1">
          <a:blip r:embed="rId77">
            <a:alphaModFix/>
          </a:blip>
          <a:srcRect b="23468" l="0" r="0" t="26138"/>
          <a:stretch/>
        </p:blipFill>
        <p:spPr>
          <a:xfrm>
            <a:off x="343226" y="3568188"/>
            <a:ext cx="596125" cy="169161"/>
          </a:xfrm>
          <a:prstGeom prst="rect">
            <a:avLst/>
          </a:prstGeom>
          <a:noFill/>
          <a:ln>
            <a:noFill/>
          </a:ln>
        </p:spPr>
      </p:pic>
      <p:pic>
        <p:nvPicPr>
          <p:cNvPr id="3468" name="Google Shape;3468;p133"/>
          <p:cNvPicPr preferRelativeResize="0"/>
          <p:nvPr/>
        </p:nvPicPr>
        <p:blipFill rotWithShape="1">
          <a:blip r:embed="rId72">
            <a:alphaModFix/>
          </a:blip>
          <a:srcRect b="0" l="0" r="72685" t="-10"/>
          <a:stretch/>
        </p:blipFill>
        <p:spPr>
          <a:xfrm>
            <a:off x="8141425" y="3319800"/>
            <a:ext cx="177875" cy="213750"/>
          </a:xfrm>
          <a:prstGeom prst="rect">
            <a:avLst/>
          </a:prstGeom>
          <a:noFill/>
          <a:ln>
            <a:noFill/>
          </a:ln>
        </p:spPr>
      </p:pic>
      <p:pic>
        <p:nvPicPr>
          <p:cNvPr id="3469" name="Google Shape;3469;p133"/>
          <p:cNvPicPr preferRelativeResize="0"/>
          <p:nvPr/>
        </p:nvPicPr>
        <p:blipFill>
          <a:blip r:embed="rId62">
            <a:alphaModFix/>
          </a:blip>
          <a:stretch>
            <a:fillRect/>
          </a:stretch>
        </p:blipFill>
        <p:spPr>
          <a:xfrm>
            <a:off x="5668700" y="3654003"/>
            <a:ext cx="620475" cy="114469"/>
          </a:xfrm>
          <a:prstGeom prst="rect">
            <a:avLst/>
          </a:prstGeom>
          <a:noFill/>
          <a:ln>
            <a:noFill/>
          </a:ln>
        </p:spPr>
      </p:pic>
      <p:pic>
        <p:nvPicPr>
          <p:cNvPr id="3470" name="Google Shape;3470;p133"/>
          <p:cNvPicPr preferRelativeResize="0"/>
          <p:nvPr/>
        </p:nvPicPr>
        <p:blipFill rotWithShape="1">
          <a:blip r:embed="rId78">
            <a:alphaModFix/>
          </a:blip>
          <a:srcRect b="34891" l="0" r="0" t="30424"/>
          <a:stretch/>
        </p:blipFill>
        <p:spPr>
          <a:xfrm>
            <a:off x="7306600" y="3625013"/>
            <a:ext cx="568925" cy="126688"/>
          </a:xfrm>
          <a:prstGeom prst="rect">
            <a:avLst/>
          </a:prstGeom>
          <a:noFill/>
          <a:ln>
            <a:noFill/>
          </a:ln>
        </p:spPr>
      </p:pic>
      <p:pic>
        <p:nvPicPr>
          <p:cNvPr id="3471" name="Google Shape;3471;p133"/>
          <p:cNvPicPr preferRelativeResize="0"/>
          <p:nvPr/>
        </p:nvPicPr>
        <p:blipFill>
          <a:blip r:embed="rId79">
            <a:alphaModFix/>
          </a:blip>
          <a:stretch>
            <a:fillRect/>
          </a:stretch>
        </p:blipFill>
        <p:spPr>
          <a:xfrm>
            <a:off x="7341324" y="3277919"/>
            <a:ext cx="543450" cy="124745"/>
          </a:xfrm>
          <a:prstGeom prst="rect">
            <a:avLst/>
          </a:prstGeom>
          <a:noFill/>
          <a:ln>
            <a:noFill/>
          </a:ln>
        </p:spPr>
      </p:pic>
      <p:pic>
        <p:nvPicPr>
          <p:cNvPr id="3472" name="Google Shape;3472;p133"/>
          <p:cNvPicPr preferRelativeResize="0"/>
          <p:nvPr/>
        </p:nvPicPr>
        <p:blipFill>
          <a:blip r:embed="rId80">
            <a:alphaModFix/>
          </a:blip>
          <a:stretch>
            <a:fillRect/>
          </a:stretch>
        </p:blipFill>
        <p:spPr>
          <a:xfrm>
            <a:off x="2282500" y="4162986"/>
            <a:ext cx="669700" cy="101685"/>
          </a:xfrm>
          <a:prstGeom prst="rect">
            <a:avLst/>
          </a:prstGeom>
          <a:noFill/>
          <a:ln>
            <a:noFill/>
          </a:ln>
        </p:spPr>
      </p:pic>
      <p:pic>
        <p:nvPicPr>
          <p:cNvPr id="3473" name="Google Shape;3473;p133"/>
          <p:cNvPicPr preferRelativeResize="0"/>
          <p:nvPr/>
        </p:nvPicPr>
        <p:blipFill rotWithShape="1">
          <a:blip r:embed="rId58">
            <a:alphaModFix/>
          </a:blip>
          <a:srcRect b="26919" l="0" r="0" t="26499"/>
          <a:stretch/>
        </p:blipFill>
        <p:spPr>
          <a:xfrm>
            <a:off x="1383499" y="3855738"/>
            <a:ext cx="509450" cy="158159"/>
          </a:xfrm>
          <a:prstGeom prst="rect">
            <a:avLst/>
          </a:prstGeom>
          <a:noFill/>
          <a:ln>
            <a:noFill/>
          </a:ln>
        </p:spPr>
      </p:pic>
      <p:pic>
        <p:nvPicPr>
          <p:cNvPr id="3474" name="Google Shape;3474;p133"/>
          <p:cNvPicPr preferRelativeResize="0"/>
          <p:nvPr/>
        </p:nvPicPr>
        <p:blipFill>
          <a:blip r:embed="rId7">
            <a:alphaModFix/>
          </a:blip>
          <a:stretch>
            <a:fillRect/>
          </a:stretch>
        </p:blipFill>
        <p:spPr>
          <a:xfrm>
            <a:off x="3011088" y="4150368"/>
            <a:ext cx="651225" cy="112878"/>
          </a:xfrm>
          <a:prstGeom prst="rect">
            <a:avLst/>
          </a:prstGeom>
          <a:noFill/>
          <a:ln>
            <a:noFill/>
          </a:ln>
        </p:spPr>
      </p:pic>
      <p:pic>
        <p:nvPicPr>
          <p:cNvPr id="3475" name="Google Shape;3475;p133"/>
          <p:cNvPicPr preferRelativeResize="0"/>
          <p:nvPr/>
        </p:nvPicPr>
        <p:blipFill rotWithShape="1">
          <a:blip r:embed="rId50">
            <a:alphaModFix/>
          </a:blip>
          <a:srcRect b="0" l="0" r="0" t="33862"/>
          <a:stretch/>
        </p:blipFill>
        <p:spPr>
          <a:xfrm>
            <a:off x="3075769" y="2195412"/>
            <a:ext cx="569599" cy="155250"/>
          </a:xfrm>
          <a:prstGeom prst="rect">
            <a:avLst/>
          </a:prstGeom>
          <a:noFill/>
          <a:ln>
            <a:noFill/>
          </a:ln>
        </p:spPr>
      </p:pic>
      <p:pic>
        <p:nvPicPr>
          <p:cNvPr id="3476" name="Google Shape;3476;p133"/>
          <p:cNvPicPr preferRelativeResize="0"/>
          <p:nvPr/>
        </p:nvPicPr>
        <p:blipFill>
          <a:blip r:embed="rId81">
            <a:alphaModFix/>
          </a:blip>
          <a:stretch>
            <a:fillRect/>
          </a:stretch>
        </p:blipFill>
        <p:spPr>
          <a:xfrm>
            <a:off x="4855698" y="2284875"/>
            <a:ext cx="346900" cy="314200"/>
          </a:xfrm>
          <a:prstGeom prst="rect">
            <a:avLst/>
          </a:prstGeom>
          <a:noFill/>
          <a:ln>
            <a:noFill/>
          </a:ln>
        </p:spPr>
      </p:pic>
      <p:pic>
        <p:nvPicPr>
          <p:cNvPr id="3477" name="Google Shape;3477;p133"/>
          <p:cNvPicPr preferRelativeResize="0"/>
          <p:nvPr/>
        </p:nvPicPr>
        <p:blipFill>
          <a:blip r:embed="rId82">
            <a:alphaModFix/>
          </a:blip>
          <a:stretch>
            <a:fillRect/>
          </a:stretch>
        </p:blipFill>
        <p:spPr>
          <a:xfrm>
            <a:off x="194714" y="1593802"/>
            <a:ext cx="664450" cy="237890"/>
          </a:xfrm>
          <a:prstGeom prst="rect">
            <a:avLst/>
          </a:prstGeom>
          <a:noFill/>
          <a:ln>
            <a:noFill/>
          </a:ln>
        </p:spPr>
      </p:pic>
      <p:pic>
        <p:nvPicPr>
          <p:cNvPr id="3478" name="Google Shape;3478;p133"/>
          <p:cNvPicPr preferRelativeResize="0"/>
          <p:nvPr/>
        </p:nvPicPr>
        <p:blipFill>
          <a:blip r:embed="rId73">
            <a:alphaModFix/>
          </a:blip>
          <a:stretch>
            <a:fillRect/>
          </a:stretch>
        </p:blipFill>
        <p:spPr>
          <a:xfrm>
            <a:off x="1991152" y="2770663"/>
            <a:ext cx="481700" cy="155749"/>
          </a:xfrm>
          <a:prstGeom prst="rect">
            <a:avLst/>
          </a:prstGeom>
          <a:noFill/>
          <a:ln>
            <a:noFill/>
          </a:ln>
        </p:spPr>
      </p:pic>
      <p:pic>
        <p:nvPicPr>
          <p:cNvPr id="3479" name="Google Shape;3479;p133"/>
          <p:cNvPicPr preferRelativeResize="0"/>
          <p:nvPr/>
        </p:nvPicPr>
        <p:blipFill rotWithShape="1">
          <a:blip r:embed="rId83">
            <a:alphaModFix/>
          </a:blip>
          <a:srcRect b="21073" l="24506" r="21681" t="14243"/>
          <a:stretch/>
        </p:blipFill>
        <p:spPr>
          <a:xfrm>
            <a:off x="6388725" y="4027150"/>
            <a:ext cx="256275" cy="308062"/>
          </a:xfrm>
          <a:prstGeom prst="rect">
            <a:avLst/>
          </a:prstGeom>
          <a:noFill/>
          <a:ln>
            <a:noFill/>
          </a:ln>
        </p:spPr>
      </p:pic>
      <p:pic>
        <p:nvPicPr>
          <p:cNvPr id="3480" name="Google Shape;3480;p133"/>
          <p:cNvPicPr preferRelativeResize="0"/>
          <p:nvPr/>
        </p:nvPicPr>
        <p:blipFill>
          <a:blip r:embed="rId75">
            <a:alphaModFix/>
          </a:blip>
          <a:stretch>
            <a:fillRect/>
          </a:stretch>
        </p:blipFill>
        <p:spPr>
          <a:xfrm>
            <a:off x="2330188" y="1562713"/>
            <a:ext cx="509425" cy="254713"/>
          </a:xfrm>
          <a:prstGeom prst="rect">
            <a:avLst/>
          </a:prstGeom>
          <a:noFill/>
          <a:ln>
            <a:noFill/>
          </a:ln>
        </p:spPr>
      </p:pic>
      <p:pic>
        <p:nvPicPr>
          <p:cNvPr id="3481" name="Google Shape;3481;p133"/>
          <p:cNvPicPr preferRelativeResize="0"/>
          <p:nvPr/>
        </p:nvPicPr>
        <p:blipFill>
          <a:blip r:embed="rId84">
            <a:alphaModFix/>
          </a:blip>
          <a:stretch>
            <a:fillRect/>
          </a:stretch>
        </p:blipFill>
        <p:spPr>
          <a:xfrm>
            <a:off x="3221538" y="1851263"/>
            <a:ext cx="346900" cy="221155"/>
          </a:xfrm>
          <a:prstGeom prst="rect">
            <a:avLst/>
          </a:prstGeom>
          <a:noFill/>
          <a:ln>
            <a:noFill/>
          </a:ln>
        </p:spPr>
      </p:pic>
      <p:pic>
        <p:nvPicPr>
          <p:cNvPr id="3482" name="Google Shape;3482;p133"/>
          <p:cNvPicPr preferRelativeResize="0"/>
          <p:nvPr/>
        </p:nvPicPr>
        <p:blipFill rotWithShape="1">
          <a:blip r:embed="rId58">
            <a:alphaModFix/>
          </a:blip>
          <a:srcRect b="26919" l="0" r="0" t="26499"/>
          <a:stretch/>
        </p:blipFill>
        <p:spPr>
          <a:xfrm>
            <a:off x="2649093" y="975790"/>
            <a:ext cx="596152" cy="185067"/>
          </a:xfrm>
          <a:prstGeom prst="rect">
            <a:avLst/>
          </a:prstGeom>
          <a:noFill/>
          <a:ln>
            <a:noFill/>
          </a:ln>
        </p:spPr>
      </p:pic>
      <p:pic>
        <p:nvPicPr>
          <p:cNvPr id="3483" name="Google Shape;3483;p133"/>
          <p:cNvPicPr preferRelativeResize="0"/>
          <p:nvPr/>
        </p:nvPicPr>
        <p:blipFill>
          <a:blip r:embed="rId85">
            <a:alphaModFix/>
          </a:blip>
          <a:stretch>
            <a:fillRect/>
          </a:stretch>
        </p:blipFill>
        <p:spPr>
          <a:xfrm>
            <a:off x="3334812" y="974397"/>
            <a:ext cx="228600" cy="220952"/>
          </a:xfrm>
          <a:prstGeom prst="rect">
            <a:avLst/>
          </a:prstGeom>
          <a:noFill/>
          <a:ln>
            <a:noFill/>
          </a:ln>
        </p:spPr>
      </p:pic>
      <p:pic>
        <p:nvPicPr>
          <p:cNvPr id="3484" name="Google Shape;3484;p133"/>
          <p:cNvPicPr preferRelativeResize="0"/>
          <p:nvPr/>
        </p:nvPicPr>
        <p:blipFill>
          <a:blip r:embed="rId57">
            <a:alphaModFix/>
          </a:blip>
          <a:stretch>
            <a:fillRect/>
          </a:stretch>
        </p:blipFill>
        <p:spPr>
          <a:xfrm>
            <a:off x="5517441" y="1588434"/>
            <a:ext cx="385325" cy="231974"/>
          </a:xfrm>
          <a:prstGeom prst="rect">
            <a:avLst/>
          </a:prstGeom>
          <a:noFill/>
          <a:ln>
            <a:noFill/>
          </a:ln>
        </p:spPr>
      </p:pic>
      <p:pic>
        <p:nvPicPr>
          <p:cNvPr id="3485" name="Google Shape;3485;p133"/>
          <p:cNvPicPr preferRelativeResize="0"/>
          <p:nvPr/>
        </p:nvPicPr>
        <p:blipFill>
          <a:blip r:embed="rId86">
            <a:alphaModFix/>
          </a:blip>
          <a:stretch>
            <a:fillRect/>
          </a:stretch>
        </p:blipFill>
        <p:spPr>
          <a:xfrm>
            <a:off x="6244874" y="3278470"/>
            <a:ext cx="367800" cy="125679"/>
          </a:xfrm>
          <a:prstGeom prst="rect">
            <a:avLst/>
          </a:prstGeom>
          <a:noFill/>
          <a:ln>
            <a:noFill/>
          </a:ln>
        </p:spPr>
      </p:pic>
      <p:pic>
        <p:nvPicPr>
          <p:cNvPr id="3486" name="Google Shape;3486;p133"/>
          <p:cNvPicPr preferRelativeResize="0"/>
          <p:nvPr/>
        </p:nvPicPr>
        <p:blipFill>
          <a:blip r:embed="rId87">
            <a:alphaModFix/>
          </a:blip>
          <a:stretch>
            <a:fillRect/>
          </a:stretch>
        </p:blipFill>
        <p:spPr>
          <a:xfrm>
            <a:off x="5487171" y="3484093"/>
            <a:ext cx="568925" cy="137198"/>
          </a:xfrm>
          <a:prstGeom prst="rect">
            <a:avLst/>
          </a:prstGeom>
          <a:noFill/>
          <a:ln>
            <a:noFill/>
          </a:ln>
        </p:spPr>
      </p:pic>
      <p:pic>
        <p:nvPicPr>
          <p:cNvPr id="3487" name="Google Shape;3487;p133"/>
          <p:cNvPicPr preferRelativeResize="0"/>
          <p:nvPr/>
        </p:nvPicPr>
        <p:blipFill>
          <a:blip r:embed="rId88">
            <a:alphaModFix/>
          </a:blip>
          <a:stretch>
            <a:fillRect/>
          </a:stretch>
        </p:blipFill>
        <p:spPr>
          <a:xfrm>
            <a:off x="6700513" y="3249187"/>
            <a:ext cx="518200" cy="166004"/>
          </a:xfrm>
          <a:prstGeom prst="rect">
            <a:avLst/>
          </a:prstGeom>
          <a:noFill/>
          <a:ln>
            <a:noFill/>
          </a:ln>
        </p:spPr>
      </p:pic>
      <p:pic>
        <p:nvPicPr>
          <p:cNvPr id="3488" name="Google Shape;3488;p133"/>
          <p:cNvPicPr preferRelativeResize="0"/>
          <p:nvPr/>
        </p:nvPicPr>
        <p:blipFill>
          <a:blip r:embed="rId89">
            <a:alphaModFix/>
          </a:blip>
          <a:stretch>
            <a:fillRect/>
          </a:stretch>
        </p:blipFill>
        <p:spPr>
          <a:xfrm>
            <a:off x="8558649" y="1220575"/>
            <a:ext cx="279925" cy="279925"/>
          </a:xfrm>
          <a:prstGeom prst="rect">
            <a:avLst/>
          </a:prstGeom>
          <a:noFill/>
          <a:ln>
            <a:noFill/>
          </a:ln>
        </p:spPr>
      </p:pic>
      <p:pic>
        <p:nvPicPr>
          <p:cNvPr id="3489" name="Google Shape;3489;p133"/>
          <p:cNvPicPr preferRelativeResize="0"/>
          <p:nvPr/>
        </p:nvPicPr>
        <p:blipFill>
          <a:blip r:embed="rId90">
            <a:alphaModFix/>
          </a:blip>
          <a:stretch>
            <a:fillRect/>
          </a:stretch>
        </p:blipFill>
        <p:spPr>
          <a:xfrm>
            <a:off x="2372551" y="1414725"/>
            <a:ext cx="481725" cy="102758"/>
          </a:xfrm>
          <a:prstGeom prst="rect">
            <a:avLst/>
          </a:prstGeom>
          <a:noFill/>
          <a:ln>
            <a:noFill/>
          </a:ln>
        </p:spPr>
      </p:pic>
      <p:pic>
        <p:nvPicPr>
          <p:cNvPr id="3490" name="Google Shape;3490;p133"/>
          <p:cNvPicPr preferRelativeResize="0"/>
          <p:nvPr/>
        </p:nvPicPr>
        <p:blipFill>
          <a:blip r:embed="rId91">
            <a:alphaModFix/>
          </a:blip>
          <a:stretch>
            <a:fillRect/>
          </a:stretch>
        </p:blipFill>
        <p:spPr>
          <a:xfrm>
            <a:off x="3025825" y="1369587"/>
            <a:ext cx="509449" cy="182613"/>
          </a:xfrm>
          <a:prstGeom prst="rect">
            <a:avLst/>
          </a:prstGeom>
          <a:noFill/>
          <a:ln>
            <a:noFill/>
          </a:ln>
        </p:spPr>
      </p:pic>
      <p:pic>
        <p:nvPicPr>
          <p:cNvPr id="3491" name="Google Shape;3491;p133"/>
          <p:cNvPicPr preferRelativeResize="0"/>
          <p:nvPr/>
        </p:nvPicPr>
        <p:blipFill rotWithShape="1">
          <a:blip r:embed="rId92">
            <a:alphaModFix/>
          </a:blip>
          <a:srcRect b="23282" l="0" r="0" t="21189"/>
          <a:stretch/>
        </p:blipFill>
        <p:spPr>
          <a:xfrm>
            <a:off x="3122849" y="2855057"/>
            <a:ext cx="586974" cy="170473"/>
          </a:xfrm>
          <a:prstGeom prst="rect">
            <a:avLst/>
          </a:prstGeom>
          <a:noFill/>
          <a:ln>
            <a:noFill/>
          </a:ln>
        </p:spPr>
      </p:pic>
      <p:sp>
        <p:nvSpPr>
          <p:cNvPr id="3492" name="Google Shape;3492;p133"/>
          <p:cNvSpPr/>
          <p:nvPr/>
        </p:nvSpPr>
        <p:spPr>
          <a:xfrm>
            <a:off x="244650" y="4454625"/>
            <a:ext cx="8671500" cy="3999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en-GB" sz="1000">
                <a:solidFill>
                  <a:srgbClr val="0B5394"/>
                </a:solidFill>
                <a:latin typeface="Roboto"/>
                <a:ea typeface="Roboto"/>
                <a:cs typeface="Roboto"/>
                <a:sym typeface="Roboto"/>
              </a:rPr>
              <a:t>Note:</a:t>
            </a:r>
            <a:r>
              <a:rPr lang="en-GB" sz="1000">
                <a:solidFill>
                  <a:schemeClr val="dk1"/>
                </a:solidFill>
                <a:latin typeface="Roboto"/>
                <a:ea typeface="Roboto"/>
                <a:cs typeface="Roboto"/>
                <a:sym typeface="Roboto"/>
              </a:rPr>
              <a:t> the central column (red) defines the pharmaceutical corporations and side columns (blue) defines AI companies that have collaborations with pharma companies from the central column. </a:t>
            </a:r>
            <a:endParaRPr b="1" sz="1000">
              <a:solidFill>
                <a:srgbClr val="0B5394"/>
              </a:solidFill>
              <a:latin typeface="Roboto"/>
              <a:ea typeface="Roboto"/>
              <a:cs typeface="Roboto"/>
              <a:sym typeface="Roboto"/>
            </a:endParaRPr>
          </a:p>
        </p:txBody>
      </p:sp>
      <p:sp>
        <p:nvSpPr>
          <p:cNvPr id="3493" name="Google Shape;3493;p133"/>
          <p:cNvSpPr/>
          <p:nvPr/>
        </p:nvSpPr>
        <p:spPr>
          <a:xfrm flipH="1" rot="-5400000">
            <a:off x="40200" y="4634150"/>
            <a:ext cx="408900" cy="405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94" name="Google Shape;3494;p133"/>
          <p:cNvPicPr preferRelativeResize="0"/>
          <p:nvPr/>
        </p:nvPicPr>
        <p:blipFill rotWithShape="1">
          <a:blip r:embed="rId93">
            <a:alphaModFix/>
          </a:blip>
          <a:srcRect b="39632" l="0" r="0" t="36465"/>
          <a:stretch/>
        </p:blipFill>
        <p:spPr>
          <a:xfrm>
            <a:off x="363456" y="3330191"/>
            <a:ext cx="448975" cy="107304"/>
          </a:xfrm>
          <a:prstGeom prst="rect">
            <a:avLst/>
          </a:prstGeom>
          <a:noFill/>
          <a:ln>
            <a:noFill/>
          </a:ln>
        </p:spPr>
      </p:pic>
      <p:pic>
        <p:nvPicPr>
          <p:cNvPr id="3495" name="Google Shape;3495;p133"/>
          <p:cNvPicPr preferRelativeResize="0"/>
          <p:nvPr/>
        </p:nvPicPr>
        <p:blipFill>
          <a:blip r:embed="rId94">
            <a:alphaModFix/>
          </a:blip>
          <a:stretch>
            <a:fillRect/>
          </a:stretch>
        </p:blipFill>
        <p:spPr>
          <a:xfrm>
            <a:off x="3183687" y="3293750"/>
            <a:ext cx="329950" cy="465825"/>
          </a:xfrm>
          <a:prstGeom prst="rect">
            <a:avLst/>
          </a:prstGeom>
          <a:noFill/>
          <a:ln>
            <a:noFill/>
          </a:ln>
        </p:spPr>
      </p:pic>
      <p:pic>
        <p:nvPicPr>
          <p:cNvPr id="3496" name="Google Shape;3496;p133"/>
          <p:cNvPicPr preferRelativeResize="0"/>
          <p:nvPr/>
        </p:nvPicPr>
        <p:blipFill rotWithShape="1">
          <a:blip r:embed="rId55">
            <a:alphaModFix/>
          </a:blip>
          <a:srcRect b="26242" l="0" r="0" t="27087"/>
          <a:stretch/>
        </p:blipFill>
        <p:spPr>
          <a:xfrm>
            <a:off x="3010400" y="1172975"/>
            <a:ext cx="470875" cy="219751"/>
          </a:xfrm>
          <a:prstGeom prst="rect">
            <a:avLst/>
          </a:prstGeom>
          <a:noFill/>
          <a:ln>
            <a:noFill/>
          </a:ln>
        </p:spPr>
      </p:pic>
      <p:pic>
        <p:nvPicPr>
          <p:cNvPr id="3497" name="Google Shape;3497;p133"/>
          <p:cNvPicPr preferRelativeResize="0"/>
          <p:nvPr/>
        </p:nvPicPr>
        <p:blipFill>
          <a:blip r:embed="rId95">
            <a:alphaModFix/>
          </a:blip>
          <a:stretch>
            <a:fillRect/>
          </a:stretch>
        </p:blipFill>
        <p:spPr>
          <a:xfrm>
            <a:off x="957511" y="1303202"/>
            <a:ext cx="609449" cy="314258"/>
          </a:xfrm>
          <a:prstGeom prst="rect">
            <a:avLst/>
          </a:prstGeom>
          <a:noFill/>
          <a:ln>
            <a:noFill/>
          </a:ln>
        </p:spPr>
      </p:pic>
      <p:pic>
        <p:nvPicPr>
          <p:cNvPr id="3498" name="Google Shape;3498;p133"/>
          <p:cNvPicPr preferRelativeResize="0"/>
          <p:nvPr/>
        </p:nvPicPr>
        <p:blipFill>
          <a:blip r:embed="rId62">
            <a:alphaModFix/>
          </a:blip>
          <a:stretch>
            <a:fillRect/>
          </a:stretch>
        </p:blipFill>
        <p:spPr>
          <a:xfrm>
            <a:off x="5608700" y="1156253"/>
            <a:ext cx="620475" cy="114469"/>
          </a:xfrm>
          <a:prstGeom prst="rect">
            <a:avLst/>
          </a:prstGeom>
          <a:noFill/>
          <a:ln>
            <a:noFill/>
          </a:ln>
        </p:spPr>
      </p:pic>
      <p:pic>
        <p:nvPicPr>
          <p:cNvPr id="3499" name="Google Shape;3499;p133"/>
          <p:cNvPicPr preferRelativeResize="0"/>
          <p:nvPr/>
        </p:nvPicPr>
        <p:blipFill>
          <a:blip r:embed="rId96">
            <a:alphaModFix/>
          </a:blip>
          <a:stretch>
            <a:fillRect/>
          </a:stretch>
        </p:blipFill>
        <p:spPr>
          <a:xfrm>
            <a:off x="2947615" y="1576035"/>
            <a:ext cx="651223" cy="94110"/>
          </a:xfrm>
          <a:prstGeom prst="rect">
            <a:avLst/>
          </a:prstGeom>
          <a:noFill/>
          <a:ln>
            <a:noFill/>
          </a:ln>
        </p:spPr>
      </p:pic>
      <p:pic>
        <p:nvPicPr>
          <p:cNvPr id="3500" name="Google Shape;3500;p133"/>
          <p:cNvPicPr preferRelativeResize="0"/>
          <p:nvPr/>
        </p:nvPicPr>
        <p:blipFill rotWithShape="1">
          <a:blip r:embed="rId97">
            <a:alphaModFix/>
          </a:blip>
          <a:srcRect b="41710" l="0" r="0" t="39903"/>
          <a:stretch/>
        </p:blipFill>
        <p:spPr>
          <a:xfrm>
            <a:off x="8108913" y="1620827"/>
            <a:ext cx="762000" cy="140099"/>
          </a:xfrm>
          <a:prstGeom prst="rect">
            <a:avLst/>
          </a:prstGeom>
          <a:noFill/>
          <a:ln>
            <a:noFill/>
          </a:ln>
        </p:spPr>
      </p:pic>
      <p:sp>
        <p:nvSpPr>
          <p:cNvPr id="3501" name="Google Shape;3501;p133"/>
          <p:cNvSpPr txBox="1"/>
          <p:nvPr/>
        </p:nvSpPr>
        <p:spPr>
          <a:xfrm>
            <a:off x="-3389850" y="13725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1" sz="1600">
              <a:solidFill>
                <a:srgbClr val="0B5394"/>
              </a:solidFill>
              <a:latin typeface="Roboto"/>
              <a:ea typeface="Roboto"/>
              <a:cs typeface="Roboto"/>
              <a:sym typeface="Roboto"/>
            </a:endParaRPr>
          </a:p>
        </p:txBody>
      </p:sp>
      <p:pic>
        <p:nvPicPr>
          <p:cNvPr id="3502" name="Google Shape;3502;p133"/>
          <p:cNvPicPr preferRelativeResize="0"/>
          <p:nvPr/>
        </p:nvPicPr>
        <p:blipFill>
          <a:blip r:embed="rId84">
            <a:alphaModFix/>
          </a:blip>
          <a:stretch>
            <a:fillRect/>
          </a:stretch>
        </p:blipFill>
        <p:spPr>
          <a:xfrm>
            <a:off x="2756575" y="2411113"/>
            <a:ext cx="346900" cy="221155"/>
          </a:xfrm>
          <a:prstGeom prst="rect">
            <a:avLst/>
          </a:prstGeom>
          <a:noFill/>
          <a:ln>
            <a:noFill/>
          </a:ln>
        </p:spPr>
      </p:pic>
      <p:pic>
        <p:nvPicPr>
          <p:cNvPr id="3503" name="Google Shape;3503;p133"/>
          <p:cNvPicPr preferRelativeResize="0"/>
          <p:nvPr/>
        </p:nvPicPr>
        <p:blipFill rotWithShape="1">
          <a:blip r:embed="rId98">
            <a:alphaModFix/>
          </a:blip>
          <a:srcRect b="23224" l="0" r="0" t="25987"/>
          <a:stretch/>
        </p:blipFill>
        <p:spPr>
          <a:xfrm>
            <a:off x="5571688" y="2970975"/>
            <a:ext cx="980700" cy="260587"/>
          </a:xfrm>
          <a:prstGeom prst="rect">
            <a:avLst/>
          </a:prstGeom>
          <a:noFill/>
          <a:ln>
            <a:noFill/>
          </a:ln>
        </p:spPr>
      </p:pic>
      <p:pic>
        <p:nvPicPr>
          <p:cNvPr id="3504" name="Google Shape;3504;p133"/>
          <p:cNvPicPr preferRelativeResize="0"/>
          <p:nvPr/>
        </p:nvPicPr>
        <p:blipFill>
          <a:blip r:embed="rId99">
            <a:alphaModFix/>
          </a:blip>
          <a:stretch>
            <a:fillRect/>
          </a:stretch>
        </p:blipFill>
        <p:spPr>
          <a:xfrm>
            <a:off x="8394300" y="3264088"/>
            <a:ext cx="410051" cy="257362"/>
          </a:xfrm>
          <a:prstGeom prst="rect">
            <a:avLst/>
          </a:prstGeom>
          <a:noFill/>
          <a:ln>
            <a:noFill/>
          </a:ln>
        </p:spPr>
      </p:pic>
      <p:pic>
        <p:nvPicPr>
          <p:cNvPr id="3505" name="Google Shape;3505;p133"/>
          <p:cNvPicPr preferRelativeResize="0"/>
          <p:nvPr/>
        </p:nvPicPr>
        <p:blipFill>
          <a:blip r:embed="rId57">
            <a:alphaModFix/>
          </a:blip>
          <a:stretch>
            <a:fillRect/>
          </a:stretch>
        </p:blipFill>
        <p:spPr>
          <a:xfrm>
            <a:off x="8448716" y="3558421"/>
            <a:ext cx="385325" cy="231974"/>
          </a:xfrm>
          <a:prstGeom prst="rect">
            <a:avLst/>
          </a:prstGeom>
          <a:noFill/>
          <a:ln>
            <a:noFill/>
          </a:ln>
        </p:spPr>
      </p:pic>
      <p:pic>
        <p:nvPicPr>
          <p:cNvPr id="3506" name="Google Shape;3506;p133"/>
          <p:cNvPicPr preferRelativeResize="0"/>
          <p:nvPr/>
        </p:nvPicPr>
        <p:blipFill rotWithShape="1">
          <a:blip r:embed="rId92">
            <a:alphaModFix/>
          </a:blip>
          <a:srcRect b="23282" l="0" r="0" t="21189"/>
          <a:stretch/>
        </p:blipFill>
        <p:spPr>
          <a:xfrm>
            <a:off x="1636637" y="4121207"/>
            <a:ext cx="586974" cy="170473"/>
          </a:xfrm>
          <a:prstGeom prst="rect">
            <a:avLst/>
          </a:prstGeom>
          <a:noFill/>
          <a:ln>
            <a:noFill/>
          </a:ln>
        </p:spPr>
      </p:pic>
      <p:pic>
        <p:nvPicPr>
          <p:cNvPr id="3507" name="Google Shape;3507;p133"/>
          <p:cNvPicPr preferRelativeResize="0"/>
          <p:nvPr/>
        </p:nvPicPr>
        <p:blipFill>
          <a:blip r:embed="rId26">
            <a:alphaModFix/>
          </a:blip>
          <a:stretch>
            <a:fillRect/>
          </a:stretch>
        </p:blipFill>
        <p:spPr>
          <a:xfrm>
            <a:off x="998176" y="3840325"/>
            <a:ext cx="385331" cy="188981"/>
          </a:xfrm>
          <a:prstGeom prst="rect">
            <a:avLst/>
          </a:prstGeom>
          <a:noFill/>
          <a:ln>
            <a:noFill/>
          </a:ln>
        </p:spPr>
      </p:pic>
      <p:pic>
        <p:nvPicPr>
          <p:cNvPr id="3508" name="Google Shape;3508;p133"/>
          <p:cNvPicPr preferRelativeResize="0"/>
          <p:nvPr/>
        </p:nvPicPr>
        <p:blipFill rotWithShape="1">
          <a:blip r:embed="rId100">
            <a:alphaModFix/>
          </a:blip>
          <a:srcRect b="22020" l="0" r="0" t="25895"/>
          <a:stretch/>
        </p:blipFill>
        <p:spPr>
          <a:xfrm>
            <a:off x="1038838" y="4137730"/>
            <a:ext cx="669700" cy="174153"/>
          </a:xfrm>
          <a:prstGeom prst="rect">
            <a:avLst/>
          </a:prstGeom>
          <a:noFill/>
          <a:ln>
            <a:noFill/>
          </a:ln>
        </p:spPr>
      </p:pic>
      <p:pic>
        <p:nvPicPr>
          <p:cNvPr id="3509" name="Google Shape;3509;p133"/>
          <p:cNvPicPr preferRelativeResize="0"/>
          <p:nvPr/>
        </p:nvPicPr>
        <p:blipFill>
          <a:blip r:embed="rId101">
            <a:alphaModFix/>
          </a:blip>
          <a:stretch>
            <a:fillRect/>
          </a:stretch>
        </p:blipFill>
        <p:spPr>
          <a:xfrm>
            <a:off x="3123037" y="3834500"/>
            <a:ext cx="518176" cy="222990"/>
          </a:xfrm>
          <a:prstGeom prst="rect">
            <a:avLst/>
          </a:prstGeom>
          <a:noFill/>
          <a:ln>
            <a:noFill/>
          </a:ln>
        </p:spPr>
      </p:pic>
      <p:pic>
        <p:nvPicPr>
          <p:cNvPr id="3510" name="Google Shape;3510;p133"/>
          <p:cNvPicPr preferRelativeResize="0"/>
          <p:nvPr/>
        </p:nvPicPr>
        <p:blipFill>
          <a:blip r:embed="rId102">
            <a:alphaModFix/>
          </a:blip>
          <a:stretch>
            <a:fillRect/>
          </a:stretch>
        </p:blipFill>
        <p:spPr>
          <a:xfrm>
            <a:off x="6829950" y="3863000"/>
            <a:ext cx="449000" cy="242450"/>
          </a:xfrm>
          <a:prstGeom prst="rect">
            <a:avLst/>
          </a:prstGeom>
          <a:noFill/>
          <a:ln>
            <a:noFill/>
          </a:ln>
        </p:spPr>
      </p:pic>
      <p:pic>
        <p:nvPicPr>
          <p:cNvPr id="3511" name="Google Shape;3511;p133"/>
          <p:cNvPicPr preferRelativeResize="0"/>
          <p:nvPr/>
        </p:nvPicPr>
        <p:blipFill>
          <a:blip r:embed="rId103">
            <a:alphaModFix/>
          </a:blip>
          <a:stretch>
            <a:fillRect/>
          </a:stretch>
        </p:blipFill>
        <p:spPr>
          <a:xfrm>
            <a:off x="6818450" y="4151731"/>
            <a:ext cx="586977" cy="140168"/>
          </a:xfrm>
          <a:prstGeom prst="rect">
            <a:avLst/>
          </a:prstGeom>
          <a:noFill/>
          <a:ln>
            <a:noFill/>
          </a:ln>
        </p:spPr>
      </p:pic>
      <p:pic>
        <p:nvPicPr>
          <p:cNvPr id="3512" name="Google Shape;3512;p133"/>
          <p:cNvPicPr preferRelativeResize="0"/>
          <p:nvPr/>
        </p:nvPicPr>
        <p:blipFill rotWithShape="1">
          <a:blip r:embed="rId104">
            <a:alphaModFix/>
          </a:blip>
          <a:srcRect b="42217" l="13400" r="13010" t="40066"/>
          <a:stretch/>
        </p:blipFill>
        <p:spPr>
          <a:xfrm>
            <a:off x="1230970" y="2251934"/>
            <a:ext cx="1101464" cy="138525"/>
          </a:xfrm>
          <a:prstGeom prst="rect">
            <a:avLst/>
          </a:prstGeom>
          <a:noFill/>
          <a:ln>
            <a:noFill/>
          </a:ln>
        </p:spPr>
      </p:pic>
      <p:pic>
        <p:nvPicPr>
          <p:cNvPr id="3513" name="Google Shape;3513;p133"/>
          <p:cNvPicPr preferRelativeResize="0"/>
          <p:nvPr/>
        </p:nvPicPr>
        <p:blipFill rotWithShape="1">
          <a:blip r:embed="rId105">
            <a:alphaModFix/>
          </a:blip>
          <a:srcRect b="29322" l="10467" r="10649" t="16962"/>
          <a:stretch/>
        </p:blipFill>
        <p:spPr>
          <a:xfrm>
            <a:off x="7642850" y="3450388"/>
            <a:ext cx="441276" cy="128125"/>
          </a:xfrm>
          <a:prstGeom prst="rect">
            <a:avLst/>
          </a:prstGeom>
          <a:noFill/>
          <a:ln>
            <a:noFill/>
          </a:ln>
        </p:spPr>
      </p:pic>
      <p:pic>
        <p:nvPicPr>
          <p:cNvPr id="3514" name="Google Shape;3514;p133"/>
          <p:cNvPicPr preferRelativeResize="0"/>
          <p:nvPr/>
        </p:nvPicPr>
        <p:blipFill rotWithShape="1">
          <a:blip r:embed="rId92">
            <a:alphaModFix/>
          </a:blip>
          <a:srcRect b="23282" l="0" r="0" t="21189"/>
          <a:stretch/>
        </p:blipFill>
        <p:spPr>
          <a:xfrm>
            <a:off x="2952349" y="1696282"/>
            <a:ext cx="586974" cy="170473"/>
          </a:xfrm>
          <a:prstGeom prst="rect">
            <a:avLst/>
          </a:prstGeom>
          <a:noFill/>
          <a:ln>
            <a:noFill/>
          </a:ln>
        </p:spPr>
      </p:pic>
      <p:pic>
        <p:nvPicPr>
          <p:cNvPr id="3515" name="Google Shape;3515;p133"/>
          <p:cNvPicPr preferRelativeResize="0"/>
          <p:nvPr/>
        </p:nvPicPr>
        <p:blipFill rotWithShape="1">
          <a:blip r:embed="rId58">
            <a:alphaModFix/>
          </a:blip>
          <a:srcRect b="26919" l="0" r="0" t="26499"/>
          <a:stretch/>
        </p:blipFill>
        <p:spPr>
          <a:xfrm>
            <a:off x="6244512" y="3855825"/>
            <a:ext cx="509450" cy="158159"/>
          </a:xfrm>
          <a:prstGeom prst="rect">
            <a:avLst/>
          </a:prstGeom>
          <a:noFill/>
          <a:ln>
            <a:noFill/>
          </a:ln>
        </p:spPr>
      </p:pic>
      <p:pic>
        <p:nvPicPr>
          <p:cNvPr id="3516" name="Google Shape;3516;p133"/>
          <p:cNvPicPr preferRelativeResize="0"/>
          <p:nvPr/>
        </p:nvPicPr>
        <p:blipFill rotWithShape="1">
          <a:blip r:embed="rId50">
            <a:alphaModFix/>
          </a:blip>
          <a:srcRect b="0" l="0" r="0" t="33862"/>
          <a:stretch/>
        </p:blipFill>
        <p:spPr>
          <a:xfrm>
            <a:off x="5601256" y="4034444"/>
            <a:ext cx="569599" cy="155250"/>
          </a:xfrm>
          <a:prstGeom prst="rect">
            <a:avLst/>
          </a:prstGeom>
          <a:noFill/>
          <a:ln>
            <a:noFill/>
          </a:ln>
        </p:spPr>
      </p:pic>
      <p:pic>
        <p:nvPicPr>
          <p:cNvPr id="3517" name="Google Shape;3517;p133"/>
          <p:cNvPicPr preferRelativeResize="0"/>
          <p:nvPr/>
        </p:nvPicPr>
        <p:blipFill rotWithShape="1">
          <a:blip r:embed="rId50">
            <a:alphaModFix/>
          </a:blip>
          <a:srcRect b="0" l="0" r="0" t="33862"/>
          <a:stretch/>
        </p:blipFill>
        <p:spPr>
          <a:xfrm>
            <a:off x="2509994" y="3452744"/>
            <a:ext cx="569599" cy="155250"/>
          </a:xfrm>
          <a:prstGeom prst="rect">
            <a:avLst/>
          </a:prstGeom>
          <a:noFill/>
          <a:ln>
            <a:noFill/>
          </a:ln>
        </p:spPr>
      </p:pic>
      <p:pic>
        <p:nvPicPr>
          <p:cNvPr id="3518" name="Google Shape;3518;p133"/>
          <p:cNvPicPr preferRelativeResize="0"/>
          <p:nvPr/>
        </p:nvPicPr>
        <p:blipFill rotWithShape="1">
          <a:blip r:embed="rId58">
            <a:alphaModFix/>
          </a:blip>
          <a:srcRect b="26919" l="0" r="0" t="26499"/>
          <a:stretch/>
        </p:blipFill>
        <p:spPr>
          <a:xfrm>
            <a:off x="8208187" y="1602250"/>
            <a:ext cx="509450" cy="158159"/>
          </a:xfrm>
          <a:prstGeom prst="rect">
            <a:avLst/>
          </a:prstGeom>
          <a:noFill/>
          <a:ln>
            <a:noFill/>
          </a:ln>
        </p:spPr>
      </p:pic>
      <p:pic>
        <p:nvPicPr>
          <p:cNvPr id="3519" name="Google Shape;3519;p133"/>
          <p:cNvPicPr preferRelativeResize="0"/>
          <p:nvPr/>
        </p:nvPicPr>
        <p:blipFill rotWithShape="1">
          <a:blip r:embed="rId16">
            <a:alphaModFix/>
          </a:blip>
          <a:srcRect b="0" l="0" r="71846" t="-10"/>
          <a:stretch/>
        </p:blipFill>
        <p:spPr>
          <a:xfrm>
            <a:off x="8616674" y="2265220"/>
            <a:ext cx="208500" cy="230205"/>
          </a:xfrm>
          <a:prstGeom prst="rect">
            <a:avLst/>
          </a:prstGeom>
          <a:noFill/>
          <a:ln>
            <a:noFill/>
          </a:ln>
        </p:spPr>
      </p:pic>
      <p:sp>
        <p:nvSpPr>
          <p:cNvPr id="3520" name="Google Shape;3520;p133"/>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4" name="Shape 3524"/>
        <p:cNvGrpSpPr/>
        <p:nvPr/>
      </p:nvGrpSpPr>
      <p:grpSpPr>
        <a:xfrm>
          <a:off x="0" y="0"/>
          <a:ext cx="0" cy="0"/>
          <a:chOff x="0" y="0"/>
          <a:chExt cx="0" cy="0"/>
        </a:xfrm>
      </p:grpSpPr>
      <p:sp>
        <p:nvSpPr>
          <p:cNvPr id="3525" name="Google Shape;3525;p134"/>
          <p:cNvSpPr/>
          <p:nvPr/>
        </p:nvSpPr>
        <p:spPr>
          <a:xfrm>
            <a:off x="4725150" y="632750"/>
            <a:ext cx="4187400" cy="3257400"/>
          </a:xfrm>
          <a:prstGeom prst="roundRect">
            <a:avLst>
              <a:gd fmla="val 5707" name="adj"/>
            </a:avLst>
          </a:prstGeom>
          <a:no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526" name="Google Shape;3526;p134"/>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Corporation and AI-companies Participating in the Pharma AI Deals</a:t>
            </a:r>
            <a:endParaRPr sz="1600">
              <a:solidFill>
                <a:srgbClr val="0B5394"/>
              </a:solidFill>
              <a:latin typeface="Roboto"/>
              <a:ea typeface="Roboto"/>
              <a:cs typeface="Roboto"/>
              <a:sym typeface="Roboto"/>
            </a:endParaRPr>
          </a:p>
        </p:txBody>
      </p:sp>
      <p:sp>
        <p:nvSpPr>
          <p:cNvPr id="3527" name="Google Shape;3527;p134"/>
          <p:cNvSpPr/>
          <p:nvPr/>
        </p:nvSpPr>
        <p:spPr>
          <a:xfrm>
            <a:off x="224400" y="4131575"/>
            <a:ext cx="8695200" cy="734700"/>
          </a:xfrm>
          <a:prstGeom prst="roundRect">
            <a:avLst>
              <a:gd fmla="val 16667" name="adj"/>
            </a:avLst>
          </a:prstGeom>
          <a:no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528" name="Google Shape;3528;p134"/>
          <p:cNvSpPr/>
          <p:nvPr/>
        </p:nvSpPr>
        <p:spPr>
          <a:xfrm>
            <a:off x="222625" y="632750"/>
            <a:ext cx="4187400" cy="3257400"/>
          </a:xfrm>
          <a:prstGeom prst="roundRect">
            <a:avLst>
              <a:gd fmla="val 5707" name="adj"/>
            </a:avLst>
          </a:prstGeom>
          <a:noFill/>
          <a:ln cap="flat" cmpd="sng" w="9525">
            <a:solidFill>
              <a:srgbClr val="0B5394"/>
            </a:solidFill>
            <a:prstDash val="solid"/>
            <a:round/>
            <a:headEnd len="sm" w="sm" type="none"/>
            <a:tailEnd len="sm" w="sm" type="none"/>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3529" name="Google Shape;3529;p134"/>
          <p:cNvPicPr preferRelativeResize="0"/>
          <p:nvPr/>
        </p:nvPicPr>
        <p:blipFill>
          <a:blip r:embed="rId3">
            <a:alphaModFix/>
          </a:blip>
          <a:stretch>
            <a:fillRect/>
          </a:stretch>
        </p:blipFill>
        <p:spPr>
          <a:xfrm>
            <a:off x="1458849" y="1208275"/>
            <a:ext cx="1064531" cy="288836"/>
          </a:xfrm>
          <a:prstGeom prst="rect">
            <a:avLst/>
          </a:prstGeom>
          <a:noFill/>
          <a:ln>
            <a:noFill/>
          </a:ln>
        </p:spPr>
      </p:pic>
      <p:pic>
        <p:nvPicPr>
          <p:cNvPr id="3530" name="Google Shape;3530;p134"/>
          <p:cNvPicPr preferRelativeResize="0"/>
          <p:nvPr/>
        </p:nvPicPr>
        <p:blipFill>
          <a:blip r:embed="rId4">
            <a:alphaModFix/>
          </a:blip>
          <a:stretch>
            <a:fillRect/>
          </a:stretch>
        </p:blipFill>
        <p:spPr>
          <a:xfrm>
            <a:off x="2781237" y="3488275"/>
            <a:ext cx="533251" cy="309121"/>
          </a:xfrm>
          <a:prstGeom prst="rect">
            <a:avLst/>
          </a:prstGeom>
          <a:noFill/>
          <a:ln>
            <a:noFill/>
          </a:ln>
        </p:spPr>
      </p:pic>
      <p:pic>
        <p:nvPicPr>
          <p:cNvPr id="3531" name="Google Shape;3531;p134"/>
          <p:cNvPicPr preferRelativeResize="0"/>
          <p:nvPr/>
        </p:nvPicPr>
        <p:blipFill>
          <a:blip r:embed="rId5">
            <a:alphaModFix/>
          </a:blip>
          <a:stretch>
            <a:fillRect/>
          </a:stretch>
        </p:blipFill>
        <p:spPr>
          <a:xfrm>
            <a:off x="1327041" y="2365781"/>
            <a:ext cx="841743" cy="278317"/>
          </a:xfrm>
          <a:prstGeom prst="rect">
            <a:avLst/>
          </a:prstGeom>
          <a:noFill/>
          <a:ln>
            <a:noFill/>
          </a:ln>
        </p:spPr>
      </p:pic>
      <p:pic>
        <p:nvPicPr>
          <p:cNvPr id="3532" name="Google Shape;3532;p134"/>
          <p:cNvPicPr preferRelativeResize="0"/>
          <p:nvPr/>
        </p:nvPicPr>
        <p:blipFill>
          <a:blip r:embed="rId6">
            <a:alphaModFix/>
          </a:blip>
          <a:stretch>
            <a:fillRect/>
          </a:stretch>
        </p:blipFill>
        <p:spPr>
          <a:xfrm>
            <a:off x="2337344" y="2765615"/>
            <a:ext cx="487522" cy="388496"/>
          </a:xfrm>
          <a:prstGeom prst="rect">
            <a:avLst/>
          </a:prstGeom>
          <a:noFill/>
          <a:ln>
            <a:noFill/>
          </a:ln>
        </p:spPr>
      </p:pic>
      <p:pic>
        <p:nvPicPr>
          <p:cNvPr id="3533" name="Google Shape;3533;p134"/>
          <p:cNvPicPr preferRelativeResize="0"/>
          <p:nvPr/>
        </p:nvPicPr>
        <p:blipFill>
          <a:blip r:embed="rId7">
            <a:alphaModFix/>
          </a:blip>
          <a:stretch>
            <a:fillRect/>
          </a:stretch>
        </p:blipFill>
        <p:spPr>
          <a:xfrm>
            <a:off x="3300422" y="1178294"/>
            <a:ext cx="559170" cy="388492"/>
          </a:xfrm>
          <a:prstGeom prst="rect">
            <a:avLst/>
          </a:prstGeom>
          <a:noFill/>
          <a:ln>
            <a:noFill/>
          </a:ln>
        </p:spPr>
      </p:pic>
      <p:pic>
        <p:nvPicPr>
          <p:cNvPr id="3534" name="Google Shape;3534;p134"/>
          <p:cNvPicPr preferRelativeResize="0"/>
          <p:nvPr/>
        </p:nvPicPr>
        <p:blipFill rotWithShape="1">
          <a:blip r:embed="rId8">
            <a:alphaModFix/>
          </a:blip>
          <a:srcRect b="21190" l="24064" r="23892" t="19718"/>
          <a:stretch/>
        </p:blipFill>
        <p:spPr>
          <a:xfrm>
            <a:off x="3962051" y="1261368"/>
            <a:ext cx="428028" cy="364084"/>
          </a:xfrm>
          <a:prstGeom prst="rect">
            <a:avLst/>
          </a:prstGeom>
          <a:noFill/>
          <a:ln>
            <a:noFill/>
          </a:ln>
        </p:spPr>
      </p:pic>
      <p:pic>
        <p:nvPicPr>
          <p:cNvPr id="3535" name="Google Shape;3535;p134"/>
          <p:cNvPicPr preferRelativeResize="0"/>
          <p:nvPr/>
        </p:nvPicPr>
        <p:blipFill>
          <a:blip r:embed="rId9">
            <a:alphaModFix/>
          </a:blip>
          <a:stretch>
            <a:fillRect/>
          </a:stretch>
        </p:blipFill>
        <p:spPr>
          <a:xfrm>
            <a:off x="3429438" y="596549"/>
            <a:ext cx="849625" cy="439112"/>
          </a:xfrm>
          <a:prstGeom prst="rect">
            <a:avLst/>
          </a:prstGeom>
          <a:noFill/>
          <a:ln>
            <a:noFill/>
          </a:ln>
        </p:spPr>
      </p:pic>
      <p:pic>
        <p:nvPicPr>
          <p:cNvPr id="3536" name="Google Shape;3536;p134"/>
          <p:cNvPicPr preferRelativeResize="0"/>
          <p:nvPr/>
        </p:nvPicPr>
        <p:blipFill>
          <a:blip r:embed="rId10">
            <a:alphaModFix/>
          </a:blip>
          <a:stretch>
            <a:fillRect/>
          </a:stretch>
        </p:blipFill>
        <p:spPr>
          <a:xfrm>
            <a:off x="256909" y="2361785"/>
            <a:ext cx="1013042" cy="326236"/>
          </a:xfrm>
          <a:prstGeom prst="rect">
            <a:avLst/>
          </a:prstGeom>
          <a:noFill/>
          <a:ln>
            <a:noFill/>
          </a:ln>
        </p:spPr>
      </p:pic>
      <p:pic>
        <p:nvPicPr>
          <p:cNvPr id="3537" name="Google Shape;3537;p134"/>
          <p:cNvPicPr preferRelativeResize="0"/>
          <p:nvPr/>
        </p:nvPicPr>
        <p:blipFill>
          <a:blip r:embed="rId11">
            <a:alphaModFix/>
          </a:blip>
          <a:stretch>
            <a:fillRect/>
          </a:stretch>
        </p:blipFill>
        <p:spPr>
          <a:xfrm>
            <a:off x="956313" y="751676"/>
            <a:ext cx="470799" cy="470799"/>
          </a:xfrm>
          <a:prstGeom prst="rect">
            <a:avLst/>
          </a:prstGeom>
          <a:noFill/>
          <a:ln>
            <a:noFill/>
          </a:ln>
        </p:spPr>
      </p:pic>
      <p:pic>
        <p:nvPicPr>
          <p:cNvPr id="3538" name="Google Shape;3538;p134"/>
          <p:cNvPicPr preferRelativeResize="0"/>
          <p:nvPr/>
        </p:nvPicPr>
        <p:blipFill>
          <a:blip r:embed="rId12">
            <a:alphaModFix/>
          </a:blip>
          <a:stretch>
            <a:fillRect/>
          </a:stretch>
        </p:blipFill>
        <p:spPr>
          <a:xfrm>
            <a:off x="2262271" y="2315958"/>
            <a:ext cx="636238" cy="362379"/>
          </a:xfrm>
          <a:prstGeom prst="rect">
            <a:avLst/>
          </a:prstGeom>
          <a:noFill/>
          <a:ln>
            <a:noFill/>
          </a:ln>
        </p:spPr>
      </p:pic>
      <p:pic>
        <p:nvPicPr>
          <p:cNvPr id="3539" name="Google Shape;3539;p134"/>
          <p:cNvPicPr preferRelativeResize="0"/>
          <p:nvPr/>
        </p:nvPicPr>
        <p:blipFill>
          <a:blip r:embed="rId13">
            <a:alphaModFix/>
          </a:blip>
          <a:stretch>
            <a:fillRect/>
          </a:stretch>
        </p:blipFill>
        <p:spPr>
          <a:xfrm>
            <a:off x="3502450" y="1878786"/>
            <a:ext cx="768767" cy="411847"/>
          </a:xfrm>
          <a:prstGeom prst="rect">
            <a:avLst/>
          </a:prstGeom>
          <a:noFill/>
          <a:ln>
            <a:noFill/>
          </a:ln>
        </p:spPr>
      </p:pic>
      <p:pic>
        <p:nvPicPr>
          <p:cNvPr id="3540" name="Google Shape;3540;p134"/>
          <p:cNvPicPr preferRelativeResize="0"/>
          <p:nvPr/>
        </p:nvPicPr>
        <p:blipFill>
          <a:blip r:embed="rId14">
            <a:alphaModFix/>
          </a:blip>
          <a:stretch>
            <a:fillRect/>
          </a:stretch>
        </p:blipFill>
        <p:spPr>
          <a:xfrm>
            <a:off x="5514380" y="1053332"/>
            <a:ext cx="929910" cy="239301"/>
          </a:xfrm>
          <a:prstGeom prst="rect">
            <a:avLst/>
          </a:prstGeom>
          <a:noFill/>
          <a:ln>
            <a:noFill/>
          </a:ln>
        </p:spPr>
      </p:pic>
      <p:pic>
        <p:nvPicPr>
          <p:cNvPr id="3541" name="Google Shape;3541;p134"/>
          <p:cNvPicPr preferRelativeResize="0"/>
          <p:nvPr/>
        </p:nvPicPr>
        <p:blipFill rotWithShape="1">
          <a:blip r:embed="rId15">
            <a:alphaModFix/>
          </a:blip>
          <a:srcRect b="45747" l="19633" r="19413" t="36636"/>
          <a:stretch/>
        </p:blipFill>
        <p:spPr>
          <a:xfrm>
            <a:off x="6545692" y="1084183"/>
            <a:ext cx="984302" cy="177600"/>
          </a:xfrm>
          <a:prstGeom prst="rect">
            <a:avLst/>
          </a:prstGeom>
          <a:noFill/>
          <a:ln>
            <a:noFill/>
          </a:ln>
        </p:spPr>
      </p:pic>
      <p:pic>
        <p:nvPicPr>
          <p:cNvPr id="3542" name="Google Shape;3542;p134"/>
          <p:cNvPicPr preferRelativeResize="0"/>
          <p:nvPr/>
        </p:nvPicPr>
        <p:blipFill rotWithShape="1">
          <a:blip r:embed="rId16">
            <a:alphaModFix/>
          </a:blip>
          <a:srcRect b="21029" l="12596" r="20611" t="9976"/>
          <a:stretch/>
        </p:blipFill>
        <p:spPr>
          <a:xfrm>
            <a:off x="6363251" y="1326813"/>
            <a:ext cx="605928" cy="392950"/>
          </a:xfrm>
          <a:prstGeom prst="rect">
            <a:avLst/>
          </a:prstGeom>
          <a:noFill/>
          <a:ln>
            <a:noFill/>
          </a:ln>
        </p:spPr>
      </p:pic>
      <p:pic>
        <p:nvPicPr>
          <p:cNvPr id="3543" name="Google Shape;3543;p134"/>
          <p:cNvPicPr preferRelativeResize="0"/>
          <p:nvPr/>
        </p:nvPicPr>
        <p:blipFill rotWithShape="1">
          <a:blip r:embed="rId17">
            <a:alphaModFix/>
          </a:blip>
          <a:srcRect b="26718" l="21425" r="2192" t="0"/>
          <a:stretch/>
        </p:blipFill>
        <p:spPr>
          <a:xfrm>
            <a:off x="5485193" y="1398607"/>
            <a:ext cx="781334" cy="279062"/>
          </a:xfrm>
          <a:prstGeom prst="rect">
            <a:avLst/>
          </a:prstGeom>
          <a:noFill/>
          <a:ln>
            <a:noFill/>
          </a:ln>
        </p:spPr>
      </p:pic>
      <p:pic>
        <p:nvPicPr>
          <p:cNvPr id="3544" name="Google Shape;3544;p134"/>
          <p:cNvPicPr preferRelativeResize="0"/>
          <p:nvPr/>
        </p:nvPicPr>
        <p:blipFill rotWithShape="1">
          <a:blip r:embed="rId18">
            <a:alphaModFix/>
          </a:blip>
          <a:srcRect b="0" l="21452" r="20694" t="0"/>
          <a:stretch/>
        </p:blipFill>
        <p:spPr>
          <a:xfrm>
            <a:off x="8537130" y="725299"/>
            <a:ext cx="303226" cy="523552"/>
          </a:xfrm>
          <a:prstGeom prst="rect">
            <a:avLst/>
          </a:prstGeom>
          <a:noFill/>
          <a:ln>
            <a:noFill/>
          </a:ln>
        </p:spPr>
      </p:pic>
      <p:pic>
        <p:nvPicPr>
          <p:cNvPr id="3545" name="Google Shape;3545;p134"/>
          <p:cNvPicPr preferRelativeResize="0"/>
          <p:nvPr/>
        </p:nvPicPr>
        <p:blipFill rotWithShape="1">
          <a:blip r:embed="rId19">
            <a:alphaModFix/>
          </a:blip>
          <a:srcRect b="21680" l="0" r="0" t="21252"/>
          <a:stretch/>
        </p:blipFill>
        <p:spPr>
          <a:xfrm>
            <a:off x="8225941" y="2363801"/>
            <a:ext cx="568327" cy="323958"/>
          </a:xfrm>
          <a:prstGeom prst="rect">
            <a:avLst/>
          </a:prstGeom>
          <a:noFill/>
          <a:ln>
            <a:noFill/>
          </a:ln>
        </p:spPr>
      </p:pic>
      <p:pic>
        <p:nvPicPr>
          <p:cNvPr id="3546" name="Google Shape;3546;p134"/>
          <p:cNvPicPr preferRelativeResize="0"/>
          <p:nvPr/>
        </p:nvPicPr>
        <p:blipFill rotWithShape="1">
          <a:blip r:embed="rId20">
            <a:alphaModFix/>
          </a:blip>
          <a:srcRect b="28291" l="3373" r="3680" t="23611"/>
          <a:stretch/>
        </p:blipFill>
        <p:spPr>
          <a:xfrm>
            <a:off x="5740812" y="1783658"/>
            <a:ext cx="533274" cy="275664"/>
          </a:xfrm>
          <a:prstGeom prst="rect">
            <a:avLst/>
          </a:prstGeom>
          <a:noFill/>
          <a:ln>
            <a:noFill/>
          </a:ln>
        </p:spPr>
      </p:pic>
      <p:pic>
        <p:nvPicPr>
          <p:cNvPr id="3547" name="Google Shape;3547;p134"/>
          <p:cNvPicPr preferRelativeResize="0"/>
          <p:nvPr/>
        </p:nvPicPr>
        <p:blipFill rotWithShape="1">
          <a:blip r:embed="rId21">
            <a:alphaModFix/>
          </a:blip>
          <a:srcRect b="33591" l="5897" r="6205" t="35328"/>
          <a:stretch/>
        </p:blipFill>
        <p:spPr>
          <a:xfrm>
            <a:off x="6297292" y="1753987"/>
            <a:ext cx="880836" cy="311127"/>
          </a:xfrm>
          <a:prstGeom prst="rect">
            <a:avLst/>
          </a:prstGeom>
          <a:noFill/>
          <a:ln>
            <a:noFill/>
          </a:ln>
        </p:spPr>
      </p:pic>
      <p:pic>
        <p:nvPicPr>
          <p:cNvPr id="3548" name="Google Shape;3548;p134"/>
          <p:cNvPicPr preferRelativeResize="0"/>
          <p:nvPr/>
        </p:nvPicPr>
        <p:blipFill rotWithShape="1">
          <a:blip r:embed="rId22">
            <a:alphaModFix/>
          </a:blip>
          <a:srcRect b="27750" l="8987" r="7099" t="21813"/>
          <a:stretch/>
        </p:blipFill>
        <p:spPr>
          <a:xfrm>
            <a:off x="7207756" y="1774645"/>
            <a:ext cx="855513" cy="268343"/>
          </a:xfrm>
          <a:prstGeom prst="rect">
            <a:avLst/>
          </a:prstGeom>
          <a:noFill/>
          <a:ln>
            <a:noFill/>
          </a:ln>
        </p:spPr>
      </p:pic>
      <p:pic>
        <p:nvPicPr>
          <p:cNvPr id="3549" name="Google Shape;3549;p134"/>
          <p:cNvPicPr preferRelativeResize="0"/>
          <p:nvPr/>
        </p:nvPicPr>
        <p:blipFill rotWithShape="1">
          <a:blip r:embed="rId23">
            <a:alphaModFix/>
          </a:blip>
          <a:srcRect b="0" l="6208" r="6842" t="0"/>
          <a:stretch/>
        </p:blipFill>
        <p:spPr>
          <a:xfrm>
            <a:off x="4824894" y="1349444"/>
            <a:ext cx="568329" cy="341097"/>
          </a:xfrm>
          <a:prstGeom prst="rect">
            <a:avLst/>
          </a:prstGeom>
          <a:noFill/>
          <a:ln>
            <a:noFill/>
          </a:ln>
        </p:spPr>
      </p:pic>
      <p:pic>
        <p:nvPicPr>
          <p:cNvPr id="3550" name="Google Shape;3550;p134"/>
          <p:cNvPicPr preferRelativeResize="0"/>
          <p:nvPr/>
        </p:nvPicPr>
        <p:blipFill>
          <a:blip r:embed="rId24">
            <a:alphaModFix/>
          </a:blip>
          <a:stretch>
            <a:fillRect/>
          </a:stretch>
        </p:blipFill>
        <p:spPr>
          <a:xfrm>
            <a:off x="4842726" y="2369666"/>
            <a:ext cx="780443" cy="167658"/>
          </a:xfrm>
          <a:prstGeom prst="rect">
            <a:avLst/>
          </a:prstGeom>
          <a:noFill/>
          <a:ln>
            <a:noFill/>
          </a:ln>
        </p:spPr>
      </p:pic>
      <p:pic>
        <p:nvPicPr>
          <p:cNvPr id="3551" name="Google Shape;3551;p134"/>
          <p:cNvPicPr preferRelativeResize="0"/>
          <p:nvPr/>
        </p:nvPicPr>
        <p:blipFill rotWithShape="1">
          <a:blip r:embed="rId25">
            <a:alphaModFix/>
          </a:blip>
          <a:srcRect b="34288" l="0" r="0" t="33426"/>
          <a:stretch/>
        </p:blipFill>
        <p:spPr>
          <a:xfrm>
            <a:off x="5759041" y="2403095"/>
            <a:ext cx="880836" cy="150890"/>
          </a:xfrm>
          <a:prstGeom prst="rect">
            <a:avLst/>
          </a:prstGeom>
          <a:noFill/>
          <a:ln>
            <a:noFill/>
          </a:ln>
        </p:spPr>
      </p:pic>
      <p:pic>
        <p:nvPicPr>
          <p:cNvPr id="3552" name="Google Shape;3552;p134"/>
          <p:cNvPicPr preferRelativeResize="0"/>
          <p:nvPr/>
        </p:nvPicPr>
        <p:blipFill rotWithShape="1">
          <a:blip r:embed="rId26">
            <a:alphaModFix/>
          </a:blip>
          <a:srcRect b="40427" l="35241" r="35928" t="41645"/>
          <a:stretch/>
        </p:blipFill>
        <p:spPr>
          <a:xfrm>
            <a:off x="5880610" y="770549"/>
            <a:ext cx="781350" cy="253576"/>
          </a:xfrm>
          <a:prstGeom prst="rect">
            <a:avLst/>
          </a:prstGeom>
          <a:noFill/>
          <a:ln>
            <a:noFill/>
          </a:ln>
        </p:spPr>
      </p:pic>
      <p:pic>
        <p:nvPicPr>
          <p:cNvPr id="3553" name="Google Shape;3553;p134"/>
          <p:cNvPicPr preferRelativeResize="0"/>
          <p:nvPr/>
        </p:nvPicPr>
        <p:blipFill rotWithShape="1">
          <a:blip r:embed="rId27">
            <a:alphaModFix/>
          </a:blip>
          <a:srcRect b="40002" l="3959" r="3968" t="9617"/>
          <a:stretch/>
        </p:blipFill>
        <p:spPr>
          <a:xfrm>
            <a:off x="6055865" y="2076750"/>
            <a:ext cx="712862" cy="292190"/>
          </a:xfrm>
          <a:prstGeom prst="rect">
            <a:avLst/>
          </a:prstGeom>
          <a:noFill/>
          <a:ln>
            <a:noFill/>
          </a:ln>
        </p:spPr>
      </p:pic>
      <p:pic>
        <p:nvPicPr>
          <p:cNvPr id="3554" name="Google Shape;3554;p134"/>
          <p:cNvPicPr preferRelativeResize="0"/>
          <p:nvPr/>
        </p:nvPicPr>
        <p:blipFill rotWithShape="1">
          <a:blip r:embed="rId28">
            <a:alphaModFix/>
          </a:blip>
          <a:srcRect b="22042" l="12704" r="13900" t="23181"/>
          <a:stretch/>
        </p:blipFill>
        <p:spPr>
          <a:xfrm>
            <a:off x="8268302" y="3391608"/>
            <a:ext cx="559175" cy="416843"/>
          </a:xfrm>
          <a:prstGeom prst="rect">
            <a:avLst/>
          </a:prstGeom>
          <a:noFill/>
          <a:ln>
            <a:noFill/>
          </a:ln>
        </p:spPr>
      </p:pic>
      <p:pic>
        <p:nvPicPr>
          <p:cNvPr id="3555" name="Google Shape;3555;p134"/>
          <p:cNvPicPr preferRelativeResize="0"/>
          <p:nvPr/>
        </p:nvPicPr>
        <p:blipFill>
          <a:blip r:embed="rId29">
            <a:alphaModFix/>
          </a:blip>
          <a:stretch>
            <a:fillRect/>
          </a:stretch>
        </p:blipFill>
        <p:spPr>
          <a:xfrm>
            <a:off x="4789299" y="1068957"/>
            <a:ext cx="646677" cy="208051"/>
          </a:xfrm>
          <a:prstGeom prst="rect">
            <a:avLst/>
          </a:prstGeom>
          <a:noFill/>
          <a:ln>
            <a:noFill/>
          </a:ln>
        </p:spPr>
      </p:pic>
      <p:pic>
        <p:nvPicPr>
          <p:cNvPr id="3556" name="Google Shape;3556;p134"/>
          <p:cNvPicPr preferRelativeResize="0"/>
          <p:nvPr/>
        </p:nvPicPr>
        <p:blipFill>
          <a:blip r:embed="rId30">
            <a:alphaModFix/>
          </a:blip>
          <a:stretch>
            <a:fillRect/>
          </a:stretch>
        </p:blipFill>
        <p:spPr>
          <a:xfrm>
            <a:off x="7214646" y="2968633"/>
            <a:ext cx="841738" cy="221524"/>
          </a:xfrm>
          <a:prstGeom prst="rect">
            <a:avLst/>
          </a:prstGeom>
          <a:noFill/>
          <a:ln>
            <a:noFill/>
          </a:ln>
        </p:spPr>
      </p:pic>
      <p:pic>
        <p:nvPicPr>
          <p:cNvPr id="3557" name="Google Shape;3557;p134"/>
          <p:cNvPicPr preferRelativeResize="0"/>
          <p:nvPr/>
        </p:nvPicPr>
        <p:blipFill rotWithShape="1">
          <a:blip r:embed="rId31">
            <a:alphaModFix/>
          </a:blip>
          <a:srcRect b="36836" l="0" r="0" t="32161"/>
          <a:stretch/>
        </p:blipFill>
        <p:spPr>
          <a:xfrm>
            <a:off x="6692578" y="2382372"/>
            <a:ext cx="781334" cy="241949"/>
          </a:xfrm>
          <a:prstGeom prst="rect">
            <a:avLst/>
          </a:prstGeom>
          <a:noFill/>
          <a:ln>
            <a:noFill/>
          </a:ln>
        </p:spPr>
      </p:pic>
      <p:pic>
        <p:nvPicPr>
          <p:cNvPr id="3558" name="Google Shape;3558;p134"/>
          <p:cNvPicPr preferRelativeResize="0"/>
          <p:nvPr/>
        </p:nvPicPr>
        <p:blipFill rotWithShape="1">
          <a:blip r:embed="rId32">
            <a:alphaModFix/>
          </a:blip>
          <a:srcRect b="34978" l="6573" r="6242" t="36671"/>
          <a:stretch/>
        </p:blipFill>
        <p:spPr>
          <a:xfrm>
            <a:off x="8138759" y="2117412"/>
            <a:ext cx="712870" cy="231543"/>
          </a:xfrm>
          <a:prstGeom prst="rect">
            <a:avLst/>
          </a:prstGeom>
          <a:noFill/>
          <a:ln>
            <a:noFill/>
          </a:ln>
        </p:spPr>
      </p:pic>
      <p:pic>
        <p:nvPicPr>
          <p:cNvPr id="3559" name="Google Shape;3559;p134"/>
          <p:cNvPicPr preferRelativeResize="0"/>
          <p:nvPr/>
        </p:nvPicPr>
        <p:blipFill>
          <a:blip r:embed="rId33">
            <a:alphaModFix/>
          </a:blip>
          <a:stretch>
            <a:fillRect/>
          </a:stretch>
        </p:blipFill>
        <p:spPr>
          <a:xfrm>
            <a:off x="4813862" y="1815073"/>
            <a:ext cx="879813" cy="174566"/>
          </a:xfrm>
          <a:prstGeom prst="rect">
            <a:avLst/>
          </a:prstGeom>
          <a:noFill/>
          <a:ln>
            <a:noFill/>
          </a:ln>
        </p:spPr>
      </p:pic>
      <p:pic>
        <p:nvPicPr>
          <p:cNvPr id="3560" name="Google Shape;3560;p134"/>
          <p:cNvPicPr preferRelativeResize="0"/>
          <p:nvPr/>
        </p:nvPicPr>
        <p:blipFill rotWithShape="1">
          <a:blip r:embed="rId34">
            <a:alphaModFix/>
          </a:blip>
          <a:srcRect b="29197" l="33080" r="33178" t="29702"/>
          <a:stretch/>
        </p:blipFill>
        <p:spPr>
          <a:xfrm>
            <a:off x="4827650" y="2880675"/>
            <a:ext cx="495499" cy="463742"/>
          </a:xfrm>
          <a:prstGeom prst="rect">
            <a:avLst/>
          </a:prstGeom>
          <a:noFill/>
          <a:ln>
            <a:noFill/>
          </a:ln>
        </p:spPr>
      </p:pic>
      <p:pic>
        <p:nvPicPr>
          <p:cNvPr id="3561" name="Google Shape;3561;p134"/>
          <p:cNvPicPr preferRelativeResize="0"/>
          <p:nvPr/>
        </p:nvPicPr>
        <p:blipFill rotWithShape="1">
          <a:blip r:embed="rId35">
            <a:alphaModFix/>
          </a:blip>
          <a:srcRect b="41308" l="5763" r="7173" t="40511"/>
          <a:stretch/>
        </p:blipFill>
        <p:spPr>
          <a:xfrm>
            <a:off x="6669513" y="2678543"/>
            <a:ext cx="1014300" cy="211557"/>
          </a:xfrm>
          <a:prstGeom prst="rect">
            <a:avLst/>
          </a:prstGeom>
          <a:noFill/>
          <a:ln>
            <a:noFill/>
          </a:ln>
        </p:spPr>
      </p:pic>
      <p:pic>
        <p:nvPicPr>
          <p:cNvPr id="3562" name="Google Shape;3562;p134"/>
          <p:cNvPicPr preferRelativeResize="0"/>
          <p:nvPr/>
        </p:nvPicPr>
        <p:blipFill rotWithShape="1">
          <a:blip r:embed="rId36">
            <a:alphaModFix/>
          </a:blip>
          <a:srcRect b="20235" l="0" r="0" t="14719"/>
          <a:stretch/>
        </p:blipFill>
        <p:spPr>
          <a:xfrm>
            <a:off x="6495186" y="3549374"/>
            <a:ext cx="636228" cy="237423"/>
          </a:xfrm>
          <a:prstGeom prst="rect">
            <a:avLst/>
          </a:prstGeom>
          <a:noFill/>
          <a:ln>
            <a:noFill/>
          </a:ln>
        </p:spPr>
      </p:pic>
      <p:pic>
        <p:nvPicPr>
          <p:cNvPr id="3563" name="Google Shape;3563;p134"/>
          <p:cNvPicPr preferRelativeResize="0"/>
          <p:nvPr/>
        </p:nvPicPr>
        <p:blipFill>
          <a:blip r:embed="rId37">
            <a:alphaModFix/>
          </a:blip>
          <a:stretch>
            <a:fillRect/>
          </a:stretch>
        </p:blipFill>
        <p:spPr>
          <a:xfrm>
            <a:off x="4832575" y="2665352"/>
            <a:ext cx="879813" cy="199267"/>
          </a:xfrm>
          <a:prstGeom prst="rect">
            <a:avLst/>
          </a:prstGeom>
          <a:noFill/>
          <a:ln>
            <a:noFill/>
          </a:ln>
        </p:spPr>
      </p:pic>
      <p:pic>
        <p:nvPicPr>
          <p:cNvPr id="3564" name="Google Shape;3564;p134"/>
          <p:cNvPicPr preferRelativeResize="0"/>
          <p:nvPr/>
        </p:nvPicPr>
        <p:blipFill rotWithShape="1">
          <a:blip r:embed="rId38">
            <a:alphaModFix/>
          </a:blip>
          <a:srcRect b="43209" l="24625" r="24828" t="43476"/>
          <a:stretch/>
        </p:blipFill>
        <p:spPr>
          <a:xfrm>
            <a:off x="5944625" y="4582960"/>
            <a:ext cx="955967" cy="150900"/>
          </a:xfrm>
          <a:prstGeom prst="rect">
            <a:avLst/>
          </a:prstGeom>
          <a:noFill/>
          <a:ln>
            <a:noFill/>
          </a:ln>
        </p:spPr>
      </p:pic>
      <p:pic>
        <p:nvPicPr>
          <p:cNvPr id="3565" name="Google Shape;3565;p134"/>
          <p:cNvPicPr preferRelativeResize="0"/>
          <p:nvPr/>
        </p:nvPicPr>
        <p:blipFill rotWithShape="1">
          <a:blip r:embed="rId39">
            <a:alphaModFix/>
          </a:blip>
          <a:srcRect b="32846" l="2029" r="2696" t="34677"/>
          <a:stretch/>
        </p:blipFill>
        <p:spPr>
          <a:xfrm>
            <a:off x="4809031" y="2091628"/>
            <a:ext cx="1064532" cy="181253"/>
          </a:xfrm>
          <a:prstGeom prst="rect">
            <a:avLst/>
          </a:prstGeom>
          <a:noFill/>
          <a:ln>
            <a:noFill/>
          </a:ln>
        </p:spPr>
      </p:pic>
      <p:pic>
        <p:nvPicPr>
          <p:cNvPr id="3566" name="Google Shape;3566;p134"/>
          <p:cNvPicPr preferRelativeResize="0"/>
          <p:nvPr/>
        </p:nvPicPr>
        <p:blipFill rotWithShape="1">
          <a:blip r:embed="rId40">
            <a:alphaModFix/>
          </a:blip>
          <a:srcRect b="30543" l="23914" r="23387" t="30867"/>
          <a:stretch/>
        </p:blipFill>
        <p:spPr>
          <a:xfrm>
            <a:off x="4863094" y="710747"/>
            <a:ext cx="781332" cy="285750"/>
          </a:xfrm>
          <a:prstGeom prst="rect">
            <a:avLst/>
          </a:prstGeom>
          <a:noFill/>
          <a:ln>
            <a:noFill/>
          </a:ln>
        </p:spPr>
      </p:pic>
      <p:pic>
        <p:nvPicPr>
          <p:cNvPr id="3567" name="Google Shape;3567;p134"/>
          <p:cNvPicPr preferRelativeResize="0"/>
          <p:nvPr/>
        </p:nvPicPr>
        <p:blipFill rotWithShape="1">
          <a:blip r:embed="rId41">
            <a:alphaModFix/>
          </a:blip>
          <a:srcRect b="0" l="17907" r="17140" t="0"/>
          <a:stretch/>
        </p:blipFill>
        <p:spPr>
          <a:xfrm>
            <a:off x="8301845" y="1369388"/>
            <a:ext cx="495513" cy="380984"/>
          </a:xfrm>
          <a:prstGeom prst="rect">
            <a:avLst/>
          </a:prstGeom>
          <a:noFill/>
          <a:ln>
            <a:noFill/>
          </a:ln>
        </p:spPr>
      </p:pic>
      <p:pic>
        <p:nvPicPr>
          <p:cNvPr id="3568" name="Google Shape;3568;p134"/>
          <p:cNvPicPr preferRelativeResize="0"/>
          <p:nvPr/>
        </p:nvPicPr>
        <p:blipFill>
          <a:blip r:embed="rId42">
            <a:alphaModFix/>
          </a:blip>
          <a:stretch>
            <a:fillRect/>
          </a:stretch>
        </p:blipFill>
        <p:spPr>
          <a:xfrm>
            <a:off x="6951025" y="2126497"/>
            <a:ext cx="1064522" cy="173490"/>
          </a:xfrm>
          <a:prstGeom prst="rect">
            <a:avLst/>
          </a:prstGeom>
          <a:noFill/>
          <a:ln>
            <a:noFill/>
          </a:ln>
        </p:spPr>
      </p:pic>
      <p:pic>
        <p:nvPicPr>
          <p:cNvPr id="3569" name="Google Shape;3569;p134"/>
          <p:cNvPicPr preferRelativeResize="0"/>
          <p:nvPr/>
        </p:nvPicPr>
        <p:blipFill rotWithShape="1">
          <a:blip r:embed="rId43">
            <a:alphaModFix/>
          </a:blip>
          <a:srcRect b="15734" l="4561" r="9364" t="11853"/>
          <a:stretch/>
        </p:blipFill>
        <p:spPr>
          <a:xfrm>
            <a:off x="5803022" y="2639652"/>
            <a:ext cx="747781" cy="232721"/>
          </a:xfrm>
          <a:prstGeom prst="rect">
            <a:avLst/>
          </a:prstGeom>
          <a:noFill/>
          <a:ln>
            <a:noFill/>
          </a:ln>
        </p:spPr>
      </p:pic>
      <p:sp>
        <p:nvSpPr>
          <p:cNvPr id="3570" name="Google Shape;3570;p134"/>
          <p:cNvSpPr txBox="1"/>
          <p:nvPr/>
        </p:nvSpPr>
        <p:spPr>
          <a:xfrm>
            <a:off x="1636263" y="529963"/>
            <a:ext cx="1308000" cy="278400"/>
          </a:xfrm>
          <a:prstGeom prst="rect">
            <a:avLst/>
          </a:prstGeom>
          <a:gradFill>
            <a:gsLst>
              <a:gs pos="0">
                <a:srgbClr val="0B5394"/>
              </a:gs>
              <a:gs pos="0">
                <a:srgbClr val="3D85C6"/>
              </a:gs>
              <a:gs pos="100000">
                <a:srgbClr val="1C4587"/>
              </a:gs>
            </a:gsLst>
            <a:lin ang="2698631" scaled="0"/>
          </a:gradFill>
          <a:ln>
            <a:noFill/>
          </a:ln>
        </p:spPr>
        <p:txBody>
          <a:bodyPr anchorCtr="0" anchor="t" bIns="62250" lIns="62250" spcFirstLastPara="1" rIns="62250" wrap="square" tIns="62250">
            <a:noAutofit/>
          </a:bodyPr>
          <a:lstStyle/>
          <a:p>
            <a:pPr indent="0" lvl="0" marL="0" rtl="0" algn="ctr">
              <a:spcBef>
                <a:spcPts val="0"/>
              </a:spcBef>
              <a:spcAft>
                <a:spcPts val="0"/>
              </a:spcAft>
              <a:buNone/>
            </a:pPr>
            <a:r>
              <a:rPr b="1" lang="en-GB" sz="1100">
                <a:solidFill>
                  <a:schemeClr val="lt1"/>
                </a:solidFill>
                <a:latin typeface="Roboto"/>
                <a:ea typeface="Roboto"/>
                <a:cs typeface="Roboto"/>
                <a:sym typeface="Roboto"/>
              </a:rPr>
              <a:t>Pharma Partners</a:t>
            </a:r>
            <a:endParaRPr b="1" sz="1100">
              <a:solidFill>
                <a:schemeClr val="lt1"/>
              </a:solidFill>
              <a:latin typeface="Roboto"/>
              <a:ea typeface="Roboto"/>
              <a:cs typeface="Roboto"/>
              <a:sym typeface="Roboto"/>
            </a:endParaRPr>
          </a:p>
        </p:txBody>
      </p:sp>
      <p:sp>
        <p:nvSpPr>
          <p:cNvPr id="3571" name="Google Shape;3571;p134"/>
          <p:cNvSpPr txBox="1"/>
          <p:nvPr/>
        </p:nvSpPr>
        <p:spPr>
          <a:xfrm>
            <a:off x="6097493" y="513810"/>
            <a:ext cx="1693500" cy="278400"/>
          </a:xfrm>
          <a:prstGeom prst="rect">
            <a:avLst/>
          </a:prstGeom>
          <a:gradFill>
            <a:gsLst>
              <a:gs pos="0">
                <a:srgbClr val="0B5394"/>
              </a:gs>
              <a:gs pos="0">
                <a:srgbClr val="3D85C6"/>
              </a:gs>
              <a:gs pos="100000">
                <a:srgbClr val="1C4587"/>
              </a:gs>
            </a:gsLst>
            <a:lin ang="2698631" scaled="0"/>
          </a:gradFill>
          <a:ln>
            <a:noFill/>
          </a:ln>
        </p:spPr>
        <p:txBody>
          <a:bodyPr anchorCtr="0" anchor="t" bIns="62250" lIns="62250" spcFirstLastPara="1" rIns="62250" wrap="square" tIns="62250">
            <a:noAutofit/>
          </a:bodyPr>
          <a:lstStyle/>
          <a:p>
            <a:pPr indent="0" lvl="0" marL="0" rtl="0" algn="ctr">
              <a:spcBef>
                <a:spcPts val="0"/>
              </a:spcBef>
              <a:spcAft>
                <a:spcPts val="0"/>
              </a:spcAft>
              <a:buNone/>
            </a:pPr>
            <a:r>
              <a:rPr b="1" lang="en-GB" sz="1100">
                <a:solidFill>
                  <a:schemeClr val="lt1"/>
                </a:solidFill>
                <a:latin typeface="Roboto"/>
                <a:ea typeface="Roboto"/>
                <a:cs typeface="Roboto"/>
                <a:sym typeface="Roboto"/>
              </a:rPr>
              <a:t>AI and Biotech Partners</a:t>
            </a:r>
            <a:endParaRPr b="1" sz="1100">
              <a:solidFill>
                <a:schemeClr val="lt1"/>
              </a:solidFill>
              <a:latin typeface="Roboto"/>
              <a:ea typeface="Roboto"/>
              <a:cs typeface="Roboto"/>
              <a:sym typeface="Roboto"/>
            </a:endParaRPr>
          </a:p>
        </p:txBody>
      </p:sp>
      <p:sp>
        <p:nvSpPr>
          <p:cNvPr id="3572" name="Google Shape;3572;p134"/>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573" name="Google Shape;3573;p134"/>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574" name="Google Shape;3574;p134"/>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575" name="Google Shape;3575;p134"/>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576" name="Google Shape;3576;p134"/>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3577" name="Google Shape;3577;p134"/>
          <p:cNvPicPr preferRelativeResize="0"/>
          <p:nvPr/>
        </p:nvPicPr>
        <p:blipFill>
          <a:blip r:embed="rId44">
            <a:alphaModFix/>
          </a:blip>
          <a:stretch>
            <a:fillRect/>
          </a:stretch>
        </p:blipFill>
        <p:spPr>
          <a:xfrm>
            <a:off x="3562413" y="975894"/>
            <a:ext cx="646674" cy="166519"/>
          </a:xfrm>
          <a:prstGeom prst="rect">
            <a:avLst/>
          </a:prstGeom>
          <a:noFill/>
          <a:ln>
            <a:noFill/>
          </a:ln>
        </p:spPr>
      </p:pic>
      <p:pic>
        <p:nvPicPr>
          <p:cNvPr id="3578" name="Google Shape;3578;p134"/>
          <p:cNvPicPr preferRelativeResize="0"/>
          <p:nvPr/>
        </p:nvPicPr>
        <p:blipFill>
          <a:blip r:embed="rId45">
            <a:alphaModFix/>
          </a:blip>
          <a:stretch>
            <a:fillRect/>
          </a:stretch>
        </p:blipFill>
        <p:spPr>
          <a:xfrm>
            <a:off x="2538288" y="1617720"/>
            <a:ext cx="855525" cy="283805"/>
          </a:xfrm>
          <a:prstGeom prst="rect">
            <a:avLst/>
          </a:prstGeom>
          <a:noFill/>
          <a:ln>
            <a:noFill/>
          </a:ln>
        </p:spPr>
      </p:pic>
      <p:pic>
        <p:nvPicPr>
          <p:cNvPr id="3579" name="Google Shape;3579;p134"/>
          <p:cNvPicPr preferRelativeResize="0"/>
          <p:nvPr/>
        </p:nvPicPr>
        <p:blipFill>
          <a:blip r:embed="rId46">
            <a:alphaModFix/>
          </a:blip>
          <a:stretch>
            <a:fillRect/>
          </a:stretch>
        </p:blipFill>
        <p:spPr>
          <a:xfrm>
            <a:off x="3538375" y="2657314"/>
            <a:ext cx="781350" cy="230622"/>
          </a:xfrm>
          <a:prstGeom prst="rect">
            <a:avLst/>
          </a:prstGeom>
          <a:noFill/>
          <a:ln>
            <a:noFill/>
          </a:ln>
        </p:spPr>
      </p:pic>
      <p:pic>
        <p:nvPicPr>
          <p:cNvPr id="3580" name="Google Shape;3580;p134"/>
          <p:cNvPicPr preferRelativeResize="0"/>
          <p:nvPr/>
        </p:nvPicPr>
        <p:blipFill rotWithShape="1">
          <a:blip r:embed="rId47">
            <a:alphaModFix/>
          </a:blip>
          <a:srcRect b="17106" l="0" r="0" t="17099"/>
          <a:stretch/>
        </p:blipFill>
        <p:spPr>
          <a:xfrm>
            <a:off x="3476162" y="3005750"/>
            <a:ext cx="855525" cy="294072"/>
          </a:xfrm>
          <a:prstGeom prst="rect">
            <a:avLst/>
          </a:prstGeom>
          <a:noFill/>
          <a:ln>
            <a:noFill/>
          </a:ln>
        </p:spPr>
      </p:pic>
      <p:pic>
        <p:nvPicPr>
          <p:cNvPr id="3581" name="Google Shape;3581;p134"/>
          <p:cNvPicPr preferRelativeResize="0"/>
          <p:nvPr/>
        </p:nvPicPr>
        <p:blipFill>
          <a:blip r:embed="rId48">
            <a:alphaModFix/>
          </a:blip>
          <a:stretch>
            <a:fillRect/>
          </a:stretch>
        </p:blipFill>
        <p:spPr>
          <a:xfrm>
            <a:off x="361374" y="2825350"/>
            <a:ext cx="981000" cy="245244"/>
          </a:xfrm>
          <a:prstGeom prst="rect">
            <a:avLst/>
          </a:prstGeom>
          <a:noFill/>
          <a:ln>
            <a:noFill/>
          </a:ln>
        </p:spPr>
      </p:pic>
      <p:pic>
        <p:nvPicPr>
          <p:cNvPr id="3582" name="Google Shape;3582;p134"/>
          <p:cNvPicPr preferRelativeResize="0"/>
          <p:nvPr/>
        </p:nvPicPr>
        <p:blipFill>
          <a:blip r:embed="rId49">
            <a:alphaModFix/>
          </a:blip>
          <a:stretch>
            <a:fillRect/>
          </a:stretch>
        </p:blipFill>
        <p:spPr>
          <a:xfrm>
            <a:off x="338624" y="1598575"/>
            <a:ext cx="929925" cy="250644"/>
          </a:xfrm>
          <a:prstGeom prst="rect">
            <a:avLst/>
          </a:prstGeom>
          <a:noFill/>
          <a:ln>
            <a:noFill/>
          </a:ln>
        </p:spPr>
      </p:pic>
      <p:pic>
        <p:nvPicPr>
          <p:cNvPr id="3583" name="Google Shape;3583;p134"/>
          <p:cNvPicPr preferRelativeResize="0"/>
          <p:nvPr/>
        </p:nvPicPr>
        <p:blipFill rotWithShape="1">
          <a:blip r:embed="rId50">
            <a:alphaModFix/>
          </a:blip>
          <a:srcRect b="6603" l="24569" r="24308" t="0"/>
          <a:stretch/>
        </p:blipFill>
        <p:spPr>
          <a:xfrm>
            <a:off x="356227" y="677356"/>
            <a:ext cx="568350" cy="545120"/>
          </a:xfrm>
          <a:prstGeom prst="rect">
            <a:avLst/>
          </a:prstGeom>
          <a:noFill/>
          <a:ln>
            <a:noFill/>
          </a:ln>
        </p:spPr>
      </p:pic>
      <p:pic>
        <p:nvPicPr>
          <p:cNvPr id="3584" name="Google Shape;3584;p134"/>
          <p:cNvPicPr preferRelativeResize="0"/>
          <p:nvPr/>
        </p:nvPicPr>
        <p:blipFill>
          <a:blip r:embed="rId51">
            <a:alphaModFix/>
          </a:blip>
          <a:stretch>
            <a:fillRect/>
          </a:stretch>
        </p:blipFill>
        <p:spPr>
          <a:xfrm>
            <a:off x="2278775" y="1936738"/>
            <a:ext cx="636225" cy="332450"/>
          </a:xfrm>
          <a:prstGeom prst="rect">
            <a:avLst/>
          </a:prstGeom>
          <a:noFill/>
          <a:ln>
            <a:noFill/>
          </a:ln>
        </p:spPr>
      </p:pic>
      <p:pic>
        <p:nvPicPr>
          <p:cNvPr id="3585" name="Google Shape;3585;p134"/>
          <p:cNvPicPr preferRelativeResize="0"/>
          <p:nvPr/>
        </p:nvPicPr>
        <p:blipFill>
          <a:blip r:embed="rId52">
            <a:alphaModFix/>
          </a:blip>
          <a:stretch>
            <a:fillRect/>
          </a:stretch>
        </p:blipFill>
        <p:spPr>
          <a:xfrm>
            <a:off x="1326173" y="1602210"/>
            <a:ext cx="1105900" cy="314962"/>
          </a:xfrm>
          <a:prstGeom prst="rect">
            <a:avLst/>
          </a:prstGeom>
          <a:noFill/>
          <a:ln>
            <a:noFill/>
          </a:ln>
        </p:spPr>
      </p:pic>
      <p:pic>
        <p:nvPicPr>
          <p:cNvPr id="3586" name="Google Shape;3586;p134"/>
          <p:cNvPicPr preferRelativeResize="0"/>
          <p:nvPr/>
        </p:nvPicPr>
        <p:blipFill>
          <a:blip r:embed="rId53">
            <a:alphaModFix/>
          </a:blip>
          <a:stretch>
            <a:fillRect/>
          </a:stretch>
        </p:blipFill>
        <p:spPr>
          <a:xfrm>
            <a:off x="2992012" y="2289862"/>
            <a:ext cx="1308000" cy="347435"/>
          </a:xfrm>
          <a:prstGeom prst="rect">
            <a:avLst/>
          </a:prstGeom>
          <a:noFill/>
          <a:ln>
            <a:noFill/>
          </a:ln>
        </p:spPr>
      </p:pic>
      <p:pic>
        <p:nvPicPr>
          <p:cNvPr id="3587" name="Google Shape;3587;p134"/>
          <p:cNvPicPr preferRelativeResize="0"/>
          <p:nvPr/>
        </p:nvPicPr>
        <p:blipFill>
          <a:blip r:embed="rId54">
            <a:alphaModFix/>
          </a:blip>
          <a:stretch>
            <a:fillRect/>
          </a:stretch>
        </p:blipFill>
        <p:spPr>
          <a:xfrm>
            <a:off x="2638212" y="1321211"/>
            <a:ext cx="568326" cy="199388"/>
          </a:xfrm>
          <a:prstGeom prst="rect">
            <a:avLst/>
          </a:prstGeom>
          <a:noFill/>
          <a:ln>
            <a:noFill/>
          </a:ln>
        </p:spPr>
      </p:pic>
      <p:pic>
        <p:nvPicPr>
          <p:cNvPr id="3588" name="Google Shape;3588;p134"/>
          <p:cNvPicPr preferRelativeResize="0"/>
          <p:nvPr/>
        </p:nvPicPr>
        <p:blipFill>
          <a:blip r:embed="rId55">
            <a:alphaModFix/>
          </a:blip>
          <a:stretch>
            <a:fillRect/>
          </a:stretch>
        </p:blipFill>
        <p:spPr>
          <a:xfrm>
            <a:off x="2103515" y="4131575"/>
            <a:ext cx="682221" cy="341099"/>
          </a:xfrm>
          <a:prstGeom prst="rect">
            <a:avLst/>
          </a:prstGeom>
          <a:noFill/>
          <a:ln>
            <a:noFill/>
          </a:ln>
        </p:spPr>
      </p:pic>
      <p:pic>
        <p:nvPicPr>
          <p:cNvPr id="3589" name="Google Shape;3589;p134"/>
          <p:cNvPicPr preferRelativeResize="0"/>
          <p:nvPr/>
        </p:nvPicPr>
        <p:blipFill>
          <a:blip r:embed="rId56">
            <a:alphaModFix/>
          </a:blip>
          <a:stretch>
            <a:fillRect/>
          </a:stretch>
        </p:blipFill>
        <p:spPr>
          <a:xfrm>
            <a:off x="1254425" y="4533362"/>
            <a:ext cx="712875" cy="180605"/>
          </a:xfrm>
          <a:prstGeom prst="rect">
            <a:avLst/>
          </a:prstGeom>
          <a:noFill/>
          <a:ln>
            <a:noFill/>
          </a:ln>
        </p:spPr>
      </p:pic>
      <p:pic>
        <p:nvPicPr>
          <p:cNvPr id="3590" name="Google Shape;3590;p134"/>
          <p:cNvPicPr preferRelativeResize="0"/>
          <p:nvPr/>
        </p:nvPicPr>
        <p:blipFill>
          <a:blip r:embed="rId57">
            <a:alphaModFix/>
          </a:blip>
          <a:stretch>
            <a:fillRect/>
          </a:stretch>
        </p:blipFill>
        <p:spPr>
          <a:xfrm>
            <a:off x="1254425" y="4195695"/>
            <a:ext cx="712875" cy="241195"/>
          </a:xfrm>
          <a:prstGeom prst="rect">
            <a:avLst/>
          </a:prstGeom>
          <a:noFill/>
          <a:ln>
            <a:noFill/>
          </a:ln>
        </p:spPr>
      </p:pic>
      <p:pic>
        <p:nvPicPr>
          <p:cNvPr id="3591" name="Google Shape;3591;p134"/>
          <p:cNvPicPr preferRelativeResize="0"/>
          <p:nvPr/>
        </p:nvPicPr>
        <p:blipFill>
          <a:blip r:embed="rId58">
            <a:alphaModFix/>
          </a:blip>
          <a:stretch>
            <a:fillRect/>
          </a:stretch>
        </p:blipFill>
        <p:spPr>
          <a:xfrm>
            <a:off x="536387" y="4209637"/>
            <a:ext cx="533238" cy="213300"/>
          </a:xfrm>
          <a:prstGeom prst="rect">
            <a:avLst/>
          </a:prstGeom>
          <a:noFill/>
          <a:ln>
            <a:noFill/>
          </a:ln>
        </p:spPr>
      </p:pic>
      <p:pic>
        <p:nvPicPr>
          <p:cNvPr id="3592" name="Google Shape;3592;p134"/>
          <p:cNvPicPr preferRelativeResize="0"/>
          <p:nvPr/>
        </p:nvPicPr>
        <p:blipFill rotWithShape="1">
          <a:blip r:embed="rId59">
            <a:alphaModFix/>
          </a:blip>
          <a:srcRect b="20159" l="3340" r="4135" t="0"/>
          <a:stretch/>
        </p:blipFill>
        <p:spPr>
          <a:xfrm>
            <a:off x="3020799" y="4438326"/>
            <a:ext cx="712050" cy="370677"/>
          </a:xfrm>
          <a:prstGeom prst="rect">
            <a:avLst/>
          </a:prstGeom>
          <a:noFill/>
          <a:ln>
            <a:noFill/>
          </a:ln>
        </p:spPr>
      </p:pic>
      <p:pic>
        <p:nvPicPr>
          <p:cNvPr id="3593" name="Google Shape;3593;p134"/>
          <p:cNvPicPr preferRelativeResize="0"/>
          <p:nvPr/>
        </p:nvPicPr>
        <p:blipFill>
          <a:blip r:embed="rId60">
            <a:alphaModFix/>
          </a:blip>
          <a:stretch>
            <a:fillRect/>
          </a:stretch>
        </p:blipFill>
        <p:spPr>
          <a:xfrm>
            <a:off x="2121300" y="4441790"/>
            <a:ext cx="646651" cy="363750"/>
          </a:xfrm>
          <a:prstGeom prst="rect">
            <a:avLst/>
          </a:prstGeom>
          <a:noFill/>
          <a:ln>
            <a:noFill/>
          </a:ln>
        </p:spPr>
      </p:pic>
      <p:pic>
        <p:nvPicPr>
          <p:cNvPr id="3594" name="Google Shape;3594;p134"/>
          <p:cNvPicPr preferRelativeResize="0"/>
          <p:nvPr/>
        </p:nvPicPr>
        <p:blipFill>
          <a:blip r:embed="rId61">
            <a:alphaModFix/>
          </a:blip>
          <a:stretch>
            <a:fillRect/>
          </a:stretch>
        </p:blipFill>
        <p:spPr>
          <a:xfrm>
            <a:off x="5930156" y="4162550"/>
            <a:ext cx="1171505" cy="292200"/>
          </a:xfrm>
          <a:prstGeom prst="rect">
            <a:avLst/>
          </a:prstGeom>
          <a:noFill/>
          <a:ln>
            <a:noFill/>
          </a:ln>
        </p:spPr>
      </p:pic>
      <p:pic>
        <p:nvPicPr>
          <p:cNvPr id="3595" name="Google Shape;3595;p134"/>
          <p:cNvPicPr preferRelativeResize="0"/>
          <p:nvPr/>
        </p:nvPicPr>
        <p:blipFill>
          <a:blip r:embed="rId62">
            <a:alphaModFix/>
          </a:blip>
          <a:stretch>
            <a:fillRect/>
          </a:stretch>
        </p:blipFill>
        <p:spPr>
          <a:xfrm>
            <a:off x="6973575" y="4534878"/>
            <a:ext cx="841724" cy="218721"/>
          </a:xfrm>
          <a:prstGeom prst="rect">
            <a:avLst/>
          </a:prstGeom>
          <a:noFill/>
          <a:ln>
            <a:noFill/>
          </a:ln>
        </p:spPr>
      </p:pic>
      <p:pic>
        <p:nvPicPr>
          <p:cNvPr id="3596" name="Google Shape;3596;p134"/>
          <p:cNvPicPr preferRelativeResize="0"/>
          <p:nvPr/>
        </p:nvPicPr>
        <p:blipFill>
          <a:blip r:embed="rId63">
            <a:alphaModFix/>
          </a:blip>
          <a:stretch>
            <a:fillRect/>
          </a:stretch>
        </p:blipFill>
        <p:spPr>
          <a:xfrm>
            <a:off x="7888275" y="4412772"/>
            <a:ext cx="367800" cy="367800"/>
          </a:xfrm>
          <a:prstGeom prst="rect">
            <a:avLst/>
          </a:prstGeom>
          <a:noFill/>
          <a:ln>
            <a:noFill/>
          </a:ln>
        </p:spPr>
      </p:pic>
      <p:pic>
        <p:nvPicPr>
          <p:cNvPr id="3597" name="Google Shape;3597;p134"/>
          <p:cNvPicPr preferRelativeResize="0"/>
          <p:nvPr/>
        </p:nvPicPr>
        <p:blipFill>
          <a:blip r:embed="rId64">
            <a:alphaModFix/>
          </a:blip>
          <a:stretch>
            <a:fillRect/>
          </a:stretch>
        </p:blipFill>
        <p:spPr>
          <a:xfrm>
            <a:off x="4426938" y="4428127"/>
            <a:ext cx="470825" cy="310966"/>
          </a:xfrm>
          <a:prstGeom prst="rect">
            <a:avLst/>
          </a:prstGeom>
          <a:noFill/>
          <a:ln>
            <a:noFill/>
          </a:ln>
        </p:spPr>
      </p:pic>
      <p:pic>
        <p:nvPicPr>
          <p:cNvPr id="3598" name="Google Shape;3598;p134"/>
          <p:cNvPicPr preferRelativeResize="0"/>
          <p:nvPr/>
        </p:nvPicPr>
        <p:blipFill rotWithShape="1">
          <a:blip r:embed="rId65">
            <a:alphaModFix/>
          </a:blip>
          <a:srcRect b="28826" l="0" r="0" t="20927"/>
          <a:stretch/>
        </p:blipFill>
        <p:spPr>
          <a:xfrm>
            <a:off x="2992437" y="4212524"/>
            <a:ext cx="768773" cy="150900"/>
          </a:xfrm>
          <a:prstGeom prst="rect">
            <a:avLst/>
          </a:prstGeom>
          <a:noFill/>
          <a:ln>
            <a:noFill/>
          </a:ln>
        </p:spPr>
      </p:pic>
      <p:pic>
        <p:nvPicPr>
          <p:cNvPr id="3599" name="Google Shape;3599;p134"/>
          <p:cNvPicPr preferRelativeResize="0"/>
          <p:nvPr/>
        </p:nvPicPr>
        <p:blipFill>
          <a:blip r:embed="rId66">
            <a:alphaModFix/>
          </a:blip>
          <a:stretch>
            <a:fillRect/>
          </a:stretch>
        </p:blipFill>
        <p:spPr>
          <a:xfrm>
            <a:off x="8365699" y="4443972"/>
            <a:ext cx="367800" cy="404577"/>
          </a:xfrm>
          <a:prstGeom prst="rect">
            <a:avLst/>
          </a:prstGeom>
          <a:noFill/>
          <a:ln>
            <a:noFill/>
          </a:ln>
        </p:spPr>
      </p:pic>
      <p:pic>
        <p:nvPicPr>
          <p:cNvPr id="3600" name="Google Shape;3600;p134"/>
          <p:cNvPicPr preferRelativeResize="0"/>
          <p:nvPr/>
        </p:nvPicPr>
        <p:blipFill>
          <a:blip r:embed="rId67">
            <a:alphaModFix/>
          </a:blip>
          <a:stretch>
            <a:fillRect/>
          </a:stretch>
        </p:blipFill>
        <p:spPr>
          <a:xfrm>
            <a:off x="446575" y="4505760"/>
            <a:ext cx="712875" cy="235809"/>
          </a:xfrm>
          <a:prstGeom prst="rect">
            <a:avLst/>
          </a:prstGeom>
          <a:noFill/>
          <a:ln>
            <a:noFill/>
          </a:ln>
        </p:spPr>
      </p:pic>
      <p:sp>
        <p:nvSpPr>
          <p:cNvPr id="3601" name="Google Shape;3601;p134"/>
          <p:cNvSpPr txBox="1"/>
          <p:nvPr/>
        </p:nvSpPr>
        <p:spPr>
          <a:xfrm>
            <a:off x="3935899" y="4020375"/>
            <a:ext cx="1105800" cy="268500"/>
          </a:xfrm>
          <a:prstGeom prst="rect">
            <a:avLst/>
          </a:prstGeom>
          <a:gradFill>
            <a:gsLst>
              <a:gs pos="0">
                <a:srgbClr val="0B5394"/>
              </a:gs>
              <a:gs pos="0">
                <a:srgbClr val="3D85C6"/>
              </a:gs>
              <a:gs pos="100000">
                <a:srgbClr val="1C4587"/>
              </a:gs>
            </a:gsLst>
            <a:lin ang="2698631" scaled="0"/>
          </a:gradFill>
          <a:ln>
            <a:noFill/>
          </a:ln>
        </p:spPr>
        <p:txBody>
          <a:bodyPr anchorCtr="0" anchor="t" bIns="62250" lIns="62250" spcFirstLastPara="1" rIns="62250" wrap="square" tIns="62250">
            <a:noAutofit/>
          </a:bodyPr>
          <a:lstStyle/>
          <a:p>
            <a:pPr indent="0" lvl="0" marL="0" rtl="0" algn="ctr">
              <a:spcBef>
                <a:spcPts val="0"/>
              </a:spcBef>
              <a:spcAft>
                <a:spcPts val="700"/>
              </a:spcAft>
              <a:buNone/>
            </a:pPr>
            <a:r>
              <a:rPr b="1" lang="en-GB" sz="1100">
                <a:solidFill>
                  <a:schemeClr val="lt1"/>
                </a:solidFill>
                <a:latin typeface="Roboto"/>
                <a:ea typeface="Roboto"/>
                <a:cs typeface="Roboto"/>
                <a:sym typeface="Roboto"/>
              </a:rPr>
              <a:t>Tech partners</a:t>
            </a:r>
            <a:endParaRPr b="1" sz="1100">
              <a:solidFill>
                <a:schemeClr val="lt1"/>
              </a:solidFill>
              <a:latin typeface="Roboto"/>
              <a:ea typeface="Roboto"/>
              <a:cs typeface="Roboto"/>
              <a:sym typeface="Roboto"/>
            </a:endParaRPr>
          </a:p>
        </p:txBody>
      </p:sp>
      <p:pic>
        <p:nvPicPr>
          <p:cNvPr id="3602" name="Google Shape;3602;p134"/>
          <p:cNvPicPr preferRelativeResize="0"/>
          <p:nvPr/>
        </p:nvPicPr>
        <p:blipFill rotWithShape="1">
          <a:blip r:embed="rId68">
            <a:alphaModFix/>
          </a:blip>
          <a:srcRect b="25175" l="0" r="0" t="26362"/>
          <a:stretch/>
        </p:blipFill>
        <p:spPr>
          <a:xfrm>
            <a:off x="5095294" y="4182965"/>
            <a:ext cx="781350" cy="213298"/>
          </a:xfrm>
          <a:prstGeom prst="rect">
            <a:avLst/>
          </a:prstGeom>
          <a:noFill/>
          <a:ln>
            <a:noFill/>
          </a:ln>
        </p:spPr>
      </p:pic>
      <p:pic>
        <p:nvPicPr>
          <p:cNvPr id="3603" name="Google Shape;3603;p134"/>
          <p:cNvPicPr preferRelativeResize="0"/>
          <p:nvPr/>
        </p:nvPicPr>
        <p:blipFill>
          <a:blip r:embed="rId69">
            <a:alphaModFix/>
          </a:blip>
          <a:stretch>
            <a:fillRect/>
          </a:stretch>
        </p:blipFill>
        <p:spPr>
          <a:xfrm>
            <a:off x="5131950" y="4544894"/>
            <a:ext cx="646676" cy="175556"/>
          </a:xfrm>
          <a:prstGeom prst="rect">
            <a:avLst/>
          </a:prstGeom>
          <a:noFill/>
          <a:ln>
            <a:noFill/>
          </a:ln>
        </p:spPr>
      </p:pic>
      <p:pic>
        <p:nvPicPr>
          <p:cNvPr id="3604" name="Google Shape;3604;p134"/>
          <p:cNvPicPr preferRelativeResize="0"/>
          <p:nvPr/>
        </p:nvPicPr>
        <p:blipFill>
          <a:blip r:embed="rId70">
            <a:alphaModFix/>
          </a:blip>
          <a:stretch>
            <a:fillRect/>
          </a:stretch>
        </p:blipFill>
        <p:spPr>
          <a:xfrm>
            <a:off x="3500037" y="1664394"/>
            <a:ext cx="747776" cy="251218"/>
          </a:xfrm>
          <a:prstGeom prst="rect">
            <a:avLst/>
          </a:prstGeom>
          <a:noFill/>
          <a:ln>
            <a:noFill/>
          </a:ln>
        </p:spPr>
      </p:pic>
      <p:pic>
        <p:nvPicPr>
          <p:cNvPr id="3605" name="Google Shape;3605;p134"/>
          <p:cNvPicPr preferRelativeResize="0"/>
          <p:nvPr/>
        </p:nvPicPr>
        <p:blipFill>
          <a:blip r:embed="rId71">
            <a:alphaModFix/>
          </a:blip>
          <a:stretch>
            <a:fillRect/>
          </a:stretch>
        </p:blipFill>
        <p:spPr>
          <a:xfrm>
            <a:off x="2930400" y="1954540"/>
            <a:ext cx="533250" cy="296853"/>
          </a:xfrm>
          <a:prstGeom prst="rect">
            <a:avLst/>
          </a:prstGeom>
          <a:noFill/>
          <a:ln>
            <a:noFill/>
          </a:ln>
        </p:spPr>
      </p:pic>
      <p:pic>
        <p:nvPicPr>
          <p:cNvPr id="3606" name="Google Shape;3606;p134"/>
          <p:cNvPicPr preferRelativeResize="0"/>
          <p:nvPr/>
        </p:nvPicPr>
        <p:blipFill>
          <a:blip r:embed="rId72">
            <a:alphaModFix/>
          </a:blip>
          <a:stretch>
            <a:fillRect/>
          </a:stretch>
        </p:blipFill>
        <p:spPr>
          <a:xfrm>
            <a:off x="1439213" y="2853255"/>
            <a:ext cx="879801" cy="253678"/>
          </a:xfrm>
          <a:prstGeom prst="rect">
            <a:avLst/>
          </a:prstGeom>
          <a:noFill/>
          <a:ln>
            <a:noFill/>
          </a:ln>
        </p:spPr>
      </p:pic>
      <p:pic>
        <p:nvPicPr>
          <p:cNvPr id="3607" name="Google Shape;3607;p134"/>
          <p:cNvPicPr preferRelativeResize="0"/>
          <p:nvPr/>
        </p:nvPicPr>
        <p:blipFill>
          <a:blip r:embed="rId73">
            <a:alphaModFix/>
          </a:blip>
          <a:stretch>
            <a:fillRect/>
          </a:stretch>
        </p:blipFill>
        <p:spPr>
          <a:xfrm>
            <a:off x="3911448" y="4388252"/>
            <a:ext cx="470825" cy="470825"/>
          </a:xfrm>
          <a:prstGeom prst="rect">
            <a:avLst/>
          </a:prstGeom>
          <a:noFill/>
          <a:ln>
            <a:noFill/>
          </a:ln>
        </p:spPr>
      </p:pic>
      <p:pic>
        <p:nvPicPr>
          <p:cNvPr id="3608" name="Google Shape;3608;p134"/>
          <p:cNvPicPr preferRelativeResize="0"/>
          <p:nvPr/>
        </p:nvPicPr>
        <p:blipFill>
          <a:blip r:embed="rId74">
            <a:alphaModFix/>
          </a:blip>
          <a:stretch>
            <a:fillRect/>
          </a:stretch>
        </p:blipFill>
        <p:spPr>
          <a:xfrm>
            <a:off x="398825" y="3574475"/>
            <a:ext cx="1267999" cy="229075"/>
          </a:xfrm>
          <a:prstGeom prst="rect">
            <a:avLst/>
          </a:prstGeom>
          <a:noFill/>
          <a:ln>
            <a:noFill/>
          </a:ln>
        </p:spPr>
      </p:pic>
      <p:pic>
        <p:nvPicPr>
          <p:cNvPr id="3609" name="Google Shape;3609;p134"/>
          <p:cNvPicPr preferRelativeResize="0"/>
          <p:nvPr/>
        </p:nvPicPr>
        <p:blipFill>
          <a:blip r:embed="rId75">
            <a:alphaModFix/>
          </a:blip>
          <a:stretch>
            <a:fillRect/>
          </a:stretch>
        </p:blipFill>
        <p:spPr>
          <a:xfrm>
            <a:off x="1678900" y="3241399"/>
            <a:ext cx="1014298" cy="198602"/>
          </a:xfrm>
          <a:prstGeom prst="rect">
            <a:avLst/>
          </a:prstGeom>
          <a:noFill/>
          <a:ln>
            <a:noFill/>
          </a:ln>
        </p:spPr>
      </p:pic>
      <p:pic>
        <p:nvPicPr>
          <p:cNvPr id="3610" name="Google Shape;3610;p134"/>
          <p:cNvPicPr preferRelativeResize="0"/>
          <p:nvPr/>
        </p:nvPicPr>
        <p:blipFill>
          <a:blip r:embed="rId76">
            <a:alphaModFix/>
          </a:blip>
          <a:stretch>
            <a:fillRect/>
          </a:stretch>
        </p:blipFill>
        <p:spPr>
          <a:xfrm>
            <a:off x="1743637" y="3496957"/>
            <a:ext cx="929924" cy="291757"/>
          </a:xfrm>
          <a:prstGeom prst="rect">
            <a:avLst/>
          </a:prstGeom>
          <a:noFill/>
          <a:ln>
            <a:noFill/>
          </a:ln>
        </p:spPr>
      </p:pic>
      <p:pic>
        <p:nvPicPr>
          <p:cNvPr id="3611" name="Google Shape;3611;p134"/>
          <p:cNvPicPr preferRelativeResize="0"/>
          <p:nvPr/>
        </p:nvPicPr>
        <p:blipFill>
          <a:blip r:embed="rId77">
            <a:alphaModFix/>
          </a:blip>
          <a:stretch>
            <a:fillRect/>
          </a:stretch>
        </p:blipFill>
        <p:spPr>
          <a:xfrm>
            <a:off x="1547459" y="884461"/>
            <a:ext cx="929925" cy="252442"/>
          </a:xfrm>
          <a:prstGeom prst="rect">
            <a:avLst/>
          </a:prstGeom>
          <a:noFill/>
          <a:ln>
            <a:noFill/>
          </a:ln>
        </p:spPr>
      </p:pic>
      <p:pic>
        <p:nvPicPr>
          <p:cNvPr id="3612" name="Google Shape;3612;p134"/>
          <p:cNvPicPr preferRelativeResize="0"/>
          <p:nvPr/>
        </p:nvPicPr>
        <p:blipFill rotWithShape="1">
          <a:blip r:embed="rId78">
            <a:alphaModFix/>
          </a:blip>
          <a:srcRect b="27792" l="11939" r="16092" t="27321"/>
          <a:stretch/>
        </p:blipFill>
        <p:spPr>
          <a:xfrm>
            <a:off x="2531875" y="888199"/>
            <a:ext cx="929925" cy="303040"/>
          </a:xfrm>
          <a:prstGeom prst="rect">
            <a:avLst/>
          </a:prstGeom>
          <a:noFill/>
          <a:ln>
            <a:noFill/>
          </a:ln>
        </p:spPr>
      </p:pic>
      <p:pic>
        <p:nvPicPr>
          <p:cNvPr id="3613" name="Google Shape;3613;p134"/>
          <p:cNvPicPr preferRelativeResize="0"/>
          <p:nvPr/>
        </p:nvPicPr>
        <p:blipFill>
          <a:blip r:embed="rId79">
            <a:alphaModFix/>
          </a:blip>
          <a:stretch>
            <a:fillRect/>
          </a:stretch>
        </p:blipFill>
        <p:spPr>
          <a:xfrm>
            <a:off x="2883889" y="2704125"/>
            <a:ext cx="533250" cy="533250"/>
          </a:xfrm>
          <a:prstGeom prst="rect">
            <a:avLst/>
          </a:prstGeom>
          <a:noFill/>
          <a:ln>
            <a:noFill/>
          </a:ln>
        </p:spPr>
      </p:pic>
      <p:pic>
        <p:nvPicPr>
          <p:cNvPr id="3614" name="Google Shape;3614;p134"/>
          <p:cNvPicPr preferRelativeResize="0"/>
          <p:nvPr/>
        </p:nvPicPr>
        <p:blipFill>
          <a:blip r:embed="rId80">
            <a:alphaModFix/>
          </a:blip>
          <a:stretch>
            <a:fillRect/>
          </a:stretch>
        </p:blipFill>
        <p:spPr>
          <a:xfrm>
            <a:off x="1268550" y="2022263"/>
            <a:ext cx="929926" cy="192789"/>
          </a:xfrm>
          <a:prstGeom prst="rect">
            <a:avLst/>
          </a:prstGeom>
          <a:noFill/>
          <a:ln>
            <a:noFill/>
          </a:ln>
        </p:spPr>
      </p:pic>
      <p:pic>
        <p:nvPicPr>
          <p:cNvPr id="3615" name="Google Shape;3615;p134"/>
          <p:cNvPicPr preferRelativeResize="0"/>
          <p:nvPr/>
        </p:nvPicPr>
        <p:blipFill>
          <a:blip r:embed="rId81">
            <a:alphaModFix/>
          </a:blip>
          <a:stretch>
            <a:fillRect/>
          </a:stretch>
        </p:blipFill>
        <p:spPr>
          <a:xfrm>
            <a:off x="3422177" y="3459194"/>
            <a:ext cx="855525" cy="298008"/>
          </a:xfrm>
          <a:prstGeom prst="rect">
            <a:avLst/>
          </a:prstGeom>
          <a:noFill/>
          <a:ln>
            <a:noFill/>
          </a:ln>
        </p:spPr>
      </p:pic>
      <p:pic>
        <p:nvPicPr>
          <p:cNvPr id="3616" name="Google Shape;3616;p134"/>
          <p:cNvPicPr preferRelativeResize="0"/>
          <p:nvPr/>
        </p:nvPicPr>
        <p:blipFill>
          <a:blip r:embed="rId82">
            <a:alphaModFix/>
          </a:blip>
          <a:stretch>
            <a:fillRect/>
          </a:stretch>
        </p:blipFill>
        <p:spPr>
          <a:xfrm>
            <a:off x="7306888" y="3577665"/>
            <a:ext cx="849600" cy="203172"/>
          </a:xfrm>
          <a:prstGeom prst="rect">
            <a:avLst/>
          </a:prstGeom>
          <a:noFill/>
          <a:ln>
            <a:noFill/>
          </a:ln>
        </p:spPr>
      </p:pic>
      <p:pic>
        <p:nvPicPr>
          <p:cNvPr id="3617" name="Google Shape;3617;p134"/>
          <p:cNvPicPr preferRelativeResize="0"/>
          <p:nvPr/>
        </p:nvPicPr>
        <p:blipFill>
          <a:blip r:embed="rId83">
            <a:alphaModFix/>
          </a:blip>
          <a:stretch>
            <a:fillRect/>
          </a:stretch>
        </p:blipFill>
        <p:spPr>
          <a:xfrm>
            <a:off x="6344125" y="2916759"/>
            <a:ext cx="747775" cy="377891"/>
          </a:xfrm>
          <a:prstGeom prst="rect">
            <a:avLst/>
          </a:prstGeom>
          <a:noFill/>
          <a:ln>
            <a:noFill/>
          </a:ln>
        </p:spPr>
      </p:pic>
      <p:pic>
        <p:nvPicPr>
          <p:cNvPr id="3618" name="Google Shape;3618;p134"/>
          <p:cNvPicPr preferRelativeResize="0"/>
          <p:nvPr/>
        </p:nvPicPr>
        <p:blipFill>
          <a:blip r:embed="rId84">
            <a:alphaModFix/>
          </a:blip>
          <a:stretch>
            <a:fillRect/>
          </a:stretch>
        </p:blipFill>
        <p:spPr>
          <a:xfrm>
            <a:off x="4837500" y="3257100"/>
            <a:ext cx="682200" cy="682200"/>
          </a:xfrm>
          <a:prstGeom prst="rect">
            <a:avLst/>
          </a:prstGeom>
          <a:noFill/>
          <a:ln>
            <a:noFill/>
          </a:ln>
        </p:spPr>
      </p:pic>
      <p:pic>
        <p:nvPicPr>
          <p:cNvPr id="3619" name="Google Shape;3619;p134"/>
          <p:cNvPicPr preferRelativeResize="0"/>
          <p:nvPr/>
        </p:nvPicPr>
        <p:blipFill>
          <a:blip r:embed="rId85">
            <a:alphaModFix/>
          </a:blip>
          <a:stretch>
            <a:fillRect/>
          </a:stretch>
        </p:blipFill>
        <p:spPr>
          <a:xfrm>
            <a:off x="7568602" y="1082548"/>
            <a:ext cx="929925" cy="180870"/>
          </a:xfrm>
          <a:prstGeom prst="rect">
            <a:avLst/>
          </a:prstGeom>
          <a:noFill/>
          <a:ln>
            <a:noFill/>
          </a:ln>
        </p:spPr>
      </p:pic>
      <p:pic>
        <p:nvPicPr>
          <p:cNvPr id="3620" name="Google Shape;3620;p134"/>
          <p:cNvPicPr preferRelativeResize="0"/>
          <p:nvPr/>
        </p:nvPicPr>
        <p:blipFill rotWithShape="1">
          <a:blip r:embed="rId86">
            <a:alphaModFix/>
          </a:blip>
          <a:srcRect b="29355" l="10316" r="10875" t="28904"/>
          <a:stretch/>
        </p:blipFill>
        <p:spPr>
          <a:xfrm>
            <a:off x="5623051" y="3572382"/>
            <a:ext cx="768774" cy="213743"/>
          </a:xfrm>
          <a:prstGeom prst="rect">
            <a:avLst/>
          </a:prstGeom>
          <a:noFill/>
          <a:ln>
            <a:noFill/>
          </a:ln>
        </p:spPr>
      </p:pic>
      <p:pic>
        <p:nvPicPr>
          <p:cNvPr id="3621" name="Google Shape;3621;p134"/>
          <p:cNvPicPr preferRelativeResize="0"/>
          <p:nvPr/>
        </p:nvPicPr>
        <p:blipFill>
          <a:blip r:embed="rId87">
            <a:alphaModFix/>
          </a:blip>
          <a:stretch>
            <a:fillRect/>
          </a:stretch>
        </p:blipFill>
        <p:spPr>
          <a:xfrm>
            <a:off x="7526600" y="2384561"/>
            <a:ext cx="646651" cy="230053"/>
          </a:xfrm>
          <a:prstGeom prst="rect">
            <a:avLst/>
          </a:prstGeom>
          <a:noFill/>
          <a:ln>
            <a:noFill/>
          </a:ln>
        </p:spPr>
      </p:pic>
      <p:pic>
        <p:nvPicPr>
          <p:cNvPr id="3622" name="Google Shape;3622;p134"/>
          <p:cNvPicPr preferRelativeResize="0"/>
          <p:nvPr/>
        </p:nvPicPr>
        <p:blipFill>
          <a:blip r:embed="rId88">
            <a:alphaModFix/>
          </a:blip>
          <a:stretch>
            <a:fillRect/>
          </a:stretch>
        </p:blipFill>
        <p:spPr>
          <a:xfrm>
            <a:off x="7195099" y="1392782"/>
            <a:ext cx="880824" cy="324431"/>
          </a:xfrm>
          <a:prstGeom prst="rect">
            <a:avLst/>
          </a:prstGeom>
          <a:noFill/>
          <a:ln>
            <a:noFill/>
          </a:ln>
        </p:spPr>
      </p:pic>
      <p:pic>
        <p:nvPicPr>
          <p:cNvPr id="3623" name="Google Shape;3623;p134"/>
          <p:cNvPicPr preferRelativeResize="0"/>
          <p:nvPr/>
        </p:nvPicPr>
        <p:blipFill rotWithShape="1">
          <a:blip r:embed="rId89">
            <a:alphaModFix/>
          </a:blip>
          <a:srcRect b="0" l="0" r="65139" t="0"/>
          <a:stretch/>
        </p:blipFill>
        <p:spPr>
          <a:xfrm>
            <a:off x="8365700" y="2892372"/>
            <a:ext cx="428025" cy="416065"/>
          </a:xfrm>
          <a:prstGeom prst="rect">
            <a:avLst/>
          </a:prstGeom>
          <a:noFill/>
          <a:ln>
            <a:noFill/>
          </a:ln>
        </p:spPr>
      </p:pic>
      <p:pic>
        <p:nvPicPr>
          <p:cNvPr id="3624" name="Google Shape;3624;p134"/>
          <p:cNvPicPr preferRelativeResize="0"/>
          <p:nvPr/>
        </p:nvPicPr>
        <p:blipFill>
          <a:blip r:embed="rId90">
            <a:alphaModFix/>
          </a:blip>
          <a:stretch>
            <a:fillRect/>
          </a:stretch>
        </p:blipFill>
        <p:spPr>
          <a:xfrm>
            <a:off x="5393225" y="3036293"/>
            <a:ext cx="880825" cy="372160"/>
          </a:xfrm>
          <a:prstGeom prst="rect">
            <a:avLst/>
          </a:prstGeom>
          <a:noFill/>
          <a:ln>
            <a:noFill/>
          </a:ln>
        </p:spPr>
      </p:pic>
      <p:pic>
        <p:nvPicPr>
          <p:cNvPr id="3625" name="Google Shape;3625;p134"/>
          <p:cNvPicPr preferRelativeResize="0"/>
          <p:nvPr/>
        </p:nvPicPr>
        <p:blipFill rotWithShape="1">
          <a:blip r:embed="rId91">
            <a:alphaModFix/>
          </a:blip>
          <a:srcRect b="18158" l="4059" r="4096" t="16168"/>
          <a:stretch/>
        </p:blipFill>
        <p:spPr>
          <a:xfrm>
            <a:off x="8092900" y="1781570"/>
            <a:ext cx="804600" cy="287668"/>
          </a:xfrm>
          <a:prstGeom prst="rect">
            <a:avLst/>
          </a:prstGeom>
          <a:noFill/>
          <a:ln>
            <a:noFill/>
          </a:ln>
        </p:spPr>
      </p:pic>
      <p:pic>
        <p:nvPicPr>
          <p:cNvPr id="3626" name="Google Shape;3626;p134">
            <a:hlinkClick r:id="rId92"/>
          </p:cNvPr>
          <p:cNvPicPr preferRelativeResize="0"/>
          <p:nvPr/>
        </p:nvPicPr>
        <p:blipFill>
          <a:blip r:embed="rId93">
            <a:alphaModFix/>
          </a:blip>
          <a:stretch>
            <a:fillRect/>
          </a:stretch>
        </p:blipFill>
        <p:spPr>
          <a:xfrm>
            <a:off x="398825" y="3208861"/>
            <a:ext cx="1194045" cy="195900"/>
          </a:xfrm>
          <a:prstGeom prst="rect">
            <a:avLst/>
          </a:prstGeom>
          <a:noFill/>
          <a:ln>
            <a:noFill/>
          </a:ln>
        </p:spPr>
      </p:pic>
      <p:pic>
        <p:nvPicPr>
          <p:cNvPr id="3627" name="Google Shape;3627;p134"/>
          <p:cNvPicPr preferRelativeResize="0"/>
          <p:nvPr/>
        </p:nvPicPr>
        <p:blipFill>
          <a:blip r:embed="rId94">
            <a:alphaModFix/>
          </a:blip>
          <a:stretch>
            <a:fillRect/>
          </a:stretch>
        </p:blipFill>
        <p:spPr>
          <a:xfrm>
            <a:off x="7224104" y="4168347"/>
            <a:ext cx="1357947" cy="243300"/>
          </a:xfrm>
          <a:prstGeom prst="rect">
            <a:avLst/>
          </a:prstGeom>
          <a:noFill/>
          <a:ln>
            <a:noFill/>
          </a:ln>
        </p:spPr>
      </p:pic>
      <p:pic>
        <p:nvPicPr>
          <p:cNvPr id="3628" name="Google Shape;3628;p134"/>
          <p:cNvPicPr preferRelativeResize="0"/>
          <p:nvPr/>
        </p:nvPicPr>
        <p:blipFill>
          <a:blip r:embed="rId95">
            <a:alphaModFix/>
          </a:blip>
          <a:stretch>
            <a:fillRect/>
          </a:stretch>
        </p:blipFill>
        <p:spPr>
          <a:xfrm>
            <a:off x="7534377" y="811004"/>
            <a:ext cx="929901" cy="262058"/>
          </a:xfrm>
          <a:prstGeom prst="rect">
            <a:avLst/>
          </a:prstGeom>
          <a:noFill/>
          <a:ln>
            <a:noFill/>
          </a:ln>
        </p:spPr>
      </p:pic>
      <p:pic>
        <p:nvPicPr>
          <p:cNvPr id="3629" name="Google Shape;3629;p134"/>
          <p:cNvPicPr preferRelativeResize="0"/>
          <p:nvPr/>
        </p:nvPicPr>
        <p:blipFill>
          <a:blip r:embed="rId96">
            <a:alphaModFix/>
          </a:blip>
          <a:stretch>
            <a:fillRect/>
          </a:stretch>
        </p:blipFill>
        <p:spPr>
          <a:xfrm>
            <a:off x="6877075" y="3278276"/>
            <a:ext cx="1268001" cy="182975"/>
          </a:xfrm>
          <a:prstGeom prst="rect">
            <a:avLst/>
          </a:prstGeom>
          <a:noFill/>
          <a:ln>
            <a:noFill/>
          </a:ln>
        </p:spPr>
      </p:pic>
      <p:pic>
        <p:nvPicPr>
          <p:cNvPr id="3630" name="Google Shape;3630;p134"/>
          <p:cNvPicPr preferRelativeResize="0"/>
          <p:nvPr/>
        </p:nvPicPr>
        <p:blipFill rotWithShape="1">
          <a:blip r:embed="rId97">
            <a:alphaModFix/>
          </a:blip>
          <a:srcRect b="34510" l="1317" r="1830" t="37856"/>
          <a:stretch/>
        </p:blipFill>
        <p:spPr>
          <a:xfrm>
            <a:off x="7791000" y="2702374"/>
            <a:ext cx="1064550" cy="189810"/>
          </a:xfrm>
          <a:prstGeom prst="rect">
            <a:avLst/>
          </a:prstGeom>
          <a:noFill/>
          <a:ln>
            <a:noFill/>
          </a:ln>
        </p:spPr>
      </p:pic>
      <p:pic>
        <p:nvPicPr>
          <p:cNvPr id="3631" name="Google Shape;3631;p134"/>
          <p:cNvPicPr preferRelativeResize="0"/>
          <p:nvPr/>
        </p:nvPicPr>
        <p:blipFill>
          <a:blip r:embed="rId98">
            <a:alphaModFix/>
          </a:blip>
          <a:stretch>
            <a:fillRect/>
          </a:stretch>
        </p:blipFill>
        <p:spPr>
          <a:xfrm>
            <a:off x="6803650" y="757364"/>
            <a:ext cx="559175" cy="244170"/>
          </a:xfrm>
          <a:prstGeom prst="rect">
            <a:avLst/>
          </a:prstGeom>
          <a:noFill/>
          <a:ln>
            <a:noFill/>
          </a:ln>
        </p:spPr>
      </p:pic>
      <p:pic>
        <p:nvPicPr>
          <p:cNvPr id="3632" name="Google Shape;3632;p134"/>
          <p:cNvPicPr preferRelativeResize="0"/>
          <p:nvPr/>
        </p:nvPicPr>
        <p:blipFill>
          <a:blip r:embed="rId99">
            <a:alphaModFix/>
          </a:blip>
          <a:stretch>
            <a:fillRect/>
          </a:stretch>
        </p:blipFill>
        <p:spPr>
          <a:xfrm>
            <a:off x="359722" y="1315070"/>
            <a:ext cx="984300" cy="175768"/>
          </a:xfrm>
          <a:prstGeom prst="rect">
            <a:avLst/>
          </a:prstGeom>
          <a:noFill/>
          <a:ln>
            <a:noFill/>
          </a:ln>
        </p:spPr>
      </p:pic>
      <p:pic>
        <p:nvPicPr>
          <p:cNvPr id="3633" name="Google Shape;3633;p134"/>
          <p:cNvPicPr preferRelativeResize="0"/>
          <p:nvPr/>
        </p:nvPicPr>
        <p:blipFill>
          <a:blip r:embed="rId100">
            <a:alphaModFix/>
          </a:blip>
          <a:stretch>
            <a:fillRect/>
          </a:stretch>
        </p:blipFill>
        <p:spPr>
          <a:xfrm>
            <a:off x="338616" y="1956962"/>
            <a:ext cx="849624" cy="392950"/>
          </a:xfrm>
          <a:prstGeom prst="rect">
            <a:avLst/>
          </a:prstGeom>
          <a:noFill/>
          <a:ln>
            <a:noFill/>
          </a:ln>
        </p:spPr>
      </p:pic>
      <p:sp>
        <p:nvSpPr>
          <p:cNvPr id="3634" name="Google Shape;3634;p134"/>
          <p:cNvSpPr/>
          <p:nvPr/>
        </p:nvSpPr>
        <p:spPr>
          <a:xfrm>
            <a:off x="8582050" y="91425"/>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8" name="Shape 3638"/>
        <p:cNvGrpSpPr/>
        <p:nvPr/>
      </p:nvGrpSpPr>
      <p:grpSpPr>
        <a:xfrm>
          <a:off x="0" y="0"/>
          <a:ext cx="0" cy="0"/>
          <a:chOff x="0" y="0"/>
          <a:chExt cx="0" cy="0"/>
        </a:xfrm>
      </p:grpSpPr>
      <p:sp>
        <p:nvSpPr>
          <p:cNvPr id="3639" name="Google Shape;3639;p135"/>
          <p:cNvSpPr/>
          <p:nvPr/>
        </p:nvSpPr>
        <p:spPr>
          <a:xfrm>
            <a:off x="6194542" y="620700"/>
            <a:ext cx="2725200" cy="42297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just">
              <a:spcBef>
                <a:spcPts val="0"/>
              </a:spcBef>
              <a:spcAft>
                <a:spcPts val="0"/>
              </a:spcAft>
              <a:buClr>
                <a:srgbClr val="0B5394"/>
              </a:buClr>
              <a:buSzPts val="1200"/>
              <a:buFont typeface="Roboto"/>
              <a:buChar char="●"/>
            </a:pPr>
            <a:r>
              <a:rPr lang="en-GB" sz="1100">
                <a:solidFill>
                  <a:schemeClr val="dk1"/>
                </a:solidFill>
                <a:latin typeface="Roboto"/>
                <a:ea typeface="Roboto"/>
                <a:cs typeface="Roboto"/>
                <a:sym typeface="Roboto"/>
              </a:rPr>
              <a:t>The leading Pharma players by the amount of major industry partnerships are </a:t>
            </a:r>
            <a:r>
              <a:rPr b="1" lang="en-GB" sz="1100">
                <a:solidFill>
                  <a:srgbClr val="0B5394"/>
                </a:solidFill>
                <a:latin typeface="Roboto"/>
                <a:ea typeface="Roboto"/>
                <a:cs typeface="Roboto"/>
                <a:sym typeface="Roboto"/>
              </a:rPr>
              <a:t>AstraZeneca </a:t>
            </a:r>
            <a:r>
              <a:rPr lang="en-GB" sz="1100">
                <a:solidFill>
                  <a:schemeClr val="dk1"/>
                </a:solidFill>
                <a:latin typeface="Roboto"/>
                <a:ea typeface="Roboto"/>
                <a:cs typeface="Roboto"/>
                <a:sym typeface="Roboto"/>
              </a:rPr>
              <a:t>and</a:t>
            </a:r>
            <a:r>
              <a:rPr b="1" lang="en-GB" sz="1100">
                <a:solidFill>
                  <a:schemeClr val="dk1"/>
                </a:solidFill>
                <a:latin typeface="Roboto"/>
                <a:ea typeface="Roboto"/>
                <a:cs typeface="Roboto"/>
                <a:sym typeface="Roboto"/>
              </a:rPr>
              <a:t> </a:t>
            </a:r>
            <a:r>
              <a:rPr b="1" lang="en-GB" sz="1100">
                <a:solidFill>
                  <a:srgbClr val="0B5394"/>
                </a:solidFill>
                <a:latin typeface="Roboto"/>
                <a:ea typeface="Roboto"/>
                <a:cs typeface="Roboto"/>
                <a:sym typeface="Roboto"/>
              </a:rPr>
              <a:t>Merck</a:t>
            </a:r>
            <a:r>
              <a:rPr b="1" lang="en-GB" sz="1100">
                <a:solidFill>
                  <a:srgbClr val="0000FF"/>
                </a:solidFill>
                <a:latin typeface="Roboto"/>
                <a:ea typeface="Roboto"/>
                <a:cs typeface="Roboto"/>
                <a:sym typeface="Roboto"/>
              </a:rPr>
              <a:t>.</a:t>
            </a:r>
            <a:endParaRPr b="1" sz="1100">
              <a:solidFill>
                <a:srgbClr val="0000FF"/>
              </a:solidFill>
              <a:latin typeface="Roboto"/>
              <a:ea typeface="Roboto"/>
              <a:cs typeface="Roboto"/>
              <a:sym typeface="Roboto"/>
            </a:endParaRPr>
          </a:p>
          <a:p>
            <a:pPr indent="-162599" lvl="0" marL="208799" rtl="0" algn="just">
              <a:spcBef>
                <a:spcPts val="1000"/>
              </a:spcBef>
              <a:spcAft>
                <a:spcPts val="0"/>
              </a:spcAft>
              <a:buClr>
                <a:srgbClr val="0B5394"/>
              </a:buClr>
              <a:buSzPts val="1200"/>
              <a:buFont typeface="Roboto"/>
              <a:buChar char="●"/>
            </a:pPr>
            <a:r>
              <a:rPr lang="en-GB" sz="1100">
                <a:solidFill>
                  <a:schemeClr val="dk1"/>
                </a:solidFill>
                <a:latin typeface="Roboto"/>
                <a:ea typeface="Roboto"/>
                <a:cs typeface="Roboto"/>
                <a:sym typeface="Roboto"/>
              </a:rPr>
              <a:t>These companies demonstrate increasing commitment to probing the grounds in the AI space — by investing into internal programs, as well as partnering with external AI vendors to pilot programs in drug discovery and other research areas.</a:t>
            </a:r>
            <a:endParaRPr sz="1100">
              <a:solidFill>
                <a:schemeClr val="dk1"/>
              </a:solidFill>
              <a:latin typeface="Roboto"/>
              <a:ea typeface="Roboto"/>
              <a:cs typeface="Roboto"/>
              <a:sym typeface="Roboto"/>
            </a:endParaRPr>
          </a:p>
          <a:p>
            <a:pPr indent="-162599" lvl="0" marL="208799" rtl="0" algn="just">
              <a:spcBef>
                <a:spcPts val="1000"/>
              </a:spcBef>
              <a:spcAft>
                <a:spcPts val="0"/>
              </a:spcAft>
              <a:buClr>
                <a:srgbClr val="0B5394"/>
              </a:buClr>
              <a:buSzPts val="1200"/>
              <a:buFont typeface="Roboto"/>
              <a:buChar char="●"/>
            </a:pPr>
            <a:r>
              <a:rPr lang="en-GB" sz="1100">
                <a:solidFill>
                  <a:schemeClr val="dk1"/>
                </a:solidFill>
                <a:latin typeface="Roboto"/>
                <a:ea typeface="Roboto"/>
                <a:cs typeface="Roboto"/>
                <a:sym typeface="Roboto"/>
              </a:rPr>
              <a:t>The most common type of deals are </a:t>
            </a:r>
            <a:r>
              <a:rPr b="1" lang="en-GB" sz="1100">
                <a:solidFill>
                  <a:srgbClr val="0B5394"/>
                </a:solidFill>
                <a:latin typeface="Roboto"/>
                <a:ea typeface="Roboto"/>
                <a:cs typeface="Roboto"/>
                <a:sym typeface="Roboto"/>
              </a:rPr>
              <a:t>true partnerships</a:t>
            </a:r>
            <a:r>
              <a:rPr b="1" lang="en-GB" sz="1100">
                <a:solidFill>
                  <a:srgbClr val="0000FF"/>
                </a:solidFill>
                <a:latin typeface="Roboto"/>
                <a:ea typeface="Roboto"/>
                <a:cs typeface="Roboto"/>
                <a:sym typeface="Roboto"/>
              </a:rPr>
              <a:t> </a:t>
            </a:r>
            <a:r>
              <a:rPr lang="en-GB" sz="1100">
                <a:solidFill>
                  <a:schemeClr val="dk1"/>
                </a:solidFill>
                <a:latin typeface="Roboto"/>
                <a:ea typeface="Roboto"/>
                <a:cs typeface="Roboto"/>
                <a:sym typeface="Roboto"/>
              </a:rPr>
              <a:t>and </a:t>
            </a:r>
            <a:r>
              <a:rPr b="1" lang="en-GB" sz="1100">
                <a:solidFill>
                  <a:srgbClr val="0B5394"/>
                </a:solidFill>
                <a:latin typeface="Roboto"/>
                <a:ea typeface="Roboto"/>
                <a:cs typeface="Roboto"/>
                <a:sym typeface="Roboto"/>
              </a:rPr>
              <a:t>saving the costs deals</a:t>
            </a:r>
            <a:r>
              <a:rPr lang="en-GB"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a:p>
            <a:pPr indent="-162599" lvl="0" marL="208799" rtl="0" algn="just">
              <a:spcBef>
                <a:spcPts val="1000"/>
              </a:spcBef>
              <a:spcAft>
                <a:spcPts val="1000"/>
              </a:spcAft>
              <a:buClr>
                <a:srgbClr val="0B5394"/>
              </a:buClr>
              <a:buSzPts val="1200"/>
              <a:buFont typeface="Roboto"/>
              <a:buChar char="●"/>
            </a:pPr>
            <a:r>
              <a:rPr lang="en-GB" sz="1100">
                <a:solidFill>
                  <a:schemeClr val="dk1"/>
                </a:solidFill>
                <a:latin typeface="Roboto"/>
                <a:ea typeface="Roboto"/>
                <a:cs typeface="Roboto"/>
                <a:sym typeface="Roboto"/>
              </a:rPr>
              <a:t>The leading big pharma brands are increasingly open to partnerships with AI startups and corporations to get</a:t>
            </a:r>
            <a:br>
              <a:rPr lang="en-GB" sz="1100">
                <a:solidFill>
                  <a:schemeClr val="dk1"/>
                </a:solidFill>
                <a:latin typeface="Roboto"/>
                <a:ea typeface="Roboto"/>
                <a:cs typeface="Roboto"/>
                <a:sym typeface="Roboto"/>
              </a:rPr>
            </a:br>
            <a:r>
              <a:rPr lang="en-GB" sz="1100">
                <a:solidFill>
                  <a:schemeClr val="dk1"/>
                </a:solidFill>
                <a:latin typeface="Roboto"/>
                <a:ea typeface="Roboto"/>
                <a:cs typeface="Roboto"/>
                <a:sym typeface="Roboto"/>
              </a:rPr>
              <a:t>competitive edge, and mitigate </a:t>
            </a:r>
            <a:r>
              <a:rPr b="1" lang="en-GB" sz="1100">
                <a:solidFill>
                  <a:srgbClr val="0B5394"/>
                </a:solidFill>
                <a:latin typeface="Roboto"/>
                <a:ea typeface="Roboto"/>
                <a:cs typeface="Roboto"/>
                <a:sym typeface="Roboto"/>
              </a:rPr>
              <a:t>the</a:t>
            </a:r>
            <a:br>
              <a:rPr b="1" lang="en-GB" sz="1100">
                <a:solidFill>
                  <a:srgbClr val="0B5394"/>
                </a:solidFill>
                <a:latin typeface="Roboto"/>
                <a:ea typeface="Roboto"/>
                <a:cs typeface="Roboto"/>
                <a:sym typeface="Roboto"/>
              </a:rPr>
            </a:br>
            <a:r>
              <a:rPr b="1" lang="en-GB" sz="1100">
                <a:solidFill>
                  <a:srgbClr val="0B5394"/>
                </a:solidFill>
                <a:latin typeface="Roboto"/>
                <a:ea typeface="Roboto"/>
                <a:cs typeface="Roboto"/>
                <a:sym typeface="Roboto"/>
              </a:rPr>
              <a:t>problem of declining R&amp;D efficiency</a:t>
            </a:r>
            <a:r>
              <a:rPr lang="en-GB" sz="1100">
                <a:solidFill>
                  <a:schemeClr val="dk1"/>
                </a:solidFill>
                <a:latin typeface="Roboto"/>
                <a:ea typeface="Roboto"/>
                <a:cs typeface="Roboto"/>
                <a:sym typeface="Roboto"/>
              </a:rPr>
              <a:t>. </a:t>
            </a:r>
            <a:endParaRPr b="1" sz="1100">
              <a:solidFill>
                <a:srgbClr val="0000FF"/>
              </a:solidFill>
              <a:latin typeface="Roboto"/>
              <a:ea typeface="Roboto"/>
              <a:cs typeface="Roboto"/>
              <a:sym typeface="Roboto"/>
            </a:endParaRPr>
          </a:p>
        </p:txBody>
      </p:sp>
      <p:sp>
        <p:nvSpPr>
          <p:cNvPr id="3640" name="Google Shape;3640;p135"/>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641" name="Google Shape;3641;p135"/>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642" name="Google Shape;3642;p135"/>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643" name="Google Shape;3643;p135"/>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644" name="Google Shape;3644;p135"/>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3645" name="Google Shape;3645;p135">
            <a:hlinkClick r:id="rId4"/>
          </p:cNvPr>
          <p:cNvPicPr preferRelativeResize="0"/>
          <p:nvPr/>
        </p:nvPicPr>
        <p:blipFill rotWithShape="1">
          <a:blip r:embed="rId5">
            <a:alphaModFix/>
          </a:blip>
          <a:srcRect b="30538" l="0" r="0" t="17997"/>
          <a:stretch/>
        </p:blipFill>
        <p:spPr>
          <a:xfrm rot="-2700004">
            <a:off x="31673" y="4090674"/>
            <a:ext cx="1160377" cy="304428"/>
          </a:xfrm>
          <a:prstGeom prst="rect">
            <a:avLst/>
          </a:prstGeom>
          <a:noFill/>
          <a:ln>
            <a:noFill/>
          </a:ln>
        </p:spPr>
      </p:pic>
      <p:pic>
        <p:nvPicPr>
          <p:cNvPr id="3646" name="Google Shape;3646;p135">
            <a:hlinkClick r:id="rId6"/>
          </p:cNvPr>
          <p:cNvPicPr preferRelativeResize="0"/>
          <p:nvPr/>
        </p:nvPicPr>
        <p:blipFill rotWithShape="1">
          <a:blip r:embed="rId7">
            <a:alphaModFix/>
          </a:blip>
          <a:srcRect b="31381" l="0" r="0" t="31388"/>
          <a:stretch/>
        </p:blipFill>
        <p:spPr>
          <a:xfrm rot="-2700000">
            <a:off x="1785905" y="4154825"/>
            <a:ext cx="1092869" cy="284822"/>
          </a:xfrm>
          <a:prstGeom prst="rect">
            <a:avLst/>
          </a:prstGeom>
          <a:noFill/>
          <a:ln>
            <a:noFill/>
          </a:ln>
        </p:spPr>
      </p:pic>
      <p:pic>
        <p:nvPicPr>
          <p:cNvPr id="3647" name="Google Shape;3647;p135">
            <a:hlinkClick r:id="rId8"/>
          </p:cNvPr>
          <p:cNvPicPr preferRelativeResize="0"/>
          <p:nvPr/>
        </p:nvPicPr>
        <p:blipFill rotWithShape="1">
          <a:blip r:embed="rId9">
            <a:alphaModFix/>
          </a:blip>
          <a:srcRect b="15013" l="0" r="0" t="16210"/>
          <a:stretch/>
        </p:blipFill>
        <p:spPr>
          <a:xfrm rot="-2700000">
            <a:off x="3693723" y="4010963"/>
            <a:ext cx="821742" cy="367011"/>
          </a:xfrm>
          <a:prstGeom prst="rect">
            <a:avLst/>
          </a:prstGeom>
          <a:noFill/>
          <a:ln>
            <a:noFill/>
          </a:ln>
        </p:spPr>
      </p:pic>
      <p:pic>
        <p:nvPicPr>
          <p:cNvPr id="3648" name="Google Shape;3648;p135">
            <a:hlinkClick r:id="rId10"/>
          </p:cNvPr>
          <p:cNvPicPr preferRelativeResize="0"/>
          <p:nvPr/>
        </p:nvPicPr>
        <p:blipFill>
          <a:blip r:embed="rId11">
            <a:alphaModFix/>
          </a:blip>
          <a:stretch>
            <a:fillRect/>
          </a:stretch>
        </p:blipFill>
        <p:spPr>
          <a:xfrm rot="-2700000">
            <a:off x="710963" y="4090133"/>
            <a:ext cx="1035773" cy="305553"/>
          </a:xfrm>
          <a:prstGeom prst="rect">
            <a:avLst/>
          </a:prstGeom>
          <a:noFill/>
          <a:ln>
            <a:noFill/>
          </a:ln>
        </p:spPr>
      </p:pic>
      <p:pic>
        <p:nvPicPr>
          <p:cNvPr id="3649" name="Google Shape;3649;p135">
            <a:hlinkClick r:id="rId12"/>
          </p:cNvPr>
          <p:cNvPicPr preferRelativeResize="0"/>
          <p:nvPr/>
        </p:nvPicPr>
        <p:blipFill rotWithShape="1">
          <a:blip r:embed="rId13">
            <a:alphaModFix/>
          </a:blip>
          <a:srcRect b="0" l="0" r="0" t="0"/>
          <a:stretch/>
        </p:blipFill>
        <p:spPr>
          <a:xfrm rot="-2699878">
            <a:off x="1577846" y="4020126"/>
            <a:ext cx="637283" cy="369424"/>
          </a:xfrm>
          <a:prstGeom prst="rect">
            <a:avLst/>
          </a:prstGeom>
          <a:noFill/>
          <a:ln>
            <a:noFill/>
          </a:ln>
        </p:spPr>
      </p:pic>
      <p:pic>
        <p:nvPicPr>
          <p:cNvPr id="3650" name="Google Shape;3650;p135">
            <a:hlinkClick r:id="rId14"/>
          </p:cNvPr>
          <p:cNvPicPr preferRelativeResize="0"/>
          <p:nvPr/>
        </p:nvPicPr>
        <p:blipFill>
          <a:blip r:embed="rId15">
            <a:alphaModFix/>
          </a:blip>
          <a:stretch>
            <a:fillRect/>
          </a:stretch>
        </p:blipFill>
        <p:spPr>
          <a:xfrm rot="-2700000">
            <a:off x="2848293" y="4150855"/>
            <a:ext cx="1194047" cy="195900"/>
          </a:xfrm>
          <a:prstGeom prst="rect">
            <a:avLst/>
          </a:prstGeom>
          <a:noFill/>
          <a:ln>
            <a:noFill/>
          </a:ln>
        </p:spPr>
      </p:pic>
      <p:pic>
        <p:nvPicPr>
          <p:cNvPr id="3651" name="Google Shape;3651;p135">
            <a:hlinkClick r:id="rId16"/>
          </p:cNvPr>
          <p:cNvPicPr preferRelativeResize="0"/>
          <p:nvPr/>
        </p:nvPicPr>
        <p:blipFill>
          <a:blip r:embed="rId17">
            <a:alphaModFix/>
          </a:blip>
          <a:stretch>
            <a:fillRect/>
          </a:stretch>
        </p:blipFill>
        <p:spPr>
          <a:xfrm rot="-2700000">
            <a:off x="4082725" y="4017219"/>
            <a:ext cx="1147539" cy="385499"/>
          </a:xfrm>
          <a:prstGeom prst="rect">
            <a:avLst/>
          </a:prstGeom>
          <a:noFill/>
          <a:ln>
            <a:noFill/>
          </a:ln>
        </p:spPr>
      </p:pic>
      <p:pic>
        <p:nvPicPr>
          <p:cNvPr id="3652" name="Google Shape;3652;p135">
            <a:hlinkClick r:id="rId18"/>
          </p:cNvPr>
          <p:cNvPicPr preferRelativeResize="0"/>
          <p:nvPr/>
        </p:nvPicPr>
        <p:blipFill>
          <a:blip r:embed="rId19">
            <a:alphaModFix/>
          </a:blip>
          <a:stretch>
            <a:fillRect/>
          </a:stretch>
        </p:blipFill>
        <p:spPr>
          <a:xfrm rot="-2700000">
            <a:off x="2558941" y="3930743"/>
            <a:ext cx="865694" cy="450162"/>
          </a:xfrm>
          <a:prstGeom prst="rect">
            <a:avLst/>
          </a:prstGeom>
          <a:noFill/>
          <a:ln>
            <a:noFill/>
          </a:ln>
        </p:spPr>
      </p:pic>
      <p:pic>
        <p:nvPicPr>
          <p:cNvPr id="3653" name="Google Shape;3653;p135">
            <a:hlinkClick r:id="rId20"/>
          </p:cNvPr>
          <p:cNvPicPr preferRelativeResize="0"/>
          <p:nvPr/>
        </p:nvPicPr>
        <p:blipFill>
          <a:blip r:embed="rId21">
            <a:alphaModFix/>
          </a:blip>
          <a:stretch>
            <a:fillRect/>
          </a:stretch>
        </p:blipFill>
        <p:spPr>
          <a:xfrm rot="-2577538">
            <a:off x="5109799" y="3870475"/>
            <a:ext cx="483703" cy="483703"/>
          </a:xfrm>
          <a:prstGeom prst="rect">
            <a:avLst/>
          </a:prstGeom>
          <a:noFill/>
          <a:ln>
            <a:noFill/>
          </a:ln>
        </p:spPr>
      </p:pic>
      <p:sp>
        <p:nvSpPr>
          <p:cNvPr id="3654" name="Google Shape;3654;p135"/>
          <p:cNvSpPr/>
          <p:nvPr/>
        </p:nvSpPr>
        <p:spPr>
          <a:xfrm flipH="1" rot="-5400000">
            <a:off x="4081600" y="2721782"/>
            <a:ext cx="4232700" cy="369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135"/>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Leading Pharma Corporations by the Number of Pharma AI Deals in 2023</a:t>
            </a:r>
            <a:endParaRPr sz="1600">
              <a:solidFill>
                <a:srgbClr val="0B5394"/>
              </a:solidFill>
              <a:latin typeface="Roboto"/>
              <a:ea typeface="Roboto"/>
              <a:cs typeface="Roboto"/>
              <a:sym typeface="Roboto"/>
            </a:endParaRPr>
          </a:p>
        </p:txBody>
      </p:sp>
      <p:pic>
        <p:nvPicPr>
          <p:cNvPr id="3656" name="Google Shape;3656;p135" title="Chart"/>
          <p:cNvPicPr preferRelativeResize="0"/>
          <p:nvPr/>
        </p:nvPicPr>
        <p:blipFill>
          <a:blip r:embed="rId22">
            <a:alphaModFix/>
          </a:blip>
          <a:stretch>
            <a:fillRect/>
          </a:stretch>
        </p:blipFill>
        <p:spPr>
          <a:xfrm>
            <a:off x="224400" y="504425"/>
            <a:ext cx="5584050" cy="3444474"/>
          </a:xfrm>
          <a:prstGeom prst="rect">
            <a:avLst/>
          </a:prstGeom>
          <a:noFill/>
          <a:ln>
            <a:noFill/>
          </a:ln>
        </p:spPr>
      </p:pic>
      <p:sp>
        <p:nvSpPr>
          <p:cNvPr id="3657" name="Google Shape;3657;p135"/>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1" name="Shape 3661"/>
        <p:cNvGrpSpPr/>
        <p:nvPr/>
      </p:nvGrpSpPr>
      <p:grpSpPr>
        <a:xfrm>
          <a:off x="0" y="0"/>
          <a:ext cx="0" cy="0"/>
          <a:chOff x="0" y="0"/>
          <a:chExt cx="0" cy="0"/>
        </a:xfrm>
      </p:grpSpPr>
      <p:pic>
        <p:nvPicPr>
          <p:cNvPr id="3662" name="Google Shape;3662;p136" title="Chart"/>
          <p:cNvPicPr preferRelativeResize="0"/>
          <p:nvPr/>
        </p:nvPicPr>
        <p:blipFill>
          <a:blip r:embed="rId3">
            <a:alphaModFix/>
          </a:blip>
          <a:stretch>
            <a:fillRect/>
          </a:stretch>
        </p:blipFill>
        <p:spPr>
          <a:xfrm>
            <a:off x="224400" y="620700"/>
            <a:ext cx="5581576" cy="3449520"/>
          </a:xfrm>
          <a:prstGeom prst="rect">
            <a:avLst/>
          </a:prstGeom>
          <a:noFill/>
          <a:ln>
            <a:noFill/>
          </a:ln>
        </p:spPr>
      </p:pic>
      <p:sp>
        <p:nvSpPr>
          <p:cNvPr id="3663" name="Google Shape;3663;p136"/>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664" name="Google Shape;3664;p136"/>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665" name="Google Shape;3665;p136"/>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666" name="Google Shape;3666;p136"/>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667" name="Google Shape;3667;p136"/>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3668" name="Google Shape;3668;p136">
            <a:hlinkClick r:id="rId4"/>
          </p:cNvPr>
          <p:cNvPicPr preferRelativeResize="0"/>
          <p:nvPr/>
        </p:nvPicPr>
        <p:blipFill>
          <a:blip r:embed="rId5">
            <a:alphaModFix/>
          </a:blip>
          <a:stretch>
            <a:fillRect/>
          </a:stretch>
        </p:blipFill>
        <p:spPr>
          <a:xfrm rot="-2700000">
            <a:off x="3507801" y="4249156"/>
            <a:ext cx="1063997" cy="198613"/>
          </a:xfrm>
          <a:prstGeom prst="rect">
            <a:avLst/>
          </a:prstGeom>
          <a:noFill/>
          <a:ln>
            <a:noFill/>
          </a:ln>
        </p:spPr>
      </p:pic>
      <p:pic>
        <p:nvPicPr>
          <p:cNvPr id="3669" name="Google Shape;3669;p136">
            <a:hlinkClick r:id="rId6"/>
          </p:cNvPr>
          <p:cNvPicPr preferRelativeResize="0"/>
          <p:nvPr/>
        </p:nvPicPr>
        <p:blipFill>
          <a:blip r:embed="rId7">
            <a:alphaModFix/>
          </a:blip>
          <a:stretch>
            <a:fillRect/>
          </a:stretch>
        </p:blipFill>
        <p:spPr>
          <a:xfrm rot="-2700000">
            <a:off x="4122025" y="4102508"/>
            <a:ext cx="973474" cy="491934"/>
          </a:xfrm>
          <a:prstGeom prst="rect">
            <a:avLst/>
          </a:prstGeom>
          <a:noFill/>
          <a:ln>
            <a:noFill/>
          </a:ln>
        </p:spPr>
      </p:pic>
      <p:pic>
        <p:nvPicPr>
          <p:cNvPr id="3670" name="Google Shape;3670;p136">
            <a:hlinkClick r:id="rId8"/>
          </p:cNvPr>
          <p:cNvPicPr preferRelativeResize="0"/>
          <p:nvPr/>
        </p:nvPicPr>
        <p:blipFill rotWithShape="1">
          <a:blip r:embed="rId9">
            <a:alphaModFix/>
          </a:blip>
          <a:srcRect b="28490" l="0" r="0" t="25563"/>
          <a:stretch/>
        </p:blipFill>
        <p:spPr>
          <a:xfrm rot="-2700001">
            <a:off x="2114010" y="4113129"/>
            <a:ext cx="1024404" cy="470668"/>
          </a:xfrm>
          <a:prstGeom prst="rect">
            <a:avLst/>
          </a:prstGeom>
          <a:noFill/>
          <a:ln>
            <a:noFill/>
          </a:ln>
        </p:spPr>
      </p:pic>
      <p:pic>
        <p:nvPicPr>
          <p:cNvPr id="3671" name="Google Shape;3671;p136">
            <a:hlinkClick r:id="rId10"/>
          </p:cNvPr>
          <p:cNvPicPr preferRelativeResize="0"/>
          <p:nvPr/>
        </p:nvPicPr>
        <p:blipFill rotWithShape="1">
          <a:blip r:embed="rId11">
            <a:alphaModFix/>
          </a:blip>
          <a:srcRect b="36277" l="0" r="0" t="0"/>
          <a:stretch/>
        </p:blipFill>
        <p:spPr>
          <a:xfrm rot="-2700000">
            <a:off x="2647389" y="4137546"/>
            <a:ext cx="963705" cy="421835"/>
          </a:xfrm>
          <a:prstGeom prst="rect">
            <a:avLst/>
          </a:prstGeom>
          <a:noFill/>
          <a:ln>
            <a:noFill/>
          </a:ln>
        </p:spPr>
      </p:pic>
      <p:pic>
        <p:nvPicPr>
          <p:cNvPr id="3672" name="Google Shape;3672;p136">
            <a:hlinkClick r:id="rId12"/>
          </p:cNvPr>
          <p:cNvPicPr preferRelativeResize="0"/>
          <p:nvPr/>
        </p:nvPicPr>
        <p:blipFill>
          <a:blip r:embed="rId13">
            <a:alphaModFix/>
          </a:blip>
          <a:stretch>
            <a:fillRect/>
          </a:stretch>
        </p:blipFill>
        <p:spPr>
          <a:xfrm rot="-2700053">
            <a:off x="4676121" y="4228782"/>
            <a:ext cx="912757" cy="239385"/>
          </a:xfrm>
          <a:prstGeom prst="rect">
            <a:avLst/>
          </a:prstGeom>
          <a:noFill/>
          <a:ln>
            <a:noFill/>
          </a:ln>
        </p:spPr>
      </p:pic>
      <p:pic>
        <p:nvPicPr>
          <p:cNvPr id="3673" name="Google Shape;3673;p136">
            <a:hlinkClick r:id="rId14"/>
          </p:cNvPr>
          <p:cNvPicPr preferRelativeResize="0"/>
          <p:nvPr/>
        </p:nvPicPr>
        <p:blipFill>
          <a:blip r:embed="rId15">
            <a:alphaModFix/>
          </a:blip>
          <a:stretch>
            <a:fillRect/>
          </a:stretch>
        </p:blipFill>
        <p:spPr>
          <a:xfrm rot="-2700000">
            <a:off x="1738155" y="4230356"/>
            <a:ext cx="909216" cy="236190"/>
          </a:xfrm>
          <a:prstGeom prst="rect">
            <a:avLst/>
          </a:prstGeom>
          <a:noFill/>
          <a:ln>
            <a:noFill/>
          </a:ln>
        </p:spPr>
      </p:pic>
      <p:sp>
        <p:nvSpPr>
          <p:cNvPr id="3674" name="Google Shape;3674;p136"/>
          <p:cNvSpPr/>
          <p:nvPr/>
        </p:nvSpPr>
        <p:spPr>
          <a:xfrm>
            <a:off x="6194542" y="620700"/>
            <a:ext cx="2725200" cy="42297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just">
              <a:spcBef>
                <a:spcPts val="0"/>
              </a:spcBef>
              <a:spcAft>
                <a:spcPts val="0"/>
              </a:spcAft>
              <a:buClr>
                <a:srgbClr val="0B5394"/>
              </a:buClr>
              <a:buSzPts val="1200"/>
              <a:buFont typeface="Roboto"/>
              <a:buChar char="●"/>
            </a:pPr>
            <a:r>
              <a:rPr lang="en-GB" sz="1100">
                <a:solidFill>
                  <a:schemeClr val="dk1"/>
                </a:solidFill>
                <a:latin typeface="Roboto"/>
                <a:ea typeface="Roboto"/>
                <a:cs typeface="Roboto"/>
                <a:sym typeface="Roboto"/>
              </a:rPr>
              <a:t>The leading AI players by the amount of major industry partnerships are </a:t>
            </a:r>
            <a:r>
              <a:rPr b="1" lang="en-GB" sz="1100">
                <a:solidFill>
                  <a:srgbClr val="0B5394"/>
                </a:solidFill>
                <a:latin typeface="Roboto"/>
                <a:ea typeface="Roboto"/>
                <a:cs typeface="Roboto"/>
                <a:sym typeface="Roboto"/>
              </a:rPr>
              <a:t>Evotec,  </a:t>
            </a:r>
            <a:r>
              <a:rPr b="1" lang="en-GB" sz="1100">
                <a:solidFill>
                  <a:srgbClr val="0B5394"/>
                </a:solidFill>
                <a:latin typeface="Roboto"/>
                <a:ea typeface="Roboto"/>
                <a:cs typeface="Roboto"/>
                <a:sym typeface="Roboto"/>
              </a:rPr>
              <a:t>BenchSci,  Pharmaledger, Cyclica,  and Insilico Medicine.</a:t>
            </a:r>
            <a:endParaRPr b="1" sz="1100">
              <a:solidFill>
                <a:srgbClr val="0B5394"/>
              </a:solidFill>
              <a:latin typeface="Roboto"/>
              <a:ea typeface="Roboto"/>
              <a:cs typeface="Roboto"/>
              <a:sym typeface="Roboto"/>
            </a:endParaRPr>
          </a:p>
          <a:p>
            <a:pPr indent="-162599" lvl="0" marL="208799" rtl="0" algn="just">
              <a:spcBef>
                <a:spcPts val="1000"/>
              </a:spcBef>
              <a:spcAft>
                <a:spcPts val="0"/>
              </a:spcAft>
              <a:buClr>
                <a:srgbClr val="0B5394"/>
              </a:buClr>
              <a:buSzPts val="1200"/>
              <a:buFont typeface="Roboto"/>
              <a:buChar char="●"/>
            </a:pPr>
            <a:r>
              <a:rPr b="1" lang="en-GB" sz="1100">
                <a:solidFill>
                  <a:srgbClr val="0B5394"/>
                </a:solidFill>
                <a:latin typeface="Roboto"/>
                <a:ea typeface="Roboto"/>
                <a:cs typeface="Roboto"/>
                <a:sym typeface="Roboto"/>
              </a:rPr>
              <a:t>The biggest number</a:t>
            </a:r>
            <a:r>
              <a:rPr lang="en-GB" sz="1100">
                <a:solidFill>
                  <a:schemeClr val="dk1"/>
                </a:solidFill>
                <a:latin typeface="Roboto"/>
                <a:ea typeface="Roboto"/>
                <a:cs typeface="Roboto"/>
                <a:sym typeface="Roboto"/>
              </a:rPr>
              <a:t> of AI in Drug Discovery deals were  conducted by</a:t>
            </a:r>
            <a:r>
              <a:rPr b="1" lang="en-GB" sz="1100">
                <a:solidFill>
                  <a:srgbClr val="0B5394"/>
                </a:solidFill>
                <a:latin typeface="Roboto"/>
                <a:ea typeface="Roboto"/>
                <a:cs typeface="Roboto"/>
                <a:sym typeface="Roboto"/>
              </a:rPr>
              <a:t> </a:t>
            </a:r>
            <a:r>
              <a:rPr b="1" lang="en-GB" sz="1100">
                <a:solidFill>
                  <a:srgbClr val="0B5394"/>
                </a:solidFill>
                <a:latin typeface="Roboto"/>
                <a:ea typeface="Roboto"/>
                <a:cs typeface="Roboto"/>
                <a:sym typeface="Roboto"/>
              </a:rPr>
              <a:t>Evotec </a:t>
            </a:r>
            <a:r>
              <a:rPr b="1" lang="en-GB" sz="1100">
                <a:solidFill>
                  <a:srgbClr val="0B5394"/>
                </a:solidFill>
                <a:latin typeface="Roboto"/>
                <a:ea typeface="Roboto"/>
                <a:cs typeface="Roboto"/>
                <a:sym typeface="Roboto"/>
              </a:rPr>
              <a:t>and </a:t>
            </a:r>
            <a:r>
              <a:rPr b="1" lang="en-GB" sz="1100">
                <a:solidFill>
                  <a:srgbClr val="0B5394"/>
                </a:solidFill>
                <a:latin typeface="Roboto"/>
                <a:ea typeface="Roboto"/>
                <a:cs typeface="Roboto"/>
                <a:sym typeface="Roboto"/>
              </a:rPr>
              <a:t>BenchSci</a:t>
            </a:r>
            <a:r>
              <a:rPr b="1" lang="en-GB" sz="1100">
                <a:solidFill>
                  <a:srgbClr val="0B5394"/>
                </a:solidFill>
                <a:latin typeface="Roboto"/>
                <a:ea typeface="Roboto"/>
                <a:cs typeface="Roboto"/>
                <a:sym typeface="Roboto"/>
              </a:rPr>
              <a:t>.</a:t>
            </a:r>
            <a:endParaRPr sz="1100">
              <a:solidFill>
                <a:schemeClr val="dk1"/>
              </a:solidFill>
              <a:latin typeface="Roboto"/>
              <a:ea typeface="Roboto"/>
              <a:cs typeface="Roboto"/>
              <a:sym typeface="Roboto"/>
            </a:endParaRPr>
          </a:p>
          <a:p>
            <a:pPr indent="-162599" lvl="0" marL="208799" rtl="0" algn="just">
              <a:spcBef>
                <a:spcPts val="1000"/>
              </a:spcBef>
              <a:spcAft>
                <a:spcPts val="0"/>
              </a:spcAft>
              <a:buClr>
                <a:srgbClr val="0B5394"/>
              </a:buClr>
              <a:buSzPts val="1200"/>
              <a:buFont typeface="Roboto"/>
              <a:buChar char="●"/>
            </a:pPr>
            <a:r>
              <a:rPr lang="en-GB" sz="1100">
                <a:solidFill>
                  <a:schemeClr val="dk1"/>
                </a:solidFill>
                <a:latin typeface="Roboto"/>
                <a:ea typeface="Roboto"/>
                <a:cs typeface="Roboto"/>
                <a:sym typeface="Roboto"/>
              </a:rPr>
              <a:t>The companies are </a:t>
            </a:r>
            <a:r>
              <a:rPr b="1" lang="en-GB" sz="1100">
                <a:solidFill>
                  <a:srgbClr val="0B5394"/>
                </a:solidFill>
                <a:latin typeface="Roboto"/>
                <a:ea typeface="Roboto"/>
                <a:cs typeface="Roboto"/>
                <a:sym typeface="Roboto"/>
              </a:rPr>
              <a:t>early drug development</a:t>
            </a:r>
            <a:r>
              <a:rPr lang="en-GB" sz="1100">
                <a:solidFill>
                  <a:schemeClr val="dk1"/>
                </a:solidFill>
                <a:latin typeface="Roboto"/>
                <a:ea typeface="Roboto"/>
                <a:cs typeface="Roboto"/>
                <a:sym typeface="Roboto"/>
              </a:rPr>
              <a:t> and </a:t>
            </a:r>
            <a:r>
              <a:rPr b="1" lang="en-GB" sz="1100">
                <a:solidFill>
                  <a:srgbClr val="0B5394"/>
                </a:solidFill>
                <a:latin typeface="Roboto"/>
                <a:ea typeface="Roboto"/>
                <a:cs typeface="Roboto"/>
                <a:sym typeface="Roboto"/>
              </a:rPr>
              <a:t>end-to-end</a:t>
            </a:r>
            <a:r>
              <a:rPr lang="en-GB" sz="1100">
                <a:solidFill>
                  <a:schemeClr val="dk1"/>
                </a:solidFill>
                <a:latin typeface="Roboto"/>
                <a:ea typeface="Roboto"/>
                <a:cs typeface="Roboto"/>
                <a:sym typeface="Roboto"/>
              </a:rPr>
              <a:t>, AI-driven pharma-technology companies that accelerate drug development by proprietary </a:t>
            </a:r>
            <a:r>
              <a:rPr b="1" lang="en-GB" sz="1100">
                <a:solidFill>
                  <a:srgbClr val="0B5394"/>
                </a:solidFill>
                <a:latin typeface="Roboto"/>
                <a:ea typeface="Roboto"/>
                <a:cs typeface="Roboto"/>
                <a:sym typeface="Roboto"/>
              </a:rPr>
              <a:t>platform across biology, chemistry and clinical development</a:t>
            </a:r>
            <a:r>
              <a:rPr lang="en-GB"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a:p>
            <a:pPr indent="-162599" lvl="0" marL="208799" rtl="0" algn="just">
              <a:spcBef>
                <a:spcPts val="1000"/>
              </a:spcBef>
              <a:spcAft>
                <a:spcPts val="1000"/>
              </a:spcAft>
              <a:buClr>
                <a:srgbClr val="0B5394"/>
              </a:buClr>
              <a:buSzPts val="1200"/>
              <a:buFont typeface="Roboto"/>
              <a:buChar char="●"/>
            </a:pPr>
            <a:r>
              <a:rPr lang="en-GB" sz="1100">
                <a:solidFill>
                  <a:schemeClr val="dk1"/>
                </a:solidFill>
                <a:latin typeface="Roboto"/>
                <a:ea typeface="Roboto"/>
                <a:cs typeface="Roboto"/>
                <a:sym typeface="Roboto"/>
              </a:rPr>
              <a:t>All of the deals were categorized as the ones aiming at </a:t>
            </a:r>
            <a:r>
              <a:rPr b="1" lang="en-GB" sz="1100">
                <a:solidFill>
                  <a:srgbClr val="0B5394"/>
                </a:solidFill>
                <a:latin typeface="Roboto"/>
                <a:ea typeface="Roboto"/>
                <a:cs typeface="Roboto"/>
                <a:sym typeface="Roboto"/>
              </a:rPr>
              <a:t>saving costs and increasing operational efficiency</a:t>
            </a:r>
            <a:r>
              <a:rPr lang="en-GB" sz="1100">
                <a:solidFill>
                  <a:schemeClr val="dk1"/>
                </a:solidFill>
                <a:latin typeface="Roboto"/>
                <a:ea typeface="Roboto"/>
                <a:cs typeface="Roboto"/>
                <a:sym typeface="Roboto"/>
              </a:rPr>
              <a:t> due to the</a:t>
            </a:r>
            <a:br>
              <a:rPr lang="en-GB" sz="1100">
                <a:solidFill>
                  <a:schemeClr val="dk1"/>
                </a:solidFill>
                <a:latin typeface="Roboto"/>
                <a:ea typeface="Roboto"/>
                <a:cs typeface="Roboto"/>
                <a:sym typeface="Roboto"/>
              </a:rPr>
            </a:br>
            <a:r>
              <a:rPr lang="en-GB" sz="1100">
                <a:solidFill>
                  <a:schemeClr val="dk1"/>
                </a:solidFill>
                <a:latin typeface="Roboto"/>
                <a:ea typeface="Roboto"/>
                <a:cs typeface="Roboto"/>
                <a:sym typeface="Roboto"/>
              </a:rPr>
              <a:t>character of the services provided. </a:t>
            </a:r>
            <a:endParaRPr sz="1100">
              <a:solidFill>
                <a:schemeClr val="dk1"/>
              </a:solidFill>
              <a:latin typeface="Roboto"/>
              <a:ea typeface="Roboto"/>
              <a:cs typeface="Roboto"/>
              <a:sym typeface="Roboto"/>
            </a:endParaRPr>
          </a:p>
        </p:txBody>
      </p:sp>
      <p:sp>
        <p:nvSpPr>
          <p:cNvPr id="3675" name="Google Shape;3675;p136"/>
          <p:cNvSpPr/>
          <p:nvPr/>
        </p:nvSpPr>
        <p:spPr>
          <a:xfrm flipH="1" rot="-5400000">
            <a:off x="4081600" y="2721782"/>
            <a:ext cx="4232700" cy="36900"/>
          </a:xfrm>
          <a:prstGeom prst="rect">
            <a:avLst/>
          </a:prstGeom>
          <a:gradFill>
            <a:gsLst>
              <a:gs pos="0">
                <a:srgbClr val="0B5394"/>
              </a:gs>
              <a:gs pos="0">
                <a:srgbClr val="3D85C6"/>
              </a:gs>
              <a:gs pos="100000">
                <a:srgbClr val="1C4587"/>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136"/>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700"/>
              <a:buFont typeface="Arial"/>
              <a:buNone/>
            </a:pPr>
            <a:r>
              <a:rPr lang="en-GB" sz="1600">
                <a:solidFill>
                  <a:srgbClr val="0B5394"/>
                </a:solidFill>
                <a:latin typeface="Roboto"/>
                <a:ea typeface="Roboto"/>
                <a:cs typeface="Roboto"/>
                <a:sym typeface="Roboto"/>
              </a:rPr>
              <a:t>Top-10 AI and Tech Partners by Number of Major Pharma AI Deals in 2023</a:t>
            </a:r>
            <a:endParaRPr sz="1600">
              <a:solidFill>
                <a:srgbClr val="0B5394"/>
              </a:solidFill>
              <a:latin typeface="Roboto"/>
              <a:ea typeface="Roboto"/>
              <a:cs typeface="Roboto"/>
              <a:sym typeface="Roboto"/>
            </a:endParaRPr>
          </a:p>
        </p:txBody>
      </p:sp>
      <p:pic>
        <p:nvPicPr>
          <p:cNvPr id="3677" name="Google Shape;3677;p136">
            <a:hlinkClick r:id="rId16"/>
          </p:cNvPr>
          <p:cNvPicPr preferRelativeResize="0"/>
          <p:nvPr/>
        </p:nvPicPr>
        <p:blipFill>
          <a:blip r:embed="rId17">
            <a:alphaModFix/>
          </a:blip>
          <a:stretch>
            <a:fillRect/>
          </a:stretch>
        </p:blipFill>
        <p:spPr>
          <a:xfrm rot="-2579831">
            <a:off x="549108" y="4211315"/>
            <a:ext cx="1047184" cy="274318"/>
          </a:xfrm>
          <a:prstGeom prst="rect">
            <a:avLst/>
          </a:prstGeom>
          <a:noFill/>
          <a:ln>
            <a:noFill/>
          </a:ln>
        </p:spPr>
      </p:pic>
      <p:pic>
        <p:nvPicPr>
          <p:cNvPr id="3678" name="Google Shape;3678;p136">
            <a:hlinkClick r:id="rId18"/>
          </p:cNvPr>
          <p:cNvPicPr preferRelativeResize="0"/>
          <p:nvPr/>
        </p:nvPicPr>
        <p:blipFill>
          <a:blip r:embed="rId19">
            <a:alphaModFix/>
          </a:blip>
          <a:stretch>
            <a:fillRect/>
          </a:stretch>
        </p:blipFill>
        <p:spPr>
          <a:xfrm rot="-2700000">
            <a:off x="72067" y="4168566"/>
            <a:ext cx="976817" cy="359793"/>
          </a:xfrm>
          <a:prstGeom prst="rect">
            <a:avLst/>
          </a:prstGeom>
          <a:noFill/>
          <a:ln>
            <a:noFill/>
          </a:ln>
        </p:spPr>
      </p:pic>
      <p:pic>
        <p:nvPicPr>
          <p:cNvPr id="3679" name="Google Shape;3679;p136">
            <a:hlinkClick r:id="rId20"/>
          </p:cNvPr>
          <p:cNvPicPr preferRelativeResize="0"/>
          <p:nvPr/>
        </p:nvPicPr>
        <p:blipFill>
          <a:blip r:embed="rId21">
            <a:alphaModFix/>
          </a:blip>
          <a:stretch>
            <a:fillRect/>
          </a:stretch>
        </p:blipFill>
        <p:spPr>
          <a:xfrm rot="-2700000">
            <a:off x="1264619" y="4106275"/>
            <a:ext cx="804600" cy="484395"/>
          </a:xfrm>
          <a:prstGeom prst="rect">
            <a:avLst/>
          </a:prstGeom>
          <a:noFill/>
          <a:ln>
            <a:noFill/>
          </a:ln>
        </p:spPr>
      </p:pic>
      <p:pic>
        <p:nvPicPr>
          <p:cNvPr id="3680" name="Google Shape;3680;p136">
            <a:hlinkClick r:id="rId22"/>
          </p:cNvPr>
          <p:cNvPicPr preferRelativeResize="0"/>
          <p:nvPr/>
        </p:nvPicPr>
        <p:blipFill rotWithShape="1">
          <a:blip r:embed="rId23">
            <a:alphaModFix/>
          </a:blip>
          <a:srcRect b="0" l="0" r="6244" t="0"/>
          <a:stretch/>
        </p:blipFill>
        <p:spPr>
          <a:xfrm rot="-2700004">
            <a:off x="2897659" y="4226322"/>
            <a:ext cx="1189018" cy="336070"/>
          </a:xfrm>
          <a:prstGeom prst="rect">
            <a:avLst/>
          </a:prstGeom>
          <a:noFill/>
          <a:ln>
            <a:noFill/>
          </a:ln>
        </p:spPr>
      </p:pic>
      <p:sp>
        <p:nvSpPr>
          <p:cNvPr id="3681" name="Google Shape;3681;p136"/>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5" name="Shape 3685"/>
        <p:cNvGrpSpPr/>
        <p:nvPr/>
      </p:nvGrpSpPr>
      <p:grpSpPr>
        <a:xfrm>
          <a:off x="0" y="0"/>
          <a:ext cx="0" cy="0"/>
          <a:chOff x="0" y="0"/>
          <a:chExt cx="0" cy="0"/>
        </a:xfrm>
      </p:grpSpPr>
      <p:sp>
        <p:nvSpPr>
          <p:cNvPr id="3686" name="Google Shape;3686;p137"/>
          <p:cNvSpPr txBox="1"/>
          <p:nvPr/>
        </p:nvSpPr>
        <p:spPr>
          <a:xfrm>
            <a:off x="306525" y="29"/>
            <a:ext cx="6731100" cy="5143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GB" sz="3300">
                <a:solidFill>
                  <a:srgbClr val="0B5394"/>
                </a:solidFill>
                <a:latin typeface="Roboto"/>
                <a:ea typeface="Roboto"/>
                <a:cs typeface="Roboto"/>
                <a:sym typeface="Roboto"/>
              </a:rPr>
              <a:t>Key Takeaways</a:t>
            </a:r>
            <a:endParaRPr b="1" sz="3300">
              <a:solidFill>
                <a:srgbClr val="0B5394"/>
              </a:solidFill>
              <a:latin typeface="Roboto"/>
              <a:ea typeface="Roboto"/>
              <a:cs typeface="Roboto"/>
              <a:sym typeface="Roboto"/>
            </a:endParaRPr>
          </a:p>
        </p:txBody>
      </p:sp>
      <p:pic>
        <p:nvPicPr>
          <p:cNvPr id="3687" name="Google Shape;3687;p137"/>
          <p:cNvPicPr preferRelativeResize="0"/>
          <p:nvPr/>
        </p:nvPicPr>
        <p:blipFill rotWithShape="1">
          <a:blip r:embed="rId4">
            <a:alphaModFix/>
          </a:blip>
          <a:srcRect b="0" l="53878" r="0" t="0"/>
          <a:stretch/>
        </p:blipFill>
        <p:spPr>
          <a:xfrm>
            <a:off x="5786576" y="0"/>
            <a:ext cx="3357428" cy="5143500"/>
          </a:xfrm>
          <a:prstGeom prst="rect">
            <a:avLst/>
          </a:prstGeom>
          <a:noFill/>
          <a:ln>
            <a:noFill/>
          </a:ln>
        </p:spPr>
      </p:pic>
      <p:sp>
        <p:nvSpPr>
          <p:cNvPr id="3688" name="Google Shape;3688;p137"/>
          <p:cNvSpPr txBox="1"/>
          <p:nvPr/>
        </p:nvSpPr>
        <p:spPr>
          <a:xfrm>
            <a:off x="694175" y="4415224"/>
            <a:ext cx="1122000" cy="6135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chemeClr val="dk1"/>
              </a:buClr>
              <a:buSzPts val="700"/>
              <a:buFont typeface="Arial"/>
              <a:buNone/>
            </a:pPr>
            <a:r>
              <a:rPr b="1" lang="en-GB" sz="1000">
                <a:solidFill>
                  <a:srgbClr val="0280A9"/>
                </a:solidFill>
              </a:rPr>
              <a:t>DEEP </a:t>
            </a:r>
            <a:endParaRPr b="1" sz="1000">
              <a:solidFill>
                <a:srgbClr val="0280A9"/>
              </a:solidFill>
            </a:endParaRPr>
          </a:p>
          <a:p>
            <a:pPr indent="0" lvl="0" marL="0" rtl="0" algn="l">
              <a:spcBef>
                <a:spcPts val="0"/>
              </a:spcBef>
              <a:spcAft>
                <a:spcPts val="0"/>
              </a:spcAft>
              <a:buClr>
                <a:schemeClr val="dk1"/>
              </a:buClr>
              <a:buSzPts val="700"/>
              <a:buFont typeface="Arial"/>
              <a:buNone/>
            </a:pPr>
            <a:r>
              <a:rPr b="1" lang="en-GB" sz="1000">
                <a:solidFill>
                  <a:srgbClr val="0280A9"/>
                </a:solidFill>
              </a:rPr>
              <a:t>PHARMA INTELLIGENCE</a:t>
            </a:r>
            <a:endParaRPr b="1" sz="700">
              <a:solidFill>
                <a:srgbClr val="0280A9"/>
              </a:solidFill>
            </a:endParaRPr>
          </a:p>
        </p:txBody>
      </p:sp>
      <p:pic>
        <p:nvPicPr>
          <p:cNvPr id="3689" name="Google Shape;3689;p137"/>
          <p:cNvPicPr preferRelativeResize="0"/>
          <p:nvPr/>
        </p:nvPicPr>
        <p:blipFill rotWithShape="1">
          <a:blip r:embed="rId5">
            <a:alphaModFix/>
          </a:blip>
          <a:srcRect b="0" l="0" r="56228" t="0"/>
          <a:stretch/>
        </p:blipFill>
        <p:spPr>
          <a:xfrm>
            <a:off x="245650" y="4463300"/>
            <a:ext cx="483098" cy="5243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3" name="Shape 3693"/>
        <p:cNvGrpSpPr/>
        <p:nvPr/>
      </p:nvGrpSpPr>
      <p:grpSpPr>
        <a:xfrm>
          <a:off x="0" y="0"/>
          <a:ext cx="0" cy="0"/>
          <a:chOff x="0" y="0"/>
          <a:chExt cx="0" cy="0"/>
        </a:xfrm>
      </p:grpSpPr>
      <p:sp>
        <p:nvSpPr>
          <p:cNvPr id="3694" name="Google Shape;3694;p138"/>
          <p:cNvSpPr txBox="1"/>
          <p:nvPr>
            <p:ph type="title"/>
          </p:nvPr>
        </p:nvSpPr>
        <p:spPr>
          <a:xfrm>
            <a:off x="224400" y="0"/>
            <a:ext cx="8695200" cy="453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Major Observations for 2023: Key Business Takeaways</a:t>
            </a:r>
            <a:endParaRPr/>
          </a:p>
        </p:txBody>
      </p:sp>
      <p:sp>
        <p:nvSpPr>
          <p:cNvPr id="3695" name="Google Shape;3695;p138"/>
          <p:cNvSpPr txBox="1"/>
          <p:nvPr>
            <p:ph idx="4294967295" type="body"/>
          </p:nvPr>
        </p:nvSpPr>
        <p:spPr>
          <a:xfrm>
            <a:off x="1147150" y="654400"/>
            <a:ext cx="7619700" cy="1074000"/>
          </a:xfrm>
          <a:prstGeom prst="rect">
            <a:avLst/>
          </a:prstGeom>
        </p:spPr>
        <p:txBody>
          <a:bodyPr anchorCtr="0" anchor="t" bIns="91425" lIns="0" spcFirstLastPara="1" rIns="91425" wrap="square" tIns="91425">
            <a:noAutofit/>
          </a:bodyPr>
          <a:lstStyle/>
          <a:p>
            <a:pPr indent="0" lvl="0" marL="0" marR="0" rtl="0" algn="just">
              <a:lnSpc>
                <a:spcPct val="100000"/>
              </a:lnSpc>
              <a:spcBef>
                <a:spcPts val="0"/>
              </a:spcBef>
              <a:spcAft>
                <a:spcPts val="300"/>
              </a:spcAft>
              <a:buNone/>
            </a:pPr>
            <a:r>
              <a:rPr b="1" lang="en-GB" sz="1100">
                <a:solidFill>
                  <a:srgbClr val="0B5394"/>
                </a:solidFill>
                <a:latin typeface="Roboto"/>
                <a:ea typeface="Roboto"/>
                <a:cs typeface="Roboto"/>
                <a:sym typeface="Roboto"/>
              </a:rPr>
              <a:t>AI in Pharma </a:t>
            </a:r>
            <a:r>
              <a:rPr b="1" lang="en-GB" sz="1100">
                <a:solidFill>
                  <a:srgbClr val="0B5394"/>
                </a:solidFill>
                <a:latin typeface="Roboto"/>
                <a:ea typeface="Roboto"/>
                <a:cs typeface="Roboto"/>
                <a:sym typeface="Roboto"/>
              </a:rPr>
              <a:t>potential</a:t>
            </a:r>
            <a:r>
              <a:rPr b="1" lang="en-GB" sz="1100">
                <a:solidFill>
                  <a:srgbClr val="0B5394"/>
                </a:solidFill>
                <a:latin typeface="Roboto"/>
                <a:ea typeface="Roboto"/>
                <a:cs typeface="Roboto"/>
                <a:sym typeface="Roboto"/>
              </a:rPr>
              <a:t> grows both quantitatively and qualitatively.</a:t>
            </a:r>
            <a:r>
              <a:rPr lang="en-GB" sz="1100">
                <a:solidFill>
                  <a:schemeClr val="dk1"/>
                </a:solidFill>
                <a:latin typeface="Roboto"/>
                <a:ea typeface="Roboto"/>
                <a:cs typeface="Roboto"/>
                <a:sym typeface="Roboto"/>
              </a:rPr>
              <a:t> </a:t>
            </a:r>
            <a:r>
              <a:rPr lang="en-GB" sz="1100">
                <a:solidFill>
                  <a:schemeClr val="dk1"/>
                </a:solidFill>
                <a:latin typeface="Roboto"/>
                <a:ea typeface="Roboto"/>
                <a:cs typeface="Roboto"/>
                <a:sym typeface="Roboto"/>
              </a:rPr>
              <a:t>Due to quickly growing proof of AI tech feasibility and innovation potential, big pharmaceutical companies and contract research organizations have been interested in collaborating with or utilizing the platforms of AI companies in the drug development process. Many companies continue to announce their collaborations in certain fields. AI-powered tools and services designed specifically for drug discovery emerge and are becoming more available.</a:t>
            </a:r>
            <a:endParaRPr sz="1100">
              <a:latin typeface="Roboto"/>
              <a:ea typeface="Roboto"/>
              <a:cs typeface="Roboto"/>
              <a:sym typeface="Roboto"/>
            </a:endParaRPr>
          </a:p>
        </p:txBody>
      </p:sp>
      <p:sp>
        <p:nvSpPr>
          <p:cNvPr id="3696" name="Google Shape;3696;p13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697" name="Google Shape;3697;p13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698" name="Google Shape;3698;p13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699" name="Google Shape;3699;p138"/>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700" name="Google Shape;3700;p138"/>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3701" name="Google Shape;3701;p138"/>
          <p:cNvCxnSpPr/>
          <p:nvPr/>
        </p:nvCxnSpPr>
        <p:spPr>
          <a:xfrm>
            <a:off x="211950" y="1806563"/>
            <a:ext cx="8720100" cy="0"/>
          </a:xfrm>
          <a:prstGeom prst="straightConnector1">
            <a:avLst/>
          </a:prstGeom>
          <a:noFill/>
          <a:ln cap="flat" cmpd="sng" w="9525">
            <a:solidFill>
              <a:srgbClr val="0B5394"/>
            </a:solidFill>
            <a:prstDash val="dot"/>
            <a:round/>
            <a:headEnd len="med" w="med" type="none"/>
            <a:tailEnd len="med" w="med" type="none"/>
          </a:ln>
        </p:spPr>
      </p:cxnSp>
      <p:grpSp>
        <p:nvGrpSpPr>
          <p:cNvPr id="3702" name="Google Shape;3702;p138"/>
          <p:cNvGrpSpPr/>
          <p:nvPr/>
        </p:nvGrpSpPr>
        <p:grpSpPr>
          <a:xfrm>
            <a:off x="-1159286" y="792862"/>
            <a:ext cx="398425" cy="377527"/>
            <a:chOff x="4768575" y="2253950"/>
            <a:chExt cx="46300" cy="43875"/>
          </a:xfrm>
        </p:grpSpPr>
        <p:sp>
          <p:nvSpPr>
            <p:cNvPr id="3703" name="Google Shape;3703;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04" name="Google Shape;3704;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sp>
        <p:nvSpPr>
          <p:cNvPr id="3705" name="Google Shape;3705;p138"/>
          <p:cNvSpPr txBox="1"/>
          <p:nvPr/>
        </p:nvSpPr>
        <p:spPr>
          <a:xfrm>
            <a:off x="1147150" y="2784213"/>
            <a:ext cx="7619700" cy="861900"/>
          </a:xfrm>
          <a:prstGeom prst="rect">
            <a:avLst/>
          </a:prstGeom>
          <a:noFill/>
          <a:ln>
            <a:noFill/>
          </a:ln>
        </p:spPr>
        <p:txBody>
          <a:bodyPr anchorCtr="0" anchor="t" bIns="91425" lIns="0" spcFirstLastPara="1" rIns="91425" wrap="square" tIns="91425">
            <a:spAutoFit/>
          </a:bodyPr>
          <a:lstStyle/>
          <a:p>
            <a:pPr indent="0" lvl="0" marL="0" rtl="0" algn="just">
              <a:spcBef>
                <a:spcPts val="0"/>
              </a:spcBef>
              <a:spcAft>
                <a:spcPts val="300"/>
              </a:spcAft>
              <a:buNone/>
            </a:pPr>
            <a:r>
              <a:rPr b="1" lang="en-GB" sz="1100">
                <a:solidFill>
                  <a:srgbClr val="0B5394"/>
                </a:solidFill>
                <a:latin typeface="Roboto"/>
                <a:ea typeface="Roboto"/>
                <a:cs typeface="Roboto"/>
                <a:sym typeface="Roboto"/>
              </a:rPr>
              <a:t>More drugs developed by AI reach clinical trials</a:t>
            </a:r>
            <a:r>
              <a:rPr lang="en-GB" sz="1100">
                <a:latin typeface="Roboto"/>
                <a:ea typeface="Roboto"/>
                <a:cs typeface="Roboto"/>
                <a:sym typeface="Roboto"/>
              </a:rPr>
              <a:t>. At least 5 drugs have reached Phase II in 2023. InSilico’s ISM0001 is the first AI-designed drug for an AI-discovered target to reach Phase II. Dozens of drugs are viable clinical trial candidates and the list continues to expand. A similar picture can be observed with the drugs that were developed with the assistance of AI, as some of those have reached Phase III this year.</a:t>
            </a:r>
            <a:endParaRPr sz="1100">
              <a:latin typeface="Roboto"/>
              <a:ea typeface="Roboto"/>
              <a:cs typeface="Roboto"/>
              <a:sym typeface="Roboto"/>
            </a:endParaRPr>
          </a:p>
        </p:txBody>
      </p:sp>
      <p:sp>
        <p:nvSpPr>
          <p:cNvPr id="3706" name="Google Shape;3706;p138"/>
          <p:cNvSpPr txBox="1"/>
          <p:nvPr/>
        </p:nvSpPr>
        <p:spPr>
          <a:xfrm>
            <a:off x="1147150" y="1828375"/>
            <a:ext cx="7619700" cy="861900"/>
          </a:xfrm>
          <a:prstGeom prst="rect">
            <a:avLst/>
          </a:prstGeom>
          <a:noFill/>
          <a:ln>
            <a:noFill/>
          </a:ln>
        </p:spPr>
        <p:txBody>
          <a:bodyPr anchorCtr="0" anchor="t" bIns="91425" lIns="0" spcFirstLastPara="1" rIns="91425" wrap="square" tIns="91425">
            <a:spAutoFit/>
          </a:bodyPr>
          <a:lstStyle/>
          <a:p>
            <a:pPr indent="0" lvl="0" marL="0" marR="0" rtl="0" algn="just">
              <a:lnSpc>
                <a:spcPct val="100000"/>
              </a:lnSpc>
              <a:spcBef>
                <a:spcPts val="0"/>
              </a:spcBef>
              <a:spcAft>
                <a:spcPts val="300"/>
              </a:spcAft>
              <a:buNone/>
            </a:pPr>
            <a:r>
              <a:rPr b="1" lang="en-GB" sz="1100">
                <a:solidFill>
                  <a:srgbClr val="0B5394"/>
                </a:solidFill>
                <a:latin typeface="Roboto"/>
                <a:ea typeface="Roboto"/>
                <a:cs typeface="Roboto"/>
                <a:sym typeface="Roboto"/>
              </a:rPr>
              <a:t>The two </a:t>
            </a:r>
            <a:r>
              <a:rPr b="1" lang="en-GB" sz="1100">
                <a:solidFill>
                  <a:srgbClr val="0B5394"/>
                </a:solidFill>
                <a:latin typeface="Roboto"/>
                <a:ea typeface="Roboto"/>
                <a:cs typeface="Roboto"/>
                <a:sym typeface="Roboto"/>
              </a:rPr>
              <a:t>industries</a:t>
            </a:r>
            <a:r>
              <a:rPr b="1" lang="en-GB" sz="1100">
                <a:solidFill>
                  <a:srgbClr val="0B5394"/>
                </a:solidFill>
                <a:latin typeface="Roboto"/>
                <a:ea typeface="Roboto"/>
                <a:cs typeface="Roboto"/>
                <a:sym typeface="Roboto"/>
              </a:rPr>
              <a:t> of Big Pharma and AI Development are strengthening their collaboration with reciprocal investments.</a:t>
            </a:r>
            <a:r>
              <a:rPr lang="en-GB" sz="1100">
                <a:solidFill>
                  <a:schemeClr val="dk1"/>
                </a:solidFill>
                <a:latin typeface="Roboto"/>
                <a:ea typeface="Roboto"/>
                <a:cs typeface="Roboto"/>
                <a:sym typeface="Roboto"/>
              </a:rPr>
              <a:t> Thus, for example, in 2023, pharmaceutical company Amgen was involved in a $2.7B investment into AI-powered Generate Biomedicines, while software and hardware development company NVIDIA invested $50M in pharma company Recursion Pharmaceuticals.</a:t>
            </a:r>
            <a:endParaRPr sz="1100"/>
          </a:p>
        </p:txBody>
      </p:sp>
      <p:cxnSp>
        <p:nvCxnSpPr>
          <p:cNvPr id="3707" name="Google Shape;3707;p138"/>
          <p:cNvCxnSpPr/>
          <p:nvPr/>
        </p:nvCxnSpPr>
        <p:spPr>
          <a:xfrm>
            <a:off x="211950" y="2701538"/>
            <a:ext cx="8720100" cy="0"/>
          </a:xfrm>
          <a:prstGeom prst="straightConnector1">
            <a:avLst/>
          </a:prstGeom>
          <a:noFill/>
          <a:ln cap="flat" cmpd="sng" w="9525">
            <a:solidFill>
              <a:srgbClr val="0B5394"/>
            </a:solidFill>
            <a:prstDash val="dot"/>
            <a:round/>
            <a:headEnd len="med" w="med" type="none"/>
            <a:tailEnd len="med" w="med" type="none"/>
          </a:ln>
        </p:spPr>
      </p:cxnSp>
      <p:grpSp>
        <p:nvGrpSpPr>
          <p:cNvPr id="3708" name="Google Shape;3708;p138"/>
          <p:cNvGrpSpPr/>
          <p:nvPr/>
        </p:nvGrpSpPr>
        <p:grpSpPr>
          <a:xfrm>
            <a:off x="-1159286" y="2783062"/>
            <a:ext cx="398425" cy="377527"/>
            <a:chOff x="4768575" y="2253950"/>
            <a:chExt cx="46300" cy="43875"/>
          </a:xfrm>
        </p:grpSpPr>
        <p:sp>
          <p:nvSpPr>
            <p:cNvPr id="3709" name="Google Shape;3709;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10" name="Google Shape;3710;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grpSp>
        <p:nvGrpSpPr>
          <p:cNvPr id="3711" name="Google Shape;3711;p138"/>
          <p:cNvGrpSpPr/>
          <p:nvPr/>
        </p:nvGrpSpPr>
        <p:grpSpPr>
          <a:xfrm>
            <a:off x="-1159286" y="1860787"/>
            <a:ext cx="398425" cy="377527"/>
            <a:chOff x="4768575" y="2253950"/>
            <a:chExt cx="46300" cy="43875"/>
          </a:xfrm>
        </p:grpSpPr>
        <p:sp>
          <p:nvSpPr>
            <p:cNvPr id="3712" name="Google Shape;3712;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13" name="Google Shape;3713;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cxnSp>
        <p:nvCxnSpPr>
          <p:cNvPr id="3714" name="Google Shape;3714;p138"/>
          <p:cNvCxnSpPr/>
          <p:nvPr/>
        </p:nvCxnSpPr>
        <p:spPr>
          <a:xfrm>
            <a:off x="211950" y="3709550"/>
            <a:ext cx="8720100" cy="0"/>
          </a:xfrm>
          <a:prstGeom prst="straightConnector1">
            <a:avLst/>
          </a:prstGeom>
          <a:noFill/>
          <a:ln cap="flat" cmpd="sng" w="9525">
            <a:solidFill>
              <a:srgbClr val="0B5394"/>
            </a:solidFill>
            <a:prstDash val="dot"/>
            <a:round/>
            <a:headEnd len="med" w="med" type="none"/>
            <a:tailEnd len="med" w="med" type="none"/>
          </a:ln>
        </p:spPr>
      </p:cxnSp>
      <p:sp>
        <p:nvSpPr>
          <p:cNvPr id="3715" name="Google Shape;3715;p138"/>
          <p:cNvSpPr txBox="1"/>
          <p:nvPr/>
        </p:nvSpPr>
        <p:spPr>
          <a:xfrm>
            <a:off x="1147150" y="3715913"/>
            <a:ext cx="7619700" cy="1239000"/>
          </a:xfrm>
          <a:prstGeom prst="rect">
            <a:avLst/>
          </a:prstGeom>
          <a:noFill/>
          <a:ln>
            <a:noFill/>
          </a:ln>
        </p:spPr>
        <p:txBody>
          <a:bodyPr anchorCtr="0" anchor="t" bIns="91425" lIns="0" spcFirstLastPara="1" rIns="91425" wrap="square" tIns="91425">
            <a:spAutoFit/>
          </a:bodyPr>
          <a:lstStyle/>
          <a:p>
            <a:pPr indent="0" lvl="0" marL="0" rtl="0" algn="just">
              <a:spcBef>
                <a:spcPts val="0"/>
              </a:spcBef>
              <a:spcAft>
                <a:spcPts val="0"/>
              </a:spcAft>
              <a:buClr>
                <a:schemeClr val="dk1"/>
              </a:buClr>
              <a:buSzPts val="1100"/>
              <a:buFont typeface="Arial"/>
              <a:buNone/>
            </a:pPr>
            <a:r>
              <a:rPr b="1" lang="en-GB" sz="1100">
                <a:solidFill>
                  <a:srgbClr val="0B5394"/>
                </a:solidFill>
                <a:latin typeface="Roboto"/>
                <a:ea typeface="Roboto"/>
                <a:cs typeface="Roboto"/>
                <a:sym typeface="Roboto"/>
              </a:rPr>
              <a:t>The investment landscape in the AI-powered pharmaceutical sector has shifted notably towards sector consolidation.</a:t>
            </a:r>
            <a:r>
              <a:rPr lang="en-GB" sz="1100">
                <a:solidFill>
                  <a:schemeClr val="dk1"/>
                </a:solidFill>
                <a:latin typeface="Roboto"/>
                <a:ea typeface="Roboto"/>
                <a:cs typeface="Roboto"/>
                <a:sym typeface="Roboto"/>
              </a:rPr>
              <a:t> This change is driven by Big Pharma's growing interest in AI technology, increasingly integral in research and implementation.  Key examples of this trend include major investments into such </a:t>
            </a:r>
            <a:r>
              <a:rPr lang="en-GB" sz="1100">
                <a:solidFill>
                  <a:schemeClr val="dk1"/>
                </a:solidFill>
                <a:latin typeface="Roboto"/>
                <a:ea typeface="Roboto"/>
                <a:cs typeface="Roboto"/>
                <a:sym typeface="Roboto"/>
              </a:rPr>
              <a:t>companies</a:t>
            </a:r>
            <a:r>
              <a:rPr lang="en-GB" sz="1100">
                <a:solidFill>
                  <a:schemeClr val="dk1"/>
                </a:solidFill>
                <a:latin typeface="Roboto"/>
                <a:ea typeface="Roboto"/>
                <a:cs typeface="Roboto"/>
                <a:sym typeface="Roboto"/>
              </a:rPr>
              <a:t> as Bristol Myers Squibb ($4.5B), IQVIA ($1.5B), Ionis Pharmaceuticals ($500M). These investments underscore the increasing reliance of major pharmaceutical companies on AI to enhance their drug development processes.</a:t>
            </a:r>
            <a:endParaRPr sz="1100">
              <a:solidFill>
                <a:schemeClr val="dk1"/>
              </a:solidFill>
              <a:latin typeface="Roboto"/>
              <a:ea typeface="Roboto"/>
              <a:cs typeface="Roboto"/>
              <a:sym typeface="Roboto"/>
            </a:endParaRPr>
          </a:p>
          <a:p>
            <a:pPr indent="0" lvl="0" marL="0" rtl="0" algn="just">
              <a:spcBef>
                <a:spcPts val="300"/>
              </a:spcBef>
              <a:spcAft>
                <a:spcPts val="300"/>
              </a:spcAft>
              <a:buNone/>
            </a:pPr>
            <a:r>
              <a:t/>
            </a:r>
            <a:endParaRPr sz="1100">
              <a:solidFill>
                <a:schemeClr val="dk1"/>
              </a:solidFill>
              <a:latin typeface="Roboto"/>
              <a:ea typeface="Roboto"/>
              <a:cs typeface="Roboto"/>
              <a:sym typeface="Roboto"/>
            </a:endParaRPr>
          </a:p>
        </p:txBody>
      </p:sp>
      <p:grpSp>
        <p:nvGrpSpPr>
          <p:cNvPr id="3716" name="Google Shape;3716;p138"/>
          <p:cNvGrpSpPr/>
          <p:nvPr/>
        </p:nvGrpSpPr>
        <p:grpSpPr>
          <a:xfrm>
            <a:off x="-1159286" y="3824524"/>
            <a:ext cx="398425" cy="377527"/>
            <a:chOff x="4768575" y="2253950"/>
            <a:chExt cx="46300" cy="43875"/>
          </a:xfrm>
        </p:grpSpPr>
        <p:sp>
          <p:nvSpPr>
            <p:cNvPr id="3717" name="Google Shape;3717;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18" name="Google Shape;3718;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grpSp>
        <p:nvGrpSpPr>
          <p:cNvPr id="3719" name="Google Shape;3719;p138"/>
          <p:cNvGrpSpPr/>
          <p:nvPr/>
        </p:nvGrpSpPr>
        <p:grpSpPr>
          <a:xfrm>
            <a:off x="512489" y="984242"/>
            <a:ext cx="398425" cy="377527"/>
            <a:chOff x="4768575" y="2253950"/>
            <a:chExt cx="46300" cy="43875"/>
          </a:xfrm>
        </p:grpSpPr>
        <p:sp>
          <p:nvSpPr>
            <p:cNvPr id="3720" name="Google Shape;3720;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21" name="Google Shape;3721;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grpSp>
        <p:nvGrpSpPr>
          <p:cNvPr id="3722" name="Google Shape;3722;p138"/>
          <p:cNvGrpSpPr/>
          <p:nvPr/>
        </p:nvGrpSpPr>
        <p:grpSpPr>
          <a:xfrm>
            <a:off x="512489" y="2067412"/>
            <a:ext cx="398425" cy="377527"/>
            <a:chOff x="4768575" y="2253950"/>
            <a:chExt cx="46300" cy="43875"/>
          </a:xfrm>
        </p:grpSpPr>
        <p:sp>
          <p:nvSpPr>
            <p:cNvPr id="3723" name="Google Shape;3723;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24" name="Google Shape;3724;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grpSp>
        <p:nvGrpSpPr>
          <p:cNvPr id="3725" name="Google Shape;3725;p138"/>
          <p:cNvGrpSpPr/>
          <p:nvPr/>
        </p:nvGrpSpPr>
        <p:grpSpPr>
          <a:xfrm>
            <a:off x="512489" y="3013812"/>
            <a:ext cx="398425" cy="377527"/>
            <a:chOff x="4768575" y="2253950"/>
            <a:chExt cx="46300" cy="43875"/>
          </a:xfrm>
        </p:grpSpPr>
        <p:sp>
          <p:nvSpPr>
            <p:cNvPr id="3726" name="Google Shape;3726;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27" name="Google Shape;3727;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grpSp>
        <p:nvGrpSpPr>
          <p:cNvPr id="3728" name="Google Shape;3728;p138"/>
          <p:cNvGrpSpPr/>
          <p:nvPr/>
        </p:nvGrpSpPr>
        <p:grpSpPr>
          <a:xfrm>
            <a:off x="512489" y="4043637"/>
            <a:ext cx="398425" cy="377527"/>
            <a:chOff x="4768575" y="2253950"/>
            <a:chExt cx="46300" cy="43875"/>
          </a:xfrm>
        </p:grpSpPr>
        <p:sp>
          <p:nvSpPr>
            <p:cNvPr id="3729" name="Google Shape;3729;p138"/>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30" name="Google Shape;3730;p138"/>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sp>
        <p:nvSpPr>
          <p:cNvPr id="3731" name="Google Shape;3731;p138"/>
          <p:cNvSpPr txBox="1"/>
          <p:nvPr/>
        </p:nvSpPr>
        <p:spPr>
          <a:xfrm>
            <a:off x="9583550" y="1847300"/>
            <a:ext cx="3000000" cy="1708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300"/>
              </a:spcAft>
              <a:buNone/>
            </a:pPr>
            <a:r>
              <a:rPr b="1" lang="en-GB" sz="1100">
                <a:solidFill>
                  <a:srgbClr val="0B5394"/>
                </a:solidFill>
                <a:highlight>
                  <a:srgbClr val="6FA8DC"/>
                </a:highlight>
                <a:latin typeface="Roboto"/>
                <a:ea typeface="Roboto"/>
                <a:cs typeface="Roboto"/>
                <a:sym typeface="Roboto"/>
              </a:rPr>
              <a:t>The pharmaceutical AI business is “heating up”</a:t>
            </a:r>
            <a:r>
              <a:rPr lang="en-GB" sz="1100">
                <a:solidFill>
                  <a:schemeClr val="dk1"/>
                </a:solidFill>
                <a:highlight>
                  <a:srgbClr val="6FA8DC"/>
                </a:highlight>
                <a:latin typeface="Roboto"/>
                <a:ea typeface="Roboto"/>
                <a:cs typeface="Roboto"/>
                <a:sym typeface="Roboto"/>
              </a:rPr>
              <a:t>, becoming a profitable area for expert biotech investors as well as investor groups looking to diversify their portfolios with high-risk/high-reward firms. A growing number of proof-of-concept breakthroughs confirm that AI technology has matured enough to provide tangible value to pharma and contract research organizations (CROs). </a:t>
            </a:r>
            <a:endParaRPr/>
          </a:p>
        </p:txBody>
      </p:sp>
      <p:sp>
        <p:nvSpPr>
          <p:cNvPr id="3732" name="Google Shape;3732;p138"/>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7"/>
          <p:cNvSpPr/>
          <p:nvPr/>
        </p:nvSpPr>
        <p:spPr>
          <a:xfrm>
            <a:off x="4741350" y="2859688"/>
            <a:ext cx="4194600" cy="1011600"/>
          </a:xfrm>
          <a:prstGeom prst="rect">
            <a:avLst/>
          </a:prstGeom>
          <a:solidFill>
            <a:srgbClr val="CFE2F3"/>
          </a:solidFill>
          <a:ln>
            <a:noFill/>
          </a:ln>
          <a:effectLst>
            <a:outerShdw blurRad="128588" rotWithShape="0" algn="bl" dist="19050">
              <a:srgbClr val="000000">
                <a:alpha val="17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45" name="Google Shape;445;p67"/>
          <p:cNvSpPr/>
          <p:nvPr/>
        </p:nvSpPr>
        <p:spPr>
          <a:xfrm>
            <a:off x="4851300" y="2978988"/>
            <a:ext cx="1152900" cy="724800"/>
          </a:xfrm>
          <a:prstGeom prst="rect">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6" name="Google Shape;446;p67"/>
          <p:cNvPicPr preferRelativeResize="0"/>
          <p:nvPr/>
        </p:nvPicPr>
        <p:blipFill rotWithShape="1">
          <a:blip r:embed="rId3">
            <a:alphaModFix/>
          </a:blip>
          <a:srcRect b="0" l="0" r="0" t="12701"/>
          <a:stretch/>
        </p:blipFill>
        <p:spPr>
          <a:xfrm>
            <a:off x="5047550" y="1650600"/>
            <a:ext cx="3238460" cy="1144075"/>
          </a:xfrm>
          <a:prstGeom prst="rect">
            <a:avLst/>
          </a:prstGeom>
          <a:noFill/>
          <a:ln>
            <a:noFill/>
          </a:ln>
        </p:spPr>
      </p:pic>
      <p:pic>
        <p:nvPicPr>
          <p:cNvPr id="447" name="Google Shape;447;p67"/>
          <p:cNvPicPr preferRelativeResize="0"/>
          <p:nvPr/>
        </p:nvPicPr>
        <p:blipFill rotWithShape="1">
          <a:blip r:embed="rId4">
            <a:alphaModFix/>
          </a:blip>
          <a:srcRect b="0" l="4208" r="42177" t="0"/>
          <a:stretch/>
        </p:blipFill>
        <p:spPr>
          <a:xfrm>
            <a:off x="261575" y="3803213"/>
            <a:ext cx="1945299" cy="1144100"/>
          </a:xfrm>
          <a:prstGeom prst="rect">
            <a:avLst/>
          </a:prstGeom>
          <a:noFill/>
          <a:ln>
            <a:noFill/>
          </a:ln>
        </p:spPr>
      </p:pic>
      <p:sp>
        <p:nvSpPr>
          <p:cNvPr id="448" name="Google Shape;448;p67"/>
          <p:cNvSpPr/>
          <p:nvPr/>
        </p:nvSpPr>
        <p:spPr>
          <a:xfrm>
            <a:off x="2332425" y="4248313"/>
            <a:ext cx="108000" cy="107700"/>
          </a:xfrm>
          <a:prstGeom prst="rect">
            <a:avLst/>
          </a:prstGeom>
          <a:solidFill>
            <a:srgbClr val="00D100"/>
          </a:solidFill>
          <a:ln cap="flat" cmpd="sng" w="9525">
            <a:solidFill>
              <a:srgbClr val="00D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7"/>
          <p:cNvSpPr/>
          <p:nvPr/>
        </p:nvSpPr>
        <p:spPr>
          <a:xfrm>
            <a:off x="2332425" y="4394513"/>
            <a:ext cx="108000" cy="107700"/>
          </a:xfrm>
          <a:prstGeom prst="rect">
            <a:avLst/>
          </a:prstGeom>
          <a:solidFill>
            <a:srgbClr val="0059F5"/>
          </a:solidFill>
          <a:ln cap="flat" cmpd="sng" w="9525">
            <a:solidFill>
              <a:srgbClr val="0059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7"/>
          <p:cNvSpPr txBox="1"/>
          <p:nvPr/>
        </p:nvSpPr>
        <p:spPr>
          <a:xfrm>
            <a:off x="2513775" y="4232863"/>
            <a:ext cx="16050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1000">
                <a:latin typeface="Roboto"/>
                <a:ea typeface="Roboto"/>
                <a:cs typeface="Roboto"/>
                <a:sym typeface="Roboto"/>
              </a:rPr>
              <a:t>Experimental Result</a:t>
            </a:r>
            <a:endParaRPr sz="1000">
              <a:latin typeface="Roboto"/>
              <a:ea typeface="Roboto"/>
              <a:cs typeface="Roboto"/>
              <a:sym typeface="Roboto"/>
            </a:endParaRPr>
          </a:p>
        </p:txBody>
      </p:sp>
      <p:sp>
        <p:nvSpPr>
          <p:cNvPr id="451" name="Google Shape;451;p67"/>
          <p:cNvSpPr txBox="1"/>
          <p:nvPr/>
        </p:nvSpPr>
        <p:spPr>
          <a:xfrm>
            <a:off x="2513775" y="4379063"/>
            <a:ext cx="1685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1000">
                <a:latin typeface="Roboto"/>
                <a:ea typeface="Roboto"/>
                <a:cs typeface="Roboto"/>
                <a:sym typeface="Roboto"/>
              </a:rPr>
              <a:t>Computational Prediction</a:t>
            </a:r>
            <a:endParaRPr sz="1000">
              <a:latin typeface="Roboto"/>
              <a:ea typeface="Roboto"/>
              <a:cs typeface="Roboto"/>
              <a:sym typeface="Roboto"/>
            </a:endParaRPr>
          </a:p>
        </p:txBody>
      </p:sp>
      <p:sp>
        <p:nvSpPr>
          <p:cNvPr id="452" name="Google Shape;452;p67"/>
          <p:cNvSpPr/>
          <p:nvPr/>
        </p:nvSpPr>
        <p:spPr>
          <a:xfrm>
            <a:off x="224400" y="2827375"/>
            <a:ext cx="4194600" cy="1011600"/>
          </a:xfrm>
          <a:prstGeom prst="rect">
            <a:avLst/>
          </a:prstGeom>
          <a:solidFill>
            <a:srgbClr val="CFE2F3"/>
          </a:solidFill>
          <a:ln>
            <a:noFill/>
          </a:ln>
          <a:effectLst>
            <a:outerShdw blurRad="128588" rotWithShape="0" algn="bl"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7"/>
          <p:cNvSpPr/>
          <p:nvPr/>
        </p:nvSpPr>
        <p:spPr>
          <a:xfrm>
            <a:off x="334350" y="2946675"/>
            <a:ext cx="1152900" cy="724800"/>
          </a:xfrm>
          <a:prstGeom prst="rect">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7"/>
          <p:cNvSpPr/>
          <p:nvPr/>
        </p:nvSpPr>
        <p:spPr>
          <a:xfrm>
            <a:off x="224400" y="620700"/>
            <a:ext cx="4194600" cy="1011600"/>
          </a:xfrm>
          <a:prstGeom prst="rect">
            <a:avLst/>
          </a:prstGeom>
          <a:solidFill>
            <a:srgbClr val="CFE2F3"/>
          </a:solidFill>
          <a:ln>
            <a:noFill/>
          </a:ln>
          <a:effectLst>
            <a:outerShdw blurRad="128588" rotWithShape="0" algn="bl"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7"/>
          <p:cNvSpPr/>
          <p:nvPr/>
        </p:nvSpPr>
        <p:spPr>
          <a:xfrm>
            <a:off x="334350" y="740000"/>
            <a:ext cx="1152900" cy="724800"/>
          </a:xfrm>
          <a:prstGeom prst="rect">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7"/>
          <p:cNvSpPr/>
          <p:nvPr/>
        </p:nvSpPr>
        <p:spPr>
          <a:xfrm>
            <a:off x="4725150" y="620700"/>
            <a:ext cx="4194600" cy="1011600"/>
          </a:xfrm>
          <a:prstGeom prst="rect">
            <a:avLst/>
          </a:prstGeom>
          <a:solidFill>
            <a:srgbClr val="CFE2F3"/>
          </a:solidFill>
          <a:ln>
            <a:noFill/>
          </a:ln>
          <a:effectLst>
            <a:outerShdw blurRad="128588" rotWithShape="0" algn="bl" dist="19050">
              <a:srgbClr val="000000">
                <a:alpha val="17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57" name="Google Shape;457;p67"/>
          <p:cNvSpPr/>
          <p:nvPr/>
        </p:nvSpPr>
        <p:spPr>
          <a:xfrm>
            <a:off x="4835100" y="740000"/>
            <a:ext cx="1152900" cy="724800"/>
          </a:xfrm>
          <a:prstGeom prst="rect">
            <a:avLst/>
          </a:prstGeom>
          <a:solidFill>
            <a:schemeClr val="lt1"/>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7"/>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Notable Breakthroughs in AI for Pharma</a:t>
            </a:r>
            <a:endParaRPr sz="1600">
              <a:solidFill>
                <a:srgbClr val="0B5394"/>
              </a:solidFill>
              <a:latin typeface="Roboto"/>
              <a:ea typeface="Roboto"/>
              <a:cs typeface="Roboto"/>
              <a:sym typeface="Roboto"/>
            </a:endParaRPr>
          </a:p>
        </p:txBody>
      </p:sp>
      <p:sp>
        <p:nvSpPr>
          <p:cNvPr id="459" name="Google Shape;459;p67"/>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60" name="Google Shape;460;p67"/>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61" name="Google Shape;461;p67"/>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462" name="Google Shape;462;p67"/>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463" name="Google Shape;463;p67"/>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64" name="Google Shape;464;p67"/>
          <p:cNvSpPr txBox="1"/>
          <p:nvPr/>
        </p:nvSpPr>
        <p:spPr>
          <a:xfrm>
            <a:off x="1532375" y="772225"/>
            <a:ext cx="2881200" cy="724800"/>
          </a:xfrm>
          <a:prstGeom prst="rect">
            <a:avLst/>
          </a:prstGeom>
          <a:noFill/>
          <a:ln>
            <a:noFill/>
          </a:ln>
        </p:spPr>
        <p:txBody>
          <a:bodyPr anchorCtr="0" anchor="ctr" bIns="91425" lIns="91425" spcFirstLastPara="1" rIns="91425" wrap="square" tIns="0">
            <a:noAutofit/>
          </a:bodyPr>
          <a:lstStyle/>
          <a:p>
            <a:pPr indent="0" lvl="0" marL="0" rtl="0" algn="just">
              <a:spcBef>
                <a:spcPts val="0"/>
              </a:spcBef>
              <a:spcAft>
                <a:spcPts val="0"/>
              </a:spcAft>
              <a:buNone/>
            </a:pPr>
            <a:r>
              <a:rPr b="1" lang="en-GB" sz="1100">
                <a:solidFill>
                  <a:srgbClr val="0B5394"/>
                </a:solidFill>
                <a:latin typeface="Roboto"/>
                <a:ea typeface="Roboto"/>
                <a:cs typeface="Roboto"/>
                <a:sym typeface="Roboto"/>
              </a:rPr>
              <a:t>Deep Genomics</a:t>
            </a:r>
            <a:r>
              <a:rPr lang="en-GB" sz="1100">
                <a:latin typeface="Roboto"/>
                <a:ea typeface="Roboto"/>
                <a:cs typeface="Roboto"/>
                <a:sym typeface="Roboto"/>
              </a:rPr>
              <a:t> </a:t>
            </a:r>
            <a:r>
              <a:rPr lang="en-GB" sz="1100">
                <a:solidFill>
                  <a:schemeClr val="dk1"/>
                </a:solidFill>
                <a:latin typeface="Roboto"/>
                <a:ea typeface="Roboto"/>
                <a:cs typeface="Roboto"/>
                <a:sym typeface="Roboto"/>
              </a:rPr>
              <a:t>AI-driven platform predicted novel target and</a:t>
            </a:r>
            <a:r>
              <a:rPr lang="en-GB" sz="1100">
                <a:solidFill>
                  <a:srgbClr val="0B5394"/>
                </a:solidFill>
                <a:latin typeface="Roboto"/>
                <a:ea typeface="Roboto"/>
                <a:cs typeface="Roboto"/>
                <a:sym typeface="Roboto"/>
              </a:rPr>
              <a:t> oligonucleotide candidate for Wilson disease</a:t>
            </a:r>
            <a:r>
              <a:rPr lang="en-GB" sz="1100">
                <a:solidFill>
                  <a:schemeClr val="dk1"/>
                </a:solidFill>
                <a:latin typeface="Roboto"/>
                <a:ea typeface="Roboto"/>
                <a:cs typeface="Roboto"/>
                <a:sym typeface="Roboto"/>
              </a:rPr>
              <a:t> in under 18 months. </a:t>
            </a:r>
            <a:endParaRPr sz="1100">
              <a:latin typeface="Roboto"/>
              <a:ea typeface="Roboto"/>
              <a:cs typeface="Roboto"/>
              <a:sym typeface="Roboto"/>
            </a:endParaRPr>
          </a:p>
        </p:txBody>
      </p:sp>
      <p:pic>
        <p:nvPicPr>
          <p:cNvPr id="465" name="Google Shape;465;p67"/>
          <p:cNvPicPr preferRelativeResize="0"/>
          <p:nvPr/>
        </p:nvPicPr>
        <p:blipFill>
          <a:blip r:embed="rId5">
            <a:alphaModFix/>
          </a:blip>
          <a:stretch>
            <a:fillRect/>
          </a:stretch>
        </p:blipFill>
        <p:spPr>
          <a:xfrm>
            <a:off x="162487" y="1742261"/>
            <a:ext cx="4227026" cy="1011677"/>
          </a:xfrm>
          <a:prstGeom prst="rect">
            <a:avLst/>
          </a:prstGeom>
          <a:noFill/>
          <a:ln>
            <a:noFill/>
          </a:ln>
        </p:spPr>
      </p:pic>
      <p:pic>
        <p:nvPicPr>
          <p:cNvPr id="466" name="Google Shape;466;p67"/>
          <p:cNvPicPr preferRelativeResize="0"/>
          <p:nvPr/>
        </p:nvPicPr>
        <p:blipFill rotWithShape="1">
          <a:blip r:embed="rId6">
            <a:alphaModFix/>
          </a:blip>
          <a:srcRect b="18567" l="0" r="0" t="17362"/>
          <a:stretch/>
        </p:blipFill>
        <p:spPr>
          <a:xfrm>
            <a:off x="383675" y="907675"/>
            <a:ext cx="1054600" cy="351950"/>
          </a:xfrm>
          <a:prstGeom prst="rect">
            <a:avLst/>
          </a:prstGeom>
          <a:noFill/>
          <a:ln>
            <a:noFill/>
          </a:ln>
        </p:spPr>
      </p:pic>
      <p:sp>
        <p:nvSpPr>
          <p:cNvPr id="467" name="Google Shape;467;p67"/>
          <p:cNvSpPr txBox="1"/>
          <p:nvPr/>
        </p:nvSpPr>
        <p:spPr>
          <a:xfrm>
            <a:off x="6036975" y="685850"/>
            <a:ext cx="2881200" cy="795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GB" sz="1100">
                <a:solidFill>
                  <a:srgbClr val="0B5394"/>
                </a:solidFill>
                <a:latin typeface="Roboto"/>
                <a:ea typeface="Roboto"/>
                <a:cs typeface="Roboto"/>
                <a:sym typeface="Roboto"/>
              </a:rPr>
              <a:t>Insilico Medicine</a:t>
            </a:r>
            <a:r>
              <a:rPr lang="en-GB" sz="1100">
                <a:latin typeface="Roboto"/>
                <a:ea typeface="Roboto"/>
                <a:cs typeface="Roboto"/>
                <a:sym typeface="Roboto"/>
              </a:rPr>
              <a:t> applied generative adversarial network-based system GENTRL for </a:t>
            </a:r>
            <a:r>
              <a:rPr lang="en-GB" sz="1100">
                <a:solidFill>
                  <a:schemeClr val="dk1"/>
                </a:solidFill>
                <a:latin typeface="Roboto"/>
                <a:ea typeface="Roboto"/>
                <a:cs typeface="Roboto"/>
                <a:sym typeface="Roboto"/>
              </a:rPr>
              <a:t>rapid identification of potent </a:t>
            </a:r>
            <a:r>
              <a:rPr lang="en-GB" sz="1100">
                <a:solidFill>
                  <a:srgbClr val="0B5394"/>
                </a:solidFill>
                <a:latin typeface="Roboto"/>
                <a:ea typeface="Roboto"/>
                <a:cs typeface="Roboto"/>
                <a:sym typeface="Roboto"/>
              </a:rPr>
              <a:t>DDR1 Kinase inhibitors within 21 days.</a:t>
            </a:r>
            <a:endParaRPr sz="1100">
              <a:solidFill>
                <a:srgbClr val="0B5394"/>
              </a:solidFill>
              <a:latin typeface="Roboto"/>
              <a:ea typeface="Roboto"/>
              <a:cs typeface="Roboto"/>
              <a:sym typeface="Roboto"/>
            </a:endParaRPr>
          </a:p>
        </p:txBody>
      </p:sp>
      <p:pic>
        <p:nvPicPr>
          <p:cNvPr id="468" name="Google Shape;468;p67"/>
          <p:cNvPicPr preferRelativeResize="0"/>
          <p:nvPr/>
        </p:nvPicPr>
        <p:blipFill>
          <a:blip r:embed="rId7">
            <a:alphaModFix/>
          </a:blip>
          <a:stretch>
            <a:fillRect/>
          </a:stretch>
        </p:blipFill>
        <p:spPr>
          <a:xfrm>
            <a:off x="4906810" y="862910"/>
            <a:ext cx="1009479" cy="441475"/>
          </a:xfrm>
          <a:prstGeom prst="rect">
            <a:avLst/>
          </a:prstGeom>
          <a:noFill/>
          <a:ln>
            <a:noFill/>
          </a:ln>
        </p:spPr>
      </p:pic>
      <p:sp>
        <p:nvSpPr>
          <p:cNvPr id="469" name="Google Shape;469;p67"/>
          <p:cNvSpPr txBox="1"/>
          <p:nvPr/>
        </p:nvSpPr>
        <p:spPr>
          <a:xfrm>
            <a:off x="1532375" y="2880790"/>
            <a:ext cx="2881200" cy="795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lang="en-GB" sz="1100">
                <a:solidFill>
                  <a:srgbClr val="0B5394"/>
                </a:solidFill>
                <a:latin typeface="Roboto"/>
                <a:ea typeface="Roboto"/>
                <a:cs typeface="Roboto"/>
                <a:sym typeface="Roboto"/>
              </a:rPr>
              <a:t>DeepMind’s </a:t>
            </a:r>
            <a:r>
              <a:rPr lang="en-GB" sz="1100">
                <a:solidFill>
                  <a:schemeClr val="dk1"/>
                </a:solidFill>
                <a:latin typeface="Roboto"/>
                <a:ea typeface="Roboto"/>
                <a:cs typeface="Roboto"/>
                <a:sym typeface="Roboto"/>
              </a:rPr>
              <a:t>AlphaFold learns to </a:t>
            </a:r>
            <a:r>
              <a:rPr lang="en-GB" sz="1100">
                <a:solidFill>
                  <a:srgbClr val="0B5394"/>
                </a:solidFill>
                <a:latin typeface="Roboto"/>
                <a:ea typeface="Roboto"/>
                <a:cs typeface="Roboto"/>
                <a:sym typeface="Roboto"/>
              </a:rPr>
              <a:t>predict protein’s 3D shape from its amino-acid sequence</a:t>
            </a:r>
            <a:r>
              <a:rPr lang="en-GB" sz="1100">
                <a:solidFill>
                  <a:schemeClr val="dk1"/>
                </a:solidFill>
                <a:latin typeface="Roboto"/>
                <a:ea typeface="Roboto"/>
                <a:cs typeface="Roboto"/>
                <a:sym typeface="Roboto"/>
              </a:rPr>
              <a:t>, a 50 year-old grand challenge in biology.</a:t>
            </a:r>
            <a:endParaRPr sz="1100">
              <a:latin typeface="Roboto"/>
              <a:ea typeface="Roboto"/>
              <a:cs typeface="Roboto"/>
              <a:sym typeface="Roboto"/>
            </a:endParaRPr>
          </a:p>
        </p:txBody>
      </p:sp>
      <p:pic>
        <p:nvPicPr>
          <p:cNvPr id="470" name="Google Shape;470;p67"/>
          <p:cNvPicPr preferRelativeResize="0"/>
          <p:nvPr/>
        </p:nvPicPr>
        <p:blipFill>
          <a:blip r:embed="rId8">
            <a:alphaModFix/>
          </a:blip>
          <a:stretch>
            <a:fillRect/>
          </a:stretch>
        </p:blipFill>
        <p:spPr>
          <a:xfrm>
            <a:off x="420625" y="3088000"/>
            <a:ext cx="980700" cy="490350"/>
          </a:xfrm>
          <a:prstGeom prst="rect">
            <a:avLst/>
          </a:prstGeom>
          <a:noFill/>
          <a:ln>
            <a:noFill/>
          </a:ln>
        </p:spPr>
      </p:pic>
      <p:sp>
        <p:nvSpPr>
          <p:cNvPr id="471" name="Google Shape;471;p67"/>
          <p:cNvSpPr txBox="1"/>
          <p:nvPr/>
        </p:nvSpPr>
        <p:spPr>
          <a:xfrm>
            <a:off x="6036975" y="2888350"/>
            <a:ext cx="2881200" cy="954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Font typeface="Arial"/>
              <a:buNone/>
            </a:pPr>
            <a:r>
              <a:rPr b="1" lang="en-GB" sz="1000">
                <a:solidFill>
                  <a:srgbClr val="0B5394"/>
                </a:solidFill>
                <a:latin typeface="Roboto"/>
                <a:ea typeface="Roboto"/>
                <a:cs typeface="Roboto"/>
                <a:sym typeface="Roboto"/>
              </a:rPr>
              <a:t>Peptilogics </a:t>
            </a:r>
            <a:r>
              <a:rPr lang="en-GB" sz="1000">
                <a:solidFill>
                  <a:schemeClr val="dk1"/>
                </a:solidFill>
                <a:latin typeface="Roboto"/>
                <a:ea typeface="Roboto"/>
                <a:cs typeface="Roboto"/>
                <a:sym typeface="Roboto"/>
              </a:rPr>
              <a:t>developed generative AI to predict peptides that bind to arbitrary proteins, even given only a protein’s primary sequence, unlocking peptide drug design for established and novel targets.</a:t>
            </a:r>
            <a:endParaRPr b="1">
              <a:latin typeface="Roboto"/>
              <a:ea typeface="Roboto"/>
              <a:cs typeface="Roboto"/>
              <a:sym typeface="Roboto"/>
            </a:endParaRPr>
          </a:p>
        </p:txBody>
      </p:sp>
      <p:sp>
        <p:nvSpPr>
          <p:cNvPr id="472" name="Google Shape;472;p67"/>
          <p:cNvSpPr/>
          <p:nvPr/>
        </p:nvSpPr>
        <p:spPr>
          <a:xfrm rot="5400000">
            <a:off x="3618525" y="1484400"/>
            <a:ext cx="1923300" cy="195900"/>
          </a:xfrm>
          <a:prstGeom prst="homePlate">
            <a:avLst>
              <a:gd fmla="val 50000" name="adj"/>
            </a:avLst>
          </a:prstGeom>
          <a:solidFill>
            <a:srgbClr val="3D85C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lt1"/>
                </a:solidFill>
                <a:latin typeface="Roboto"/>
                <a:ea typeface="Roboto"/>
                <a:cs typeface="Roboto"/>
                <a:sym typeface="Roboto"/>
              </a:rPr>
              <a:t>2019</a:t>
            </a:r>
            <a:endParaRPr b="1" sz="1100">
              <a:solidFill>
                <a:schemeClr val="lt1"/>
              </a:solidFill>
              <a:latin typeface="Roboto"/>
              <a:ea typeface="Roboto"/>
              <a:cs typeface="Roboto"/>
              <a:sym typeface="Roboto"/>
            </a:endParaRPr>
          </a:p>
        </p:txBody>
      </p:sp>
      <p:sp>
        <p:nvSpPr>
          <p:cNvPr id="473" name="Google Shape;473;p67"/>
          <p:cNvSpPr/>
          <p:nvPr/>
        </p:nvSpPr>
        <p:spPr>
          <a:xfrm rot="5400000">
            <a:off x="3951075" y="2976402"/>
            <a:ext cx="1258200" cy="195900"/>
          </a:xfrm>
          <a:prstGeom prst="chevron">
            <a:avLst>
              <a:gd fmla="val 50000" name="adj"/>
            </a:avLst>
          </a:prstGeom>
          <a:solidFill>
            <a:srgbClr val="0B539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lt1"/>
                </a:solidFill>
                <a:latin typeface="Roboto"/>
                <a:ea typeface="Roboto"/>
                <a:cs typeface="Roboto"/>
                <a:sym typeface="Roboto"/>
              </a:rPr>
              <a:t>2020</a:t>
            </a:r>
            <a:endParaRPr b="1" sz="1100">
              <a:solidFill>
                <a:schemeClr val="lt1"/>
              </a:solidFill>
              <a:latin typeface="Roboto"/>
              <a:ea typeface="Roboto"/>
              <a:cs typeface="Roboto"/>
              <a:sym typeface="Roboto"/>
            </a:endParaRPr>
          </a:p>
        </p:txBody>
      </p:sp>
      <p:sp>
        <p:nvSpPr>
          <p:cNvPr id="474" name="Google Shape;474;p67"/>
          <p:cNvSpPr/>
          <p:nvPr/>
        </p:nvSpPr>
        <p:spPr>
          <a:xfrm rot="5400000">
            <a:off x="3951075" y="4135784"/>
            <a:ext cx="1258200" cy="195900"/>
          </a:xfrm>
          <a:prstGeom prst="chevron">
            <a:avLst>
              <a:gd fmla="val 50000" name="adj"/>
            </a:avLst>
          </a:prstGeom>
          <a:solidFill>
            <a:srgbClr val="07376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lt1"/>
                </a:solidFill>
                <a:latin typeface="Roboto"/>
                <a:ea typeface="Roboto"/>
                <a:cs typeface="Roboto"/>
                <a:sym typeface="Roboto"/>
              </a:rPr>
              <a:t>2021</a:t>
            </a:r>
            <a:endParaRPr b="1" sz="1100">
              <a:solidFill>
                <a:schemeClr val="lt1"/>
              </a:solidFill>
              <a:latin typeface="Roboto"/>
              <a:ea typeface="Roboto"/>
              <a:cs typeface="Roboto"/>
              <a:sym typeface="Roboto"/>
            </a:endParaRPr>
          </a:p>
        </p:txBody>
      </p:sp>
      <p:pic>
        <p:nvPicPr>
          <p:cNvPr descr="Logo&#10;&#10;Description automatically generated" id="475" name="Google Shape;475;p67"/>
          <p:cNvPicPr preferRelativeResize="0"/>
          <p:nvPr/>
        </p:nvPicPr>
        <p:blipFill rotWithShape="1">
          <a:blip r:embed="rId9">
            <a:alphaModFix/>
          </a:blip>
          <a:srcRect b="0" l="0" r="0" t="0"/>
          <a:stretch/>
        </p:blipFill>
        <p:spPr>
          <a:xfrm>
            <a:off x="4864612" y="3140899"/>
            <a:ext cx="1093877" cy="288850"/>
          </a:xfrm>
          <a:prstGeom prst="rect">
            <a:avLst/>
          </a:prstGeom>
          <a:noFill/>
          <a:ln>
            <a:noFill/>
          </a:ln>
        </p:spPr>
      </p:pic>
      <p:grpSp>
        <p:nvGrpSpPr>
          <p:cNvPr id="476" name="Google Shape;476;p67"/>
          <p:cNvGrpSpPr/>
          <p:nvPr/>
        </p:nvGrpSpPr>
        <p:grpSpPr>
          <a:xfrm>
            <a:off x="5516965" y="4040064"/>
            <a:ext cx="2569633" cy="816591"/>
            <a:chOff x="4843504" y="2388669"/>
            <a:chExt cx="3947815" cy="1828872"/>
          </a:xfrm>
        </p:grpSpPr>
        <p:grpSp>
          <p:nvGrpSpPr>
            <p:cNvPr id="477" name="Google Shape;477;p67"/>
            <p:cNvGrpSpPr/>
            <p:nvPr/>
          </p:nvGrpSpPr>
          <p:grpSpPr>
            <a:xfrm>
              <a:off x="4843504" y="2388669"/>
              <a:ext cx="3947815" cy="1828801"/>
              <a:chOff x="4843504" y="2388669"/>
              <a:chExt cx="3947815" cy="1828801"/>
            </a:xfrm>
          </p:grpSpPr>
          <p:pic>
            <p:nvPicPr>
              <p:cNvPr descr="A close-up of a crystal&#10;&#10;Description automatically generated with low confidence" id="478" name="Google Shape;478;p67"/>
              <p:cNvPicPr preferRelativeResize="0"/>
              <p:nvPr/>
            </p:nvPicPr>
            <p:blipFill rotWithShape="1">
              <a:blip r:embed="rId10">
                <a:alphaModFix/>
              </a:blip>
              <a:srcRect b="0" l="0" r="0" t="0"/>
              <a:stretch/>
            </p:blipFill>
            <p:spPr>
              <a:xfrm>
                <a:off x="4843504" y="2388669"/>
                <a:ext cx="1424659" cy="1828800"/>
              </a:xfrm>
              <a:prstGeom prst="rect">
                <a:avLst/>
              </a:prstGeom>
              <a:noFill/>
              <a:ln>
                <a:noFill/>
              </a:ln>
            </p:spPr>
          </p:pic>
          <p:pic>
            <p:nvPicPr>
              <p:cNvPr descr="Background pattern&#10;&#10;Description automatically generated" id="479" name="Google Shape;479;p67"/>
              <p:cNvPicPr preferRelativeResize="0"/>
              <p:nvPr/>
            </p:nvPicPr>
            <p:blipFill rotWithShape="1">
              <a:blip r:embed="rId11">
                <a:alphaModFix/>
              </a:blip>
              <a:srcRect b="0" l="0" r="0" t="0"/>
              <a:stretch/>
            </p:blipFill>
            <p:spPr>
              <a:xfrm>
                <a:off x="7132320" y="2388669"/>
                <a:ext cx="1658999" cy="1828801"/>
              </a:xfrm>
              <a:prstGeom prst="rect">
                <a:avLst/>
              </a:prstGeom>
              <a:noFill/>
              <a:ln>
                <a:noFill/>
              </a:ln>
            </p:spPr>
          </p:pic>
        </p:grpSp>
        <p:grpSp>
          <p:nvGrpSpPr>
            <p:cNvPr id="480" name="Google Shape;480;p67"/>
            <p:cNvGrpSpPr/>
            <p:nvPr/>
          </p:nvGrpSpPr>
          <p:grpSpPr>
            <a:xfrm>
              <a:off x="5643219" y="2388816"/>
              <a:ext cx="1486035" cy="1828725"/>
              <a:chOff x="5643219" y="2388816"/>
              <a:chExt cx="1486035" cy="1828725"/>
            </a:xfrm>
          </p:grpSpPr>
          <p:cxnSp>
            <p:nvCxnSpPr>
              <p:cNvPr id="481" name="Google Shape;481;p67"/>
              <p:cNvCxnSpPr/>
              <p:nvPr/>
            </p:nvCxnSpPr>
            <p:spPr>
              <a:xfrm flipH="1" rot="10800000">
                <a:off x="5646354" y="2388816"/>
                <a:ext cx="1482900" cy="631800"/>
              </a:xfrm>
              <a:prstGeom prst="straightConnector1">
                <a:avLst/>
              </a:prstGeom>
              <a:noFill/>
              <a:ln cap="flat" cmpd="sng" w="12700">
                <a:solidFill>
                  <a:srgbClr val="1C2A59"/>
                </a:solidFill>
                <a:prstDash val="dot"/>
                <a:miter lim="800000"/>
                <a:headEnd len="sm" w="sm" type="none"/>
                <a:tailEnd len="sm" w="sm" type="none"/>
              </a:ln>
            </p:spPr>
          </p:cxnSp>
          <p:cxnSp>
            <p:nvCxnSpPr>
              <p:cNvPr id="482" name="Google Shape;482;p67"/>
              <p:cNvCxnSpPr/>
              <p:nvPr/>
            </p:nvCxnSpPr>
            <p:spPr>
              <a:xfrm>
                <a:off x="5643219" y="3030141"/>
                <a:ext cx="1482900" cy="1187400"/>
              </a:xfrm>
              <a:prstGeom prst="straightConnector1">
                <a:avLst/>
              </a:prstGeom>
              <a:noFill/>
              <a:ln cap="flat" cmpd="sng" w="12700">
                <a:solidFill>
                  <a:srgbClr val="1C2A59"/>
                </a:solidFill>
                <a:prstDash val="dot"/>
                <a:miter lim="800000"/>
                <a:headEnd len="sm" w="sm" type="none"/>
                <a:tailEnd len="sm" w="sm" type="none"/>
              </a:ln>
            </p:spPr>
          </p:cxnSp>
        </p:grpSp>
      </p:grpSp>
      <p:sp>
        <p:nvSpPr>
          <p:cNvPr id="483" name="Google Shape;483;p67"/>
          <p:cNvSpPr/>
          <p:nvPr/>
        </p:nvSpPr>
        <p:spPr>
          <a:xfrm>
            <a:off x="7919925" y="172850"/>
            <a:ext cx="367800" cy="367800"/>
          </a:xfrm>
          <a:prstGeom prst="rect">
            <a:avLst/>
          </a:prstGeom>
          <a:solidFill>
            <a:srgbClr val="00D1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6" name="Shape 3736"/>
        <p:cNvGrpSpPr/>
        <p:nvPr/>
      </p:nvGrpSpPr>
      <p:grpSpPr>
        <a:xfrm>
          <a:off x="0" y="0"/>
          <a:ext cx="0" cy="0"/>
          <a:chOff x="0" y="0"/>
          <a:chExt cx="0" cy="0"/>
        </a:xfrm>
      </p:grpSpPr>
      <p:sp>
        <p:nvSpPr>
          <p:cNvPr id="3737" name="Google Shape;3737;p139"/>
          <p:cNvSpPr txBox="1"/>
          <p:nvPr>
            <p:ph type="title"/>
          </p:nvPr>
        </p:nvSpPr>
        <p:spPr>
          <a:xfrm>
            <a:off x="224400" y="0"/>
            <a:ext cx="8695200" cy="453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Major Observations for 2023: Key Business Takeaways</a:t>
            </a:r>
            <a:endParaRPr/>
          </a:p>
        </p:txBody>
      </p:sp>
      <p:sp>
        <p:nvSpPr>
          <p:cNvPr id="3738" name="Google Shape;3738;p139"/>
          <p:cNvSpPr txBox="1"/>
          <p:nvPr>
            <p:ph idx="4294967295" type="body"/>
          </p:nvPr>
        </p:nvSpPr>
        <p:spPr>
          <a:xfrm>
            <a:off x="1212975" y="694500"/>
            <a:ext cx="7619700" cy="957000"/>
          </a:xfrm>
          <a:prstGeom prst="rect">
            <a:avLst/>
          </a:prstGeom>
        </p:spPr>
        <p:txBody>
          <a:bodyPr anchorCtr="0" anchor="t" bIns="91425" lIns="0" spcFirstLastPara="1" rIns="91425" wrap="square" tIns="91425">
            <a:noAutofit/>
          </a:bodyPr>
          <a:lstStyle/>
          <a:p>
            <a:pPr indent="0" lvl="0" marL="0" marR="0" rtl="0" algn="just">
              <a:lnSpc>
                <a:spcPct val="100000"/>
              </a:lnSpc>
              <a:spcBef>
                <a:spcPts val="0"/>
              </a:spcBef>
              <a:spcAft>
                <a:spcPts val="300"/>
              </a:spcAft>
              <a:buNone/>
            </a:pPr>
            <a:r>
              <a:rPr b="1" lang="en-GB" sz="1100">
                <a:solidFill>
                  <a:srgbClr val="0B5394"/>
                </a:solidFill>
                <a:latin typeface="Roboto"/>
                <a:ea typeface="Roboto"/>
                <a:cs typeface="Roboto"/>
                <a:sym typeface="Roboto"/>
              </a:rPr>
              <a:t>In 2023, the average investment in AI for drug development companies decreased compared to 2022.</a:t>
            </a:r>
            <a:r>
              <a:rPr lang="en-GB" sz="1100">
                <a:solidFill>
                  <a:srgbClr val="222222"/>
                </a:solidFill>
                <a:latin typeface="Roboto"/>
                <a:ea typeface="Roboto"/>
                <a:cs typeface="Roboto"/>
                <a:sym typeface="Roboto"/>
              </a:rPr>
              <a:t> The average investment was $48.5M last year, but it fell to $41.7M this year. This reduction occurred even though there was a significant increase in the number of investments and a record investment of $4.5B. Nonetheless, interest in AI for drug development experienced a revival this year.</a:t>
            </a:r>
            <a:endParaRPr sz="1100">
              <a:solidFill>
                <a:srgbClr val="222222"/>
              </a:solidFill>
              <a:latin typeface="Roboto"/>
              <a:ea typeface="Roboto"/>
              <a:cs typeface="Roboto"/>
              <a:sym typeface="Roboto"/>
            </a:endParaRPr>
          </a:p>
        </p:txBody>
      </p:sp>
      <p:sp>
        <p:nvSpPr>
          <p:cNvPr id="3739" name="Google Shape;3739;p13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740" name="Google Shape;3740;p13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741" name="Google Shape;3741;p13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742" name="Google Shape;3742;p13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743" name="Google Shape;3743;p139"/>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cxnSp>
        <p:nvCxnSpPr>
          <p:cNvPr id="3744" name="Google Shape;3744;p139"/>
          <p:cNvCxnSpPr/>
          <p:nvPr/>
        </p:nvCxnSpPr>
        <p:spPr>
          <a:xfrm>
            <a:off x="224400" y="1704425"/>
            <a:ext cx="8720100" cy="0"/>
          </a:xfrm>
          <a:prstGeom prst="straightConnector1">
            <a:avLst/>
          </a:prstGeom>
          <a:noFill/>
          <a:ln cap="flat" cmpd="sng" w="9525">
            <a:solidFill>
              <a:srgbClr val="0B5394"/>
            </a:solidFill>
            <a:prstDash val="dot"/>
            <a:round/>
            <a:headEnd len="med" w="med" type="none"/>
            <a:tailEnd len="med" w="med" type="none"/>
          </a:ln>
        </p:spPr>
      </p:cxnSp>
      <p:grpSp>
        <p:nvGrpSpPr>
          <p:cNvPr id="3745" name="Google Shape;3745;p139"/>
          <p:cNvGrpSpPr/>
          <p:nvPr/>
        </p:nvGrpSpPr>
        <p:grpSpPr>
          <a:xfrm>
            <a:off x="512489" y="984242"/>
            <a:ext cx="398425" cy="377527"/>
            <a:chOff x="4768575" y="2253950"/>
            <a:chExt cx="46300" cy="43875"/>
          </a:xfrm>
        </p:grpSpPr>
        <p:sp>
          <p:nvSpPr>
            <p:cNvPr id="3746" name="Google Shape;3746;p139"/>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47" name="Google Shape;3747;p139"/>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sp>
        <p:nvSpPr>
          <p:cNvPr id="3748" name="Google Shape;3748;p139"/>
          <p:cNvSpPr txBox="1"/>
          <p:nvPr/>
        </p:nvSpPr>
        <p:spPr>
          <a:xfrm>
            <a:off x="1212925" y="1782597"/>
            <a:ext cx="7619700" cy="692700"/>
          </a:xfrm>
          <a:prstGeom prst="rect">
            <a:avLst/>
          </a:prstGeom>
          <a:noFill/>
          <a:ln>
            <a:noFill/>
          </a:ln>
        </p:spPr>
        <p:txBody>
          <a:bodyPr anchorCtr="0" anchor="t" bIns="91425" lIns="0" spcFirstLastPara="1" rIns="91425" wrap="square" tIns="91425">
            <a:spAutoFit/>
          </a:bodyPr>
          <a:lstStyle/>
          <a:p>
            <a:pPr indent="0" lvl="0" marL="0" rtl="0" algn="just">
              <a:spcBef>
                <a:spcPts val="0"/>
              </a:spcBef>
              <a:spcAft>
                <a:spcPts val="300"/>
              </a:spcAft>
              <a:buNone/>
            </a:pPr>
            <a:r>
              <a:rPr lang="en-GB" sz="1100">
                <a:solidFill>
                  <a:srgbClr val="222222"/>
                </a:solidFill>
                <a:latin typeface="Roboto"/>
                <a:ea typeface="Roboto"/>
                <a:cs typeface="Roboto"/>
                <a:sym typeface="Roboto"/>
              </a:rPr>
              <a:t>I</a:t>
            </a:r>
            <a:r>
              <a:rPr lang="en-GB" sz="1100">
                <a:solidFill>
                  <a:srgbClr val="222222"/>
                </a:solidFill>
                <a:latin typeface="Roboto"/>
                <a:ea typeface="Roboto"/>
                <a:cs typeface="Roboto"/>
                <a:sym typeface="Roboto"/>
              </a:rPr>
              <a:t>n 2023, only </a:t>
            </a:r>
            <a:r>
              <a:rPr b="1" lang="en-GB" sz="1100">
                <a:solidFill>
                  <a:srgbClr val="0B5394"/>
                </a:solidFill>
                <a:latin typeface="Roboto"/>
                <a:ea typeface="Roboto"/>
                <a:cs typeface="Roboto"/>
                <a:sym typeface="Roboto"/>
              </a:rPr>
              <a:t>3</a:t>
            </a:r>
            <a:r>
              <a:rPr b="1" lang="en-GB" sz="1100">
                <a:solidFill>
                  <a:srgbClr val="0B5394"/>
                </a:solidFill>
                <a:latin typeface="Roboto"/>
                <a:ea typeface="Roboto"/>
                <a:cs typeface="Roboto"/>
                <a:sym typeface="Roboto"/>
              </a:rPr>
              <a:t> companies that use AI for DD reached IPO status</a:t>
            </a:r>
            <a:r>
              <a:rPr lang="en-GB" sz="1100">
                <a:solidFill>
                  <a:srgbClr val="222222"/>
                </a:solidFill>
                <a:latin typeface="Roboto"/>
                <a:ea typeface="Roboto"/>
                <a:cs typeface="Roboto"/>
                <a:sym typeface="Roboto"/>
              </a:rPr>
              <a:t>. </a:t>
            </a:r>
            <a:r>
              <a:rPr lang="en-GB" sz="1100">
                <a:solidFill>
                  <a:srgbClr val="222222"/>
                </a:solidFill>
                <a:latin typeface="Roboto"/>
                <a:ea typeface="Roboto"/>
                <a:cs typeface="Roboto"/>
                <a:sym typeface="Roboto"/>
              </a:rPr>
              <a:t>Bullfrog AI, Neumora Therapeutics and Lexeo Therapeutics</a:t>
            </a:r>
            <a:r>
              <a:rPr lang="en-GB" sz="1100">
                <a:solidFill>
                  <a:schemeClr val="dk1"/>
                </a:solidFill>
                <a:latin typeface="Roboto"/>
                <a:ea typeface="Roboto"/>
                <a:cs typeface="Roboto"/>
                <a:sym typeface="Roboto"/>
              </a:rPr>
              <a:t> </a:t>
            </a:r>
            <a:r>
              <a:rPr lang="en-GB" sz="1100">
                <a:solidFill>
                  <a:srgbClr val="222222"/>
                </a:solidFill>
                <a:latin typeface="Roboto"/>
                <a:ea typeface="Roboto"/>
                <a:cs typeface="Roboto"/>
                <a:sym typeface="Roboto"/>
              </a:rPr>
              <a:t>closed their IPOs and raised the total of </a:t>
            </a:r>
            <a:r>
              <a:rPr b="1" lang="en-GB" sz="1100">
                <a:solidFill>
                  <a:srgbClr val="0B5394"/>
                </a:solidFill>
                <a:latin typeface="Roboto"/>
                <a:ea typeface="Roboto"/>
                <a:cs typeface="Roboto"/>
                <a:sym typeface="Roboto"/>
              </a:rPr>
              <a:t>$358M</a:t>
            </a:r>
            <a:r>
              <a:rPr lang="en-GB" sz="1100">
                <a:solidFill>
                  <a:srgbClr val="222222"/>
                </a:solidFill>
                <a:latin typeface="Roboto"/>
                <a:ea typeface="Roboto"/>
                <a:cs typeface="Roboto"/>
                <a:sym typeface="Roboto"/>
              </a:rPr>
              <a:t>. </a:t>
            </a:r>
            <a:r>
              <a:rPr lang="en-GB" sz="1100">
                <a:solidFill>
                  <a:srgbClr val="222222"/>
                </a:solidFill>
                <a:latin typeface="Roboto"/>
                <a:ea typeface="Roboto"/>
                <a:cs typeface="Roboto"/>
                <a:sym typeface="Roboto"/>
              </a:rPr>
              <a:t>It has been an improvement, as only one company reached its IPO in 2022. However, the industry still faces challenges compared to 2021, when ten companies achieved IPOs.</a:t>
            </a:r>
            <a:endParaRPr sz="1100">
              <a:solidFill>
                <a:srgbClr val="222222"/>
              </a:solidFill>
              <a:latin typeface="Roboto"/>
              <a:ea typeface="Roboto"/>
              <a:cs typeface="Roboto"/>
              <a:sym typeface="Roboto"/>
            </a:endParaRPr>
          </a:p>
        </p:txBody>
      </p:sp>
      <p:sp>
        <p:nvSpPr>
          <p:cNvPr id="3749" name="Google Shape;3749;p139"/>
          <p:cNvSpPr txBox="1"/>
          <p:nvPr/>
        </p:nvSpPr>
        <p:spPr>
          <a:xfrm>
            <a:off x="1212925" y="2627456"/>
            <a:ext cx="7619700" cy="1031400"/>
          </a:xfrm>
          <a:prstGeom prst="rect">
            <a:avLst/>
          </a:prstGeom>
          <a:noFill/>
          <a:ln>
            <a:noFill/>
          </a:ln>
        </p:spPr>
        <p:txBody>
          <a:bodyPr anchorCtr="0" anchor="t" bIns="91425" lIns="0" spcFirstLastPara="1" rIns="91425" wrap="square" tIns="91425">
            <a:spAutoFit/>
          </a:bodyPr>
          <a:lstStyle/>
          <a:p>
            <a:pPr indent="0" lvl="0" marL="0" rtl="0" algn="just">
              <a:spcBef>
                <a:spcPts val="0"/>
              </a:spcBef>
              <a:spcAft>
                <a:spcPts val="300"/>
              </a:spcAft>
              <a:buNone/>
            </a:pPr>
            <a:r>
              <a:rPr lang="en-GB" sz="1100">
                <a:solidFill>
                  <a:schemeClr val="dk1"/>
                </a:solidFill>
                <a:latin typeface="Roboto"/>
                <a:ea typeface="Roboto"/>
                <a:cs typeface="Roboto"/>
                <a:sym typeface="Roboto"/>
              </a:rPr>
              <a:t>When some of the companies complete IPOs in the nearest future, it will attract a </a:t>
            </a:r>
            <a:r>
              <a:rPr b="1" lang="en-GB" sz="1100">
                <a:solidFill>
                  <a:srgbClr val="0B5394"/>
                </a:solidFill>
                <a:latin typeface="Roboto"/>
                <a:ea typeface="Roboto"/>
                <a:cs typeface="Roboto"/>
                <a:sym typeface="Roboto"/>
              </a:rPr>
              <a:t>significant number of non-biotech investors to enter the Life Sciences sector</a:t>
            </a:r>
            <a:r>
              <a:rPr lang="en-GB" sz="1100">
                <a:solidFill>
                  <a:schemeClr val="dk1"/>
                </a:solidFill>
                <a:latin typeface="Roboto"/>
                <a:ea typeface="Roboto"/>
                <a:cs typeface="Roboto"/>
                <a:sym typeface="Roboto"/>
              </a:rPr>
              <a:t>. The prospects of this trend are already vivid: big tech companies enter partnerships with both innovative start-ups and pharma companies to consolidate resources, mainly in personalized medicine, cell and gene therapy, and molecule prediction software. Some of these companies even open subsidiaries harvesting AI in Drug Design (like Isomorphic Labs from Google).</a:t>
            </a:r>
            <a:endParaRPr sz="1100">
              <a:solidFill>
                <a:schemeClr val="dk1"/>
              </a:solidFill>
              <a:latin typeface="Roboto"/>
              <a:ea typeface="Roboto"/>
              <a:cs typeface="Roboto"/>
              <a:sym typeface="Roboto"/>
            </a:endParaRPr>
          </a:p>
        </p:txBody>
      </p:sp>
      <p:cxnSp>
        <p:nvCxnSpPr>
          <p:cNvPr id="3750" name="Google Shape;3750;p139"/>
          <p:cNvCxnSpPr/>
          <p:nvPr/>
        </p:nvCxnSpPr>
        <p:spPr>
          <a:xfrm>
            <a:off x="224400" y="2557775"/>
            <a:ext cx="8720100" cy="0"/>
          </a:xfrm>
          <a:prstGeom prst="straightConnector1">
            <a:avLst/>
          </a:prstGeom>
          <a:noFill/>
          <a:ln cap="flat" cmpd="sng" w="9525">
            <a:solidFill>
              <a:srgbClr val="0B5394"/>
            </a:solidFill>
            <a:prstDash val="dot"/>
            <a:round/>
            <a:headEnd len="med" w="med" type="none"/>
            <a:tailEnd len="med" w="med" type="none"/>
          </a:ln>
        </p:spPr>
      </p:cxnSp>
      <p:grpSp>
        <p:nvGrpSpPr>
          <p:cNvPr id="3751" name="Google Shape;3751;p139"/>
          <p:cNvGrpSpPr/>
          <p:nvPr/>
        </p:nvGrpSpPr>
        <p:grpSpPr>
          <a:xfrm>
            <a:off x="512489" y="1940184"/>
            <a:ext cx="398425" cy="377527"/>
            <a:chOff x="4768575" y="2253950"/>
            <a:chExt cx="46300" cy="43875"/>
          </a:xfrm>
        </p:grpSpPr>
        <p:sp>
          <p:nvSpPr>
            <p:cNvPr id="3752" name="Google Shape;3752;p139"/>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53" name="Google Shape;3753;p139"/>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grpSp>
        <p:nvGrpSpPr>
          <p:cNvPr id="3754" name="Google Shape;3754;p139"/>
          <p:cNvGrpSpPr/>
          <p:nvPr/>
        </p:nvGrpSpPr>
        <p:grpSpPr>
          <a:xfrm>
            <a:off x="512489" y="2954393"/>
            <a:ext cx="398425" cy="377527"/>
            <a:chOff x="4768575" y="2253950"/>
            <a:chExt cx="46300" cy="43875"/>
          </a:xfrm>
        </p:grpSpPr>
        <p:sp>
          <p:nvSpPr>
            <p:cNvPr id="3755" name="Google Shape;3755;p139"/>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56" name="Google Shape;3756;p139"/>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sp>
        <p:nvSpPr>
          <p:cNvPr id="3757" name="Google Shape;3757;p139"/>
          <p:cNvSpPr txBox="1"/>
          <p:nvPr/>
        </p:nvSpPr>
        <p:spPr>
          <a:xfrm>
            <a:off x="1212925" y="3809850"/>
            <a:ext cx="7619700" cy="692700"/>
          </a:xfrm>
          <a:prstGeom prst="rect">
            <a:avLst/>
          </a:prstGeom>
          <a:noFill/>
          <a:ln>
            <a:noFill/>
          </a:ln>
        </p:spPr>
        <p:txBody>
          <a:bodyPr anchorCtr="0" anchor="t" bIns="91425" lIns="0" spcFirstLastPara="1" rIns="91425" wrap="square" tIns="91425">
            <a:spAutoFit/>
          </a:bodyPr>
          <a:lstStyle/>
          <a:p>
            <a:pPr indent="0" lvl="0" marL="0" rtl="0" algn="just">
              <a:spcBef>
                <a:spcPts val="0"/>
              </a:spcBef>
              <a:spcAft>
                <a:spcPts val="300"/>
              </a:spcAft>
              <a:buNone/>
            </a:pPr>
            <a:r>
              <a:rPr lang="en-GB" sz="1100">
                <a:solidFill>
                  <a:schemeClr val="dk1"/>
                </a:solidFill>
                <a:latin typeface="Roboto"/>
                <a:ea typeface="Roboto"/>
                <a:cs typeface="Roboto"/>
                <a:sym typeface="Roboto"/>
              </a:rPr>
              <a:t>Despite the global downturn, the AI in Drug Development sector seems to be stable. Since the start of the 2023, the cumulative capitalization of publicly traded companies </a:t>
            </a:r>
            <a:r>
              <a:rPr lang="en-GB" sz="1100">
                <a:solidFill>
                  <a:schemeClr val="dk1"/>
                </a:solidFill>
                <a:latin typeface="Roboto"/>
                <a:ea typeface="Roboto"/>
                <a:cs typeface="Roboto"/>
                <a:sym typeface="Roboto"/>
              </a:rPr>
              <a:t>increased by 19.06%</a:t>
            </a:r>
            <a:r>
              <a:rPr lang="en-GB" sz="1100">
                <a:solidFill>
                  <a:schemeClr val="dk1"/>
                </a:solidFill>
                <a:latin typeface="Roboto"/>
                <a:ea typeface="Roboto"/>
                <a:cs typeface="Roboto"/>
                <a:sym typeface="Roboto"/>
              </a:rPr>
              <a:t> and is </a:t>
            </a:r>
            <a:r>
              <a:rPr b="1" lang="en-GB" sz="1100">
                <a:solidFill>
                  <a:srgbClr val="0B5394"/>
                </a:solidFill>
                <a:latin typeface="Roboto"/>
                <a:ea typeface="Roboto"/>
                <a:cs typeface="Roboto"/>
                <a:sym typeface="Roboto"/>
              </a:rPr>
              <a:t>$809,2B</a:t>
            </a:r>
            <a:r>
              <a:rPr b="1" lang="en-GB" sz="1100">
                <a:solidFill>
                  <a:srgbClr val="0B5394"/>
                </a:solidFill>
                <a:latin typeface="Roboto"/>
                <a:ea typeface="Roboto"/>
                <a:cs typeface="Roboto"/>
                <a:sym typeface="Roboto"/>
              </a:rPr>
              <a:t> of cumulative capitalization as of end of December, 2023</a:t>
            </a:r>
            <a:r>
              <a:rPr lang="en-GB" sz="1100">
                <a:solidFill>
                  <a:schemeClr val="dk1"/>
                </a:solidFill>
                <a:latin typeface="Roboto"/>
                <a:ea typeface="Roboto"/>
                <a:cs typeface="Roboto"/>
                <a:sym typeface="Roboto"/>
              </a:rPr>
              <a:t>. </a:t>
            </a:r>
            <a:r>
              <a:rPr lang="en-GB" sz="1100">
                <a:solidFill>
                  <a:schemeClr val="dk1"/>
                </a:solidFill>
                <a:latin typeface="Roboto"/>
                <a:ea typeface="Roboto"/>
                <a:cs typeface="Roboto"/>
                <a:sym typeface="Roboto"/>
              </a:rPr>
              <a:t>However</a:t>
            </a:r>
            <a:r>
              <a:rPr lang="en-GB" sz="1100">
                <a:solidFill>
                  <a:schemeClr val="dk1"/>
                </a:solidFill>
                <a:latin typeface="Roboto"/>
                <a:ea typeface="Roboto"/>
                <a:cs typeface="Roboto"/>
                <a:sym typeface="Roboto"/>
              </a:rPr>
              <a:t>, some indices have experienced a decrease of up to 20%</a:t>
            </a:r>
            <a:endParaRPr/>
          </a:p>
        </p:txBody>
      </p:sp>
      <p:cxnSp>
        <p:nvCxnSpPr>
          <p:cNvPr id="3758" name="Google Shape;3758;p139"/>
          <p:cNvCxnSpPr/>
          <p:nvPr/>
        </p:nvCxnSpPr>
        <p:spPr>
          <a:xfrm>
            <a:off x="224400" y="3725675"/>
            <a:ext cx="8720100" cy="0"/>
          </a:xfrm>
          <a:prstGeom prst="straightConnector1">
            <a:avLst/>
          </a:prstGeom>
          <a:noFill/>
          <a:ln cap="flat" cmpd="sng" w="9525">
            <a:solidFill>
              <a:srgbClr val="0B5394"/>
            </a:solidFill>
            <a:prstDash val="dot"/>
            <a:round/>
            <a:headEnd len="med" w="med" type="none"/>
            <a:tailEnd len="med" w="med" type="none"/>
          </a:ln>
        </p:spPr>
      </p:cxnSp>
      <p:grpSp>
        <p:nvGrpSpPr>
          <p:cNvPr id="3759" name="Google Shape;3759;p139"/>
          <p:cNvGrpSpPr/>
          <p:nvPr/>
        </p:nvGrpSpPr>
        <p:grpSpPr>
          <a:xfrm>
            <a:off x="512489" y="3967437"/>
            <a:ext cx="398425" cy="377527"/>
            <a:chOff x="4768575" y="2253950"/>
            <a:chExt cx="46300" cy="43875"/>
          </a:xfrm>
        </p:grpSpPr>
        <p:sp>
          <p:nvSpPr>
            <p:cNvPr id="3760" name="Google Shape;3760;p139"/>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sp>
          <p:nvSpPr>
            <p:cNvPr id="3761" name="Google Shape;3761;p139"/>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87D2"/>
                </a:solidFill>
              </a:endParaRPr>
            </a:p>
          </p:txBody>
        </p:sp>
      </p:grpSp>
      <p:sp>
        <p:nvSpPr>
          <p:cNvPr id="3762" name="Google Shape;3762;p139"/>
          <p:cNvSpPr txBox="1"/>
          <p:nvPr/>
        </p:nvSpPr>
        <p:spPr>
          <a:xfrm>
            <a:off x="9783550" y="1174950"/>
            <a:ext cx="3000000" cy="2216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300"/>
              </a:spcAft>
              <a:buNone/>
            </a:pPr>
            <a:r>
              <a:rPr lang="en-GB" sz="1100">
                <a:solidFill>
                  <a:srgbClr val="222222"/>
                </a:solidFill>
                <a:latin typeface="Roboto"/>
                <a:ea typeface="Roboto"/>
                <a:cs typeface="Roboto"/>
                <a:sym typeface="Roboto"/>
              </a:rPr>
              <a:t>The global COVID-19 pandemic heated up the interest in BioTech and drug discovery sectors and catalysed AI development. During 2021, we have observed over 150 medium and large funding rounds for AI in Drug Development companies with an average investment of $64.7M. In 2022, the interest in AI in drug development appeared to reach a plateau. In 2022, there were over 70 investments in AI in Drug Development companies with an average investment of $48.5M. </a:t>
            </a:r>
            <a:endParaRPr sz="1100">
              <a:solidFill>
                <a:srgbClr val="222222"/>
              </a:solidFill>
              <a:latin typeface="Roboto"/>
              <a:ea typeface="Roboto"/>
              <a:cs typeface="Roboto"/>
              <a:sym typeface="Roboto"/>
            </a:endParaRPr>
          </a:p>
        </p:txBody>
      </p:sp>
      <p:sp>
        <p:nvSpPr>
          <p:cNvPr id="3763" name="Google Shape;3763;p139"/>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67" name="Shape 3767"/>
        <p:cNvGrpSpPr/>
        <p:nvPr/>
      </p:nvGrpSpPr>
      <p:grpSpPr>
        <a:xfrm>
          <a:off x="0" y="0"/>
          <a:ext cx="0" cy="0"/>
          <a:chOff x="0" y="0"/>
          <a:chExt cx="0" cy="0"/>
        </a:xfrm>
      </p:grpSpPr>
      <p:sp>
        <p:nvSpPr>
          <p:cNvPr id="3768" name="Google Shape;3768;p140"/>
          <p:cNvSpPr/>
          <p:nvPr/>
        </p:nvSpPr>
        <p:spPr>
          <a:xfrm>
            <a:off x="4418850" y="620700"/>
            <a:ext cx="4479900" cy="4245300"/>
          </a:xfrm>
          <a:prstGeom prst="rect">
            <a:avLst/>
          </a:prstGeom>
          <a:solidFill>
            <a:schemeClr val="lt1"/>
          </a:solidFill>
          <a:ln>
            <a:noFill/>
          </a:ln>
          <a:effectLst>
            <a:outerShdw blurRad="142875" rotWithShape="0" algn="bl" dist="19050">
              <a:srgbClr val="000000">
                <a:alpha val="2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140"/>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700"/>
              <a:buFont typeface="Arial"/>
              <a:buNone/>
            </a:pPr>
            <a:r>
              <a:rPr b="1" lang="en-GB" sz="1600">
                <a:solidFill>
                  <a:srgbClr val="0B5394"/>
                </a:solidFill>
                <a:latin typeface="Roboto"/>
                <a:ea typeface="Roboto"/>
                <a:cs typeface="Roboto"/>
                <a:sym typeface="Roboto"/>
              </a:rPr>
              <a:t>Key Technology Takeaways</a:t>
            </a:r>
            <a:endParaRPr>
              <a:latin typeface="Roboto"/>
              <a:ea typeface="Roboto"/>
              <a:cs typeface="Roboto"/>
              <a:sym typeface="Roboto"/>
            </a:endParaRPr>
          </a:p>
        </p:txBody>
      </p:sp>
      <p:sp>
        <p:nvSpPr>
          <p:cNvPr id="3770" name="Google Shape;3770;p140"/>
          <p:cNvSpPr txBox="1"/>
          <p:nvPr>
            <p:ph idx="4294967295" type="body"/>
          </p:nvPr>
        </p:nvSpPr>
        <p:spPr>
          <a:xfrm>
            <a:off x="1694025" y="504425"/>
            <a:ext cx="2577600" cy="3416400"/>
          </a:xfrm>
          <a:prstGeom prst="rect">
            <a:avLst/>
          </a:prstGeom>
        </p:spPr>
        <p:txBody>
          <a:bodyPr anchorCtr="0" anchor="t" bIns="91425" lIns="0" spcFirstLastPara="1" rIns="91425" wrap="square" tIns="91425">
            <a:normAutofit fontScale="77500" lnSpcReduction="20000"/>
          </a:bodyPr>
          <a:lstStyle/>
          <a:p>
            <a:pPr indent="-126133" lvl="0" marL="72000" rtl="0" algn="just">
              <a:lnSpc>
                <a:spcPct val="100000"/>
              </a:lnSpc>
              <a:spcBef>
                <a:spcPts val="0"/>
              </a:spcBef>
              <a:spcAft>
                <a:spcPts val="0"/>
              </a:spcAft>
              <a:buClr>
                <a:srgbClr val="0B5394"/>
              </a:buClr>
              <a:buSzPct val="100000"/>
              <a:buAutoNum type="arabicPeriod"/>
            </a:pPr>
            <a:r>
              <a:rPr lang="en-GB" sz="1100">
                <a:solidFill>
                  <a:schemeClr val="dk1"/>
                </a:solidFill>
                <a:highlight>
                  <a:srgbClr val="F4CCCC"/>
                </a:highlight>
                <a:latin typeface="Roboto"/>
                <a:ea typeface="Roboto"/>
                <a:cs typeface="Roboto"/>
                <a:sym typeface="Roboto"/>
              </a:rPr>
              <a:t>AI is regarded by some top executives at big pharma</a:t>
            </a:r>
            <a:r>
              <a:rPr lang="en-GB" sz="1100">
                <a:highlight>
                  <a:srgbClr val="F4CCCC"/>
                </a:highlight>
                <a:latin typeface="Roboto"/>
                <a:ea typeface="Roboto"/>
                <a:cs typeface="Roboto"/>
                <a:sym typeface="Roboto"/>
              </a:rPr>
              <a:t> (</a:t>
            </a:r>
            <a:r>
              <a:rPr b="1" lang="en-GB" sz="1100">
                <a:solidFill>
                  <a:srgbClr val="0B5394"/>
                </a:solidFill>
                <a:highlight>
                  <a:srgbClr val="F4CCCC"/>
                </a:highlight>
                <a:uFill>
                  <a:noFill/>
                </a:uFill>
                <a:latin typeface="Roboto"/>
                <a:ea typeface="Roboto"/>
                <a:cs typeface="Roboto"/>
                <a:sym typeface="Roboto"/>
                <a:hlinkClick r:id="rId3">
                  <a:extLst>
                    <a:ext uri="{A12FA001-AC4F-418D-AE19-62706E023703}">
                      <ahyp:hlinkClr val="tx"/>
                    </a:ext>
                  </a:extLst>
                </a:hlinkClick>
              </a:rPr>
              <a:t>GSK and others</a:t>
            </a:r>
            <a:r>
              <a:rPr lang="en-GB" sz="1100">
                <a:highlight>
                  <a:srgbClr val="F4CCCC"/>
                </a:highlight>
                <a:latin typeface="Roboto"/>
                <a:ea typeface="Roboto"/>
                <a:cs typeface="Roboto"/>
                <a:sym typeface="Roboto"/>
              </a:rPr>
              <a:t>) </a:t>
            </a:r>
            <a:r>
              <a:rPr lang="en-GB" sz="1100">
                <a:solidFill>
                  <a:schemeClr val="dk1"/>
                </a:solidFill>
                <a:highlight>
                  <a:srgbClr val="F4CCCC"/>
                </a:highlight>
                <a:latin typeface="Roboto"/>
                <a:ea typeface="Roboto"/>
                <a:cs typeface="Roboto"/>
                <a:sym typeface="Roboto"/>
              </a:rPr>
              <a:t>as </a:t>
            </a:r>
            <a:r>
              <a:rPr b="1" lang="en-GB" sz="1100">
                <a:solidFill>
                  <a:srgbClr val="0B5394"/>
                </a:solidFill>
                <a:highlight>
                  <a:srgbClr val="F4CCCC"/>
                </a:highlight>
                <a:latin typeface="Roboto"/>
                <a:ea typeface="Roboto"/>
                <a:cs typeface="Roboto"/>
                <a:sym typeface="Roboto"/>
              </a:rPr>
              <a:t>a tool to uncover not only new molecules, but also new targets</a:t>
            </a:r>
            <a:r>
              <a:rPr lang="en-GB" sz="1100">
                <a:highlight>
                  <a:srgbClr val="F4CCCC"/>
                </a:highlight>
                <a:latin typeface="Roboto"/>
                <a:ea typeface="Roboto"/>
                <a:cs typeface="Roboto"/>
                <a:sym typeface="Roboto"/>
              </a:rPr>
              <a:t>. </a:t>
            </a:r>
            <a:r>
              <a:rPr lang="en-GB" sz="1100">
                <a:solidFill>
                  <a:schemeClr val="dk1"/>
                </a:solidFill>
                <a:highlight>
                  <a:srgbClr val="F4CCCC"/>
                </a:highlight>
                <a:latin typeface="Roboto"/>
                <a:ea typeface="Roboto"/>
                <a:cs typeface="Roboto"/>
                <a:sym typeface="Roboto"/>
              </a:rPr>
              <a:t>Ability of deep neural networks to build ontologies from multimodal data (e.g. “omics” data) is believed to be among the most disruptive areas for AI in drug discovery, alongside with data mining from unstructured data, like text (using natural language processing, NLP).  </a:t>
            </a:r>
            <a:endParaRPr sz="1100">
              <a:solidFill>
                <a:schemeClr val="dk1"/>
              </a:solidFill>
              <a:highlight>
                <a:srgbClr val="F4CCCC"/>
              </a:highlight>
              <a:latin typeface="Roboto"/>
              <a:ea typeface="Roboto"/>
              <a:cs typeface="Roboto"/>
              <a:sym typeface="Roboto"/>
            </a:endParaRPr>
          </a:p>
          <a:p>
            <a:pPr indent="-126133" lvl="0" marL="72000" rtl="0" algn="just">
              <a:lnSpc>
                <a:spcPct val="100000"/>
              </a:lnSpc>
              <a:spcBef>
                <a:spcPts val="300"/>
              </a:spcBef>
              <a:spcAft>
                <a:spcPts val="0"/>
              </a:spcAft>
              <a:buClr>
                <a:srgbClr val="0B5394"/>
              </a:buClr>
              <a:buSzPct val="100000"/>
              <a:buAutoNum type="arabicPeriod"/>
            </a:pPr>
            <a:r>
              <a:rPr lang="en-GB" sz="1100">
                <a:solidFill>
                  <a:schemeClr val="dk1"/>
                </a:solidFill>
                <a:highlight>
                  <a:srgbClr val="F4CCCC"/>
                </a:highlight>
                <a:latin typeface="Roboto"/>
                <a:ea typeface="Roboto"/>
                <a:cs typeface="Roboto"/>
                <a:sym typeface="Roboto"/>
              </a:rPr>
              <a:t>There is</a:t>
            </a:r>
            <a:r>
              <a:rPr lang="en-GB" sz="1100">
                <a:highlight>
                  <a:srgbClr val="F4CCCC"/>
                </a:highlight>
                <a:latin typeface="Roboto"/>
                <a:ea typeface="Roboto"/>
                <a:cs typeface="Roboto"/>
                <a:sym typeface="Roboto"/>
              </a:rPr>
              <a:t> </a:t>
            </a:r>
            <a:r>
              <a:rPr b="1" lang="en-GB" sz="1100">
                <a:solidFill>
                  <a:srgbClr val="0B5394"/>
                </a:solidFill>
                <a:highlight>
                  <a:srgbClr val="F4CCCC"/>
                </a:highlight>
                <a:latin typeface="Roboto"/>
                <a:ea typeface="Roboto"/>
                <a:cs typeface="Roboto"/>
                <a:sym typeface="Roboto"/>
              </a:rPr>
              <a:t>a considerable trend for “AI democratization”</a:t>
            </a:r>
            <a:r>
              <a:rPr lang="en-GB" sz="1100">
                <a:highlight>
                  <a:srgbClr val="F4CCCC"/>
                </a:highlight>
                <a:latin typeface="Roboto"/>
                <a:ea typeface="Roboto"/>
                <a:cs typeface="Roboto"/>
                <a:sym typeface="Roboto"/>
              </a:rPr>
              <a:t> </a:t>
            </a:r>
            <a:r>
              <a:rPr lang="en-GB" sz="1100">
                <a:solidFill>
                  <a:schemeClr val="dk1"/>
                </a:solidFill>
                <a:highlight>
                  <a:srgbClr val="F4CCCC"/>
                </a:highlight>
                <a:latin typeface="Roboto"/>
                <a:ea typeface="Roboto"/>
                <a:cs typeface="Roboto"/>
                <a:sym typeface="Roboto"/>
              </a:rPr>
              <a:t>where various machine learning/deep learning technologies become available in pre-trained, pre-configured “of-the-shelf” formats, or in relatively ready-to-use formats — via cloud-based models, frameworks, and drag-and-drop AI-pipeline building platforms (for example, KNIME). This is among key factors in the acceleration of AI adoption by the pharmaceutical organizations — where a non-AI experts can potentially use fairly advanced data analytics tools for their research.</a:t>
            </a:r>
            <a:endParaRPr sz="1100">
              <a:solidFill>
                <a:schemeClr val="dk1"/>
              </a:solidFill>
              <a:highlight>
                <a:srgbClr val="F4CCCC"/>
              </a:highlight>
              <a:latin typeface="Roboto"/>
              <a:ea typeface="Roboto"/>
              <a:cs typeface="Roboto"/>
              <a:sym typeface="Roboto"/>
            </a:endParaRPr>
          </a:p>
          <a:p>
            <a:pPr indent="-126133" lvl="0" marL="72000" rtl="0" algn="just">
              <a:lnSpc>
                <a:spcPct val="100000"/>
              </a:lnSpc>
              <a:spcBef>
                <a:spcPts val="300"/>
              </a:spcBef>
              <a:spcAft>
                <a:spcPts val="0"/>
              </a:spcAft>
              <a:buClr>
                <a:srgbClr val="0B5394"/>
              </a:buClr>
              <a:buSzPct val="100000"/>
              <a:buAutoNum type="arabicPeriod"/>
            </a:pPr>
            <a:r>
              <a:rPr b="1" lang="en-GB" sz="1100">
                <a:solidFill>
                  <a:srgbClr val="0B5394"/>
                </a:solidFill>
                <a:highlight>
                  <a:srgbClr val="F4CCCC"/>
                </a:highlight>
                <a:latin typeface="Roboto"/>
                <a:ea typeface="Roboto"/>
                <a:cs typeface="Roboto"/>
                <a:sym typeface="Roboto"/>
              </a:rPr>
              <a:t>Proof-of-concept projects keep yielding successful results </a:t>
            </a:r>
            <a:r>
              <a:rPr lang="en-GB" sz="1100">
                <a:solidFill>
                  <a:schemeClr val="dk1"/>
                </a:solidFill>
                <a:highlight>
                  <a:srgbClr val="F4CCCC"/>
                </a:highlight>
                <a:latin typeface="Roboto"/>
                <a:ea typeface="Roboto"/>
                <a:cs typeface="Roboto"/>
                <a:sym typeface="Roboto"/>
              </a:rPr>
              <a:t>in research studies, and in the commercial partnerships alike. For example, companies like Recursion Pharmaceuticals, Insilico Medicine, Deep Genomics, and Exscientia achieved important research milestones using their AI-based drug design platforms.  </a:t>
            </a:r>
            <a:endParaRPr sz="1100">
              <a:solidFill>
                <a:schemeClr val="dk1"/>
              </a:solidFill>
              <a:highlight>
                <a:srgbClr val="F4CCCC"/>
              </a:highlight>
              <a:latin typeface="Roboto"/>
              <a:ea typeface="Roboto"/>
              <a:cs typeface="Roboto"/>
              <a:sym typeface="Roboto"/>
            </a:endParaRPr>
          </a:p>
          <a:p>
            <a:pPr indent="-72000" lvl="0" marL="72000" rtl="0" algn="l">
              <a:lnSpc>
                <a:spcPct val="100000"/>
              </a:lnSpc>
              <a:spcBef>
                <a:spcPts val="300"/>
              </a:spcBef>
              <a:spcAft>
                <a:spcPts val="300"/>
              </a:spcAft>
              <a:buNone/>
            </a:pPr>
            <a:r>
              <a:t/>
            </a:r>
            <a:endParaRPr sz="1100">
              <a:highlight>
                <a:srgbClr val="F4CCCC"/>
              </a:highlight>
              <a:latin typeface="Roboto"/>
              <a:ea typeface="Roboto"/>
              <a:cs typeface="Roboto"/>
              <a:sym typeface="Roboto"/>
            </a:endParaRPr>
          </a:p>
        </p:txBody>
      </p:sp>
      <p:sp>
        <p:nvSpPr>
          <p:cNvPr id="3771" name="Google Shape;3771;p140"/>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772" name="Google Shape;3772;p140"/>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773" name="Google Shape;3773;p140"/>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774" name="Google Shape;3774;p140"/>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775" name="Google Shape;3775;p140"/>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grpSp>
        <p:nvGrpSpPr>
          <p:cNvPr id="3776" name="Google Shape;3776;p140"/>
          <p:cNvGrpSpPr/>
          <p:nvPr/>
        </p:nvGrpSpPr>
        <p:grpSpPr>
          <a:xfrm>
            <a:off x="4555299" y="1137286"/>
            <a:ext cx="4207210" cy="1753255"/>
            <a:chOff x="5973664" y="3484366"/>
            <a:chExt cx="2369191" cy="987304"/>
          </a:xfrm>
        </p:grpSpPr>
        <p:grpSp>
          <p:nvGrpSpPr>
            <p:cNvPr id="3777" name="Google Shape;3777;p140"/>
            <p:cNvGrpSpPr/>
            <p:nvPr/>
          </p:nvGrpSpPr>
          <p:grpSpPr>
            <a:xfrm>
              <a:off x="7531521" y="3484366"/>
              <a:ext cx="811335" cy="987304"/>
              <a:chOff x="3379425" y="1617275"/>
              <a:chExt cx="1090650" cy="1327200"/>
            </a:xfrm>
          </p:grpSpPr>
          <p:sp>
            <p:nvSpPr>
              <p:cNvPr id="3778" name="Google Shape;3778;p140"/>
              <p:cNvSpPr/>
              <p:nvPr/>
            </p:nvSpPr>
            <p:spPr>
              <a:xfrm>
                <a:off x="3508750" y="1748356"/>
                <a:ext cx="831998" cy="83188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b="1" lang="en-GB" sz="1100">
                    <a:solidFill>
                      <a:srgbClr val="0D5394"/>
                    </a:solidFill>
                    <a:latin typeface="Roboto"/>
                    <a:ea typeface="Roboto"/>
                    <a:cs typeface="Roboto"/>
                    <a:sym typeface="Roboto"/>
                  </a:rPr>
                  <a:t>AI democra-</a:t>
                </a:r>
                <a:br>
                  <a:rPr b="1" lang="en-GB" sz="1100">
                    <a:solidFill>
                      <a:srgbClr val="0D5394"/>
                    </a:solidFill>
                    <a:latin typeface="Roboto"/>
                    <a:ea typeface="Roboto"/>
                    <a:cs typeface="Roboto"/>
                    <a:sym typeface="Roboto"/>
                  </a:rPr>
                </a:br>
                <a:r>
                  <a:rPr b="1" lang="en-GB" sz="1100">
                    <a:solidFill>
                      <a:srgbClr val="0D5394"/>
                    </a:solidFill>
                    <a:latin typeface="Roboto"/>
                    <a:ea typeface="Roboto"/>
                    <a:cs typeface="Roboto"/>
                    <a:sym typeface="Roboto"/>
                  </a:rPr>
                  <a:t>tizations</a:t>
                </a:r>
                <a:endParaRPr b="1" sz="1100">
                  <a:solidFill>
                    <a:srgbClr val="0D5394"/>
                  </a:solidFill>
                  <a:latin typeface="Roboto"/>
                  <a:ea typeface="Roboto"/>
                  <a:cs typeface="Roboto"/>
                  <a:sym typeface="Roboto"/>
                </a:endParaRPr>
              </a:p>
            </p:txBody>
          </p:sp>
          <p:sp>
            <p:nvSpPr>
              <p:cNvPr id="3779" name="Google Shape;3779;p140"/>
              <p:cNvSpPr/>
              <p:nvPr/>
            </p:nvSpPr>
            <p:spPr>
              <a:xfrm>
                <a:off x="3379425"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140"/>
              <p:cNvSpPr/>
              <p:nvPr/>
            </p:nvSpPr>
            <p:spPr>
              <a:xfrm>
                <a:off x="3775050" y="2771175"/>
                <a:ext cx="300875" cy="173300"/>
              </a:xfrm>
              <a:custGeom>
                <a:rect b="b" l="l" r="r" t="t"/>
                <a:pathLst>
                  <a:path extrusionOk="0" h="6932" w="12035">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1" name="Google Shape;3781;p140"/>
            <p:cNvGrpSpPr/>
            <p:nvPr/>
          </p:nvGrpSpPr>
          <p:grpSpPr>
            <a:xfrm>
              <a:off x="6752546" y="3484366"/>
              <a:ext cx="811428" cy="987304"/>
              <a:chOff x="2332275" y="1617275"/>
              <a:chExt cx="1090775" cy="1327200"/>
            </a:xfrm>
          </p:grpSpPr>
          <p:sp>
            <p:nvSpPr>
              <p:cNvPr id="3782" name="Google Shape;3782;p140"/>
              <p:cNvSpPr/>
              <p:nvPr/>
            </p:nvSpPr>
            <p:spPr>
              <a:xfrm>
                <a:off x="2461717" y="1748356"/>
                <a:ext cx="831885" cy="831885"/>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b="1" lang="en-GB" sz="1100">
                    <a:solidFill>
                      <a:srgbClr val="0D5394"/>
                    </a:solidFill>
                    <a:latin typeface="Roboto"/>
                    <a:ea typeface="Roboto"/>
                    <a:cs typeface="Roboto"/>
                    <a:sym typeface="Roboto"/>
                  </a:rPr>
                  <a:t>AI platforms yield successful results</a:t>
                </a:r>
                <a:endParaRPr sz="1100"/>
              </a:p>
            </p:txBody>
          </p:sp>
          <p:sp>
            <p:nvSpPr>
              <p:cNvPr id="3783" name="Google Shape;3783;p140"/>
              <p:cNvSpPr/>
              <p:nvPr/>
            </p:nvSpPr>
            <p:spPr>
              <a:xfrm>
                <a:off x="2332275" y="1617275"/>
                <a:ext cx="1090775" cy="1273950"/>
              </a:xfrm>
              <a:custGeom>
                <a:rect b="b" l="l" r="r" t="t"/>
                <a:pathLst>
                  <a:path extrusionOk="0" h="50958" w="43631">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140"/>
              <p:cNvSpPr/>
              <p:nvPr/>
            </p:nvSpPr>
            <p:spPr>
              <a:xfrm>
                <a:off x="2727925"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5" name="Google Shape;3785;p140"/>
            <p:cNvGrpSpPr/>
            <p:nvPr/>
          </p:nvGrpSpPr>
          <p:grpSpPr>
            <a:xfrm>
              <a:off x="5973664" y="3484366"/>
              <a:ext cx="811335" cy="987304"/>
              <a:chOff x="1285250" y="1617275"/>
              <a:chExt cx="1090650" cy="1327200"/>
            </a:xfrm>
          </p:grpSpPr>
          <p:sp>
            <p:nvSpPr>
              <p:cNvPr id="3786" name="Google Shape;3786;p140"/>
              <p:cNvSpPr/>
              <p:nvPr/>
            </p:nvSpPr>
            <p:spPr>
              <a:xfrm>
                <a:off x="1414574" y="1748356"/>
                <a:ext cx="831998" cy="83188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b="1" lang="en-GB" sz="1100">
                    <a:solidFill>
                      <a:srgbClr val="0D5394"/>
                    </a:solidFill>
                    <a:latin typeface="Roboto"/>
                    <a:ea typeface="Roboto"/>
                    <a:cs typeface="Roboto"/>
                    <a:sym typeface="Roboto"/>
                  </a:rPr>
                  <a:t>AI on different steps in DD</a:t>
                </a:r>
                <a:endParaRPr sz="1100"/>
              </a:p>
            </p:txBody>
          </p:sp>
          <p:sp>
            <p:nvSpPr>
              <p:cNvPr id="3787" name="Google Shape;3787;p140"/>
              <p:cNvSpPr/>
              <p:nvPr/>
            </p:nvSpPr>
            <p:spPr>
              <a:xfrm>
                <a:off x="1285250"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gradFill>
                <a:gsLst>
                  <a:gs pos="0">
                    <a:srgbClr val="3D85C6"/>
                  </a:gs>
                  <a:gs pos="100000">
                    <a:srgbClr val="0B5394"/>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140"/>
              <p:cNvSpPr/>
              <p:nvPr/>
            </p:nvSpPr>
            <p:spPr>
              <a:xfrm>
                <a:off x="1680900" y="2771175"/>
                <a:ext cx="300850" cy="173300"/>
              </a:xfrm>
              <a:custGeom>
                <a:rect b="b" l="l" r="r" t="t"/>
                <a:pathLst>
                  <a:path extrusionOk="0" h="6932" w="12034">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789" name="Google Shape;3789;p140"/>
          <p:cNvSpPr txBox="1"/>
          <p:nvPr/>
        </p:nvSpPr>
        <p:spPr>
          <a:xfrm>
            <a:off x="4555088" y="3075813"/>
            <a:ext cx="1404900" cy="10773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lang="en-GB" sz="1100">
                <a:solidFill>
                  <a:schemeClr val="dk1"/>
                </a:solidFill>
                <a:latin typeface="Roboto"/>
                <a:ea typeface="Roboto"/>
                <a:cs typeface="Roboto"/>
                <a:sym typeface="Roboto"/>
              </a:rPr>
              <a:t>AI is used not only for drug design, but also target identification.</a:t>
            </a:r>
            <a:br>
              <a:rPr lang="en-GB" sz="950">
                <a:solidFill>
                  <a:schemeClr val="dk1"/>
                </a:solidFill>
                <a:latin typeface="Roboto"/>
                <a:ea typeface="Roboto"/>
                <a:cs typeface="Roboto"/>
                <a:sym typeface="Roboto"/>
              </a:rPr>
            </a:br>
            <a:endParaRPr/>
          </a:p>
        </p:txBody>
      </p:sp>
      <p:sp>
        <p:nvSpPr>
          <p:cNvPr id="3790" name="Google Shape;3790;p140"/>
          <p:cNvSpPr txBox="1"/>
          <p:nvPr/>
        </p:nvSpPr>
        <p:spPr>
          <a:xfrm>
            <a:off x="5952310" y="3075813"/>
            <a:ext cx="1404900" cy="12006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lang="en-GB" sz="1100">
                <a:solidFill>
                  <a:schemeClr val="dk1"/>
                </a:solidFill>
                <a:latin typeface="Roboto"/>
                <a:ea typeface="Roboto"/>
                <a:cs typeface="Roboto"/>
                <a:sym typeface="Roboto"/>
              </a:rPr>
              <a:t>Many AI-designed drugs showed successful results in research studies and even clinical trials.</a:t>
            </a:r>
            <a:endParaRPr sz="1100">
              <a:solidFill>
                <a:schemeClr val="dk1"/>
              </a:solidFill>
              <a:latin typeface="Roboto"/>
              <a:ea typeface="Roboto"/>
              <a:cs typeface="Roboto"/>
              <a:sym typeface="Roboto"/>
            </a:endParaRPr>
          </a:p>
        </p:txBody>
      </p:sp>
      <p:sp>
        <p:nvSpPr>
          <p:cNvPr id="3791" name="Google Shape;3791;p140"/>
          <p:cNvSpPr txBox="1"/>
          <p:nvPr/>
        </p:nvSpPr>
        <p:spPr>
          <a:xfrm>
            <a:off x="7357311" y="3075813"/>
            <a:ext cx="1404900" cy="10314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lang="en-GB" sz="1100">
                <a:solidFill>
                  <a:schemeClr val="dk1"/>
                </a:solidFill>
                <a:latin typeface="Roboto"/>
                <a:ea typeface="Roboto"/>
                <a:cs typeface="Roboto"/>
                <a:sym typeface="Roboto"/>
              </a:rPr>
              <a:t>Ready-to-use AI platforms for DD became available and can be used by non-AI experts.</a:t>
            </a:r>
            <a:endParaRPr sz="1100">
              <a:solidFill>
                <a:schemeClr val="dk1"/>
              </a:solidFill>
              <a:latin typeface="Roboto"/>
              <a:ea typeface="Roboto"/>
              <a:cs typeface="Roboto"/>
              <a:sym typeface="Roboto"/>
            </a:endParaRPr>
          </a:p>
        </p:txBody>
      </p:sp>
      <p:sp>
        <p:nvSpPr>
          <p:cNvPr id="3792" name="Google Shape;3792;p140"/>
          <p:cNvSpPr txBox="1"/>
          <p:nvPr/>
        </p:nvSpPr>
        <p:spPr>
          <a:xfrm>
            <a:off x="-1453200" y="453900"/>
            <a:ext cx="3000000" cy="831300"/>
          </a:xfrm>
          <a:prstGeom prst="rect">
            <a:avLst/>
          </a:prstGeom>
          <a:noFill/>
          <a:ln cap="flat" cmpd="sng" w="19050">
            <a:solidFill>
              <a:srgbClr val="F6B26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https://www.linkedin.com/pulse/new-interface-gen-ai-drug-discovery-andrii-buvailo-lfluf/</a:t>
            </a:r>
            <a:endParaRPr/>
          </a:p>
        </p:txBody>
      </p:sp>
      <p:sp>
        <p:nvSpPr>
          <p:cNvPr id="3793" name="Google Shape;3793;p140"/>
          <p:cNvSpPr txBox="1"/>
          <p:nvPr/>
        </p:nvSpPr>
        <p:spPr>
          <a:xfrm>
            <a:off x="-1453200" y="1411800"/>
            <a:ext cx="3000000" cy="831300"/>
          </a:xfrm>
          <a:prstGeom prst="rect">
            <a:avLst/>
          </a:prstGeom>
          <a:noFill/>
          <a:ln cap="flat" cmpd="sng" w="19050">
            <a:solidFill>
              <a:srgbClr val="F6B26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https://www.linkedin.com/pulse/10-recent-ai-drug-discovery-highlights-andrii-buvailo/</a:t>
            </a:r>
            <a:endParaRPr/>
          </a:p>
        </p:txBody>
      </p:sp>
      <p:sp>
        <p:nvSpPr>
          <p:cNvPr id="3794" name="Google Shape;3794;p140"/>
          <p:cNvSpPr txBox="1"/>
          <p:nvPr/>
        </p:nvSpPr>
        <p:spPr>
          <a:xfrm>
            <a:off x="-1453200" y="2429350"/>
            <a:ext cx="3000000" cy="831300"/>
          </a:xfrm>
          <a:prstGeom prst="rect">
            <a:avLst/>
          </a:prstGeom>
          <a:noFill/>
          <a:ln cap="flat" cmpd="sng" w="19050">
            <a:solidFill>
              <a:srgbClr val="F6B26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https://www.linkedin.com/pulse/10-recent-ai-drug-discovery-highlights-andrii-buvailo/</a:t>
            </a:r>
            <a:endParaRPr/>
          </a:p>
        </p:txBody>
      </p:sp>
      <p:sp>
        <p:nvSpPr>
          <p:cNvPr id="3795" name="Google Shape;3795;p140"/>
          <p:cNvSpPr txBox="1"/>
          <p:nvPr/>
        </p:nvSpPr>
        <p:spPr>
          <a:xfrm>
            <a:off x="-1453200" y="3446900"/>
            <a:ext cx="3000000" cy="1262100"/>
          </a:xfrm>
          <a:prstGeom prst="rect">
            <a:avLst/>
          </a:prstGeom>
          <a:noFill/>
          <a:ln cap="flat" cmpd="sng" w="19050">
            <a:solidFill>
              <a:srgbClr val="F6B26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https://www.linkedin.com/pulse/6-ways-big-pharma-adopts-ai-boost-drug-discovery-andrii-buvailo-/?trackingId=r5TrE%2F7ORxSc43NJgAdETg%3D%3D</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9" name="Shape 3799"/>
        <p:cNvGrpSpPr/>
        <p:nvPr/>
      </p:nvGrpSpPr>
      <p:grpSpPr>
        <a:xfrm>
          <a:off x="0" y="0"/>
          <a:ext cx="0" cy="0"/>
          <a:chOff x="0" y="0"/>
          <a:chExt cx="0" cy="0"/>
        </a:xfrm>
      </p:grpSpPr>
      <p:sp>
        <p:nvSpPr>
          <p:cNvPr id="3800" name="Google Shape;3800;p141"/>
          <p:cNvSpPr/>
          <p:nvPr/>
        </p:nvSpPr>
        <p:spPr>
          <a:xfrm>
            <a:off x="229650" y="3354450"/>
            <a:ext cx="8695200" cy="1496100"/>
          </a:xfrm>
          <a:prstGeom prst="homePlate">
            <a:avLst>
              <a:gd fmla="val 0" name="adj"/>
            </a:avLst>
          </a:prstGeom>
          <a:gradFill>
            <a:gsLst>
              <a:gs pos="0">
                <a:srgbClr val="F4FAFF"/>
              </a:gs>
              <a:gs pos="100000">
                <a:srgbClr val="E4F2FF"/>
              </a:gs>
            </a:gsLst>
            <a:lin ang="5400700" scaled="0"/>
          </a:gradFill>
          <a:ln>
            <a:noFill/>
          </a:ln>
        </p:spPr>
        <p:txBody>
          <a:bodyPr anchorCtr="0" anchor="ctr" bIns="91425" lIns="486000" spcFirstLastPara="1" rIns="91425" wrap="square" tIns="91425">
            <a:noAutofit/>
          </a:bodyPr>
          <a:lstStyle/>
          <a:p>
            <a:pPr indent="0" lvl="0" marL="0" rtl="0" algn="l">
              <a:lnSpc>
                <a:spcPct val="115000"/>
              </a:lnSpc>
              <a:spcBef>
                <a:spcPts val="0"/>
              </a:spcBef>
              <a:spcAft>
                <a:spcPts val="0"/>
              </a:spcAft>
              <a:buNone/>
            </a:pPr>
            <a:r>
              <a:t/>
            </a:r>
            <a:endParaRPr b="1" sz="1600">
              <a:solidFill>
                <a:schemeClr val="lt1"/>
              </a:solidFill>
              <a:latin typeface="Roboto"/>
              <a:ea typeface="Roboto"/>
              <a:cs typeface="Roboto"/>
              <a:sym typeface="Roboto"/>
            </a:endParaRPr>
          </a:p>
        </p:txBody>
      </p:sp>
      <p:sp>
        <p:nvSpPr>
          <p:cNvPr id="3801" name="Google Shape;3801;p141"/>
          <p:cNvSpPr/>
          <p:nvPr/>
        </p:nvSpPr>
        <p:spPr>
          <a:xfrm>
            <a:off x="229650" y="3354450"/>
            <a:ext cx="2421600" cy="1496100"/>
          </a:xfrm>
          <a:prstGeom prst="homePlate">
            <a:avLst>
              <a:gd fmla="val 50000" name="adj"/>
            </a:avLst>
          </a:prstGeom>
          <a:gradFill>
            <a:gsLst>
              <a:gs pos="0">
                <a:srgbClr val="0B5394"/>
              </a:gs>
              <a:gs pos="0">
                <a:srgbClr val="3D85C6"/>
              </a:gs>
              <a:gs pos="100000">
                <a:srgbClr val="1C4587"/>
              </a:gs>
            </a:gsLst>
            <a:lin ang="2698631" scaled="0"/>
          </a:gradFill>
          <a:ln>
            <a:noFill/>
          </a:ln>
        </p:spPr>
        <p:txBody>
          <a:bodyPr anchorCtr="0" anchor="ctr" bIns="91425" lIns="48600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600">
                <a:solidFill>
                  <a:schemeClr val="lt1"/>
                </a:solidFill>
                <a:latin typeface="Roboto"/>
                <a:ea typeface="Roboto"/>
                <a:cs typeface="Roboto"/>
                <a:sym typeface="Roboto"/>
              </a:rPr>
              <a:t>AI in Pharma Challenges</a:t>
            </a:r>
            <a:endParaRPr b="1" sz="1600">
              <a:solidFill>
                <a:schemeClr val="lt1"/>
              </a:solidFill>
              <a:latin typeface="Roboto"/>
              <a:ea typeface="Roboto"/>
              <a:cs typeface="Roboto"/>
              <a:sym typeface="Roboto"/>
            </a:endParaRPr>
          </a:p>
        </p:txBody>
      </p:sp>
      <p:pic>
        <p:nvPicPr>
          <p:cNvPr id="3802" name="Google Shape;3802;p141"/>
          <p:cNvPicPr preferRelativeResize="0"/>
          <p:nvPr/>
        </p:nvPicPr>
        <p:blipFill>
          <a:blip r:embed="rId3">
            <a:alphaModFix/>
          </a:blip>
          <a:stretch>
            <a:fillRect/>
          </a:stretch>
        </p:blipFill>
        <p:spPr>
          <a:xfrm>
            <a:off x="3003600" y="3410178"/>
            <a:ext cx="5736807" cy="1455848"/>
          </a:xfrm>
          <a:prstGeom prst="rect">
            <a:avLst/>
          </a:prstGeom>
          <a:noFill/>
          <a:ln>
            <a:noFill/>
          </a:ln>
        </p:spPr>
      </p:pic>
      <p:sp>
        <p:nvSpPr>
          <p:cNvPr id="3803" name="Google Shape;3803;p141"/>
          <p:cNvSpPr/>
          <p:nvPr/>
        </p:nvSpPr>
        <p:spPr>
          <a:xfrm>
            <a:off x="3420243" y="3633092"/>
            <a:ext cx="1219266" cy="985291"/>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0B5394"/>
                </a:solidFill>
                <a:latin typeface="Roboto"/>
                <a:ea typeface="Roboto"/>
                <a:cs typeface="Roboto"/>
                <a:sym typeface="Roboto"/>
              </a:rPr>
              <a:t>Lack of </a:t>
            </a:r>
            <a:br>
              <a:rPr b="1" lang="en-GB" sz="1200">
                <a:solidFill>
                  <a:srgbClr val="0B5394"/>
                </a:solidFill>
                <a:latin typeface="Roboto"/>
                <a:ea typeface="Roboto"/>
                <a:cs typeface="Roboto"/>
                <a:sym typeface="Roboto"/>
              </a:rPr>
            </a:br>
            <a:r>
              <a:rPr b="1" lang="en-GB" sz="1200">
                <a:solidFill>
                  <a:srgbClr val="0B5394"/>
                </a:solidFill>
                <a:latin typeface="Roboto"/>
                <a:ea typeface="Roboto"/>
                <a:cs typeface="Roboto"/>
                <a:sym typeface="Roboto"/>
              </a:rPr>
              <a:t>Quality Data</a:t>
            </a:r>
            <a:endParaRPr b="1" sz="1200">
              <a:solidFill>
                <a:srgbClr val="0B5394"/>
              </a:solidFill>
              <a:latin typeface="Roboto"/>
              <a:ea typeface="Roboto"/>
              <a:cs typeface="Roboto"/>
              <a:sym typeface="Roboto"/>
            </a:endParaRPr>
          </a:p>
        </p:txBody>
      </p:sp>
      <p:sp>
        <p:nvSpPr>
          <p:cNvPr id="3804" name="Google Shape;3804;p141"/>
          <p:cNvSpPr txBox="1"/>
          <p:nvPr>
            <p:ph type="title"/>
          </p:nvPr>
        </p:nvSpPr>
        <p:spPr>
          <a:xfrm>
            <a:off x="224400" y="0"/>
            <a:ext cx="8695200" cy="453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Obstacles That Still Remain</a:t>
            </a:r>
            <a:endParaRPr/>
          </a:p>
        </p:txBody>
      </p:sp>
      <p:sp>
        <p:nvSpPr>
          <p:cNvPr id="3805" name="Google Shape;3805;p141"/>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06" name="Google Shape;3806;p141"/>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07" name="Google Shape;3807;p141"/>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808" name="Google Shape;3808;p141"/>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809" name="Google Shape;3809;p141"/>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10" name="Google Shape;3810;p141"/>
          <p:cNvSpPr txBox="1"/>
          <p:nvPr>
            <p:ph idx="4294967295" type="body"/>
          </p:nvPr>
        </p:nvSpPr>
        <p:spPr>
          <a:xfrm>
            <a:off x="224400" y="591600"/>
            <a:ext cx="8695200" cy="2266500"/>
          </a:xfrm>
          <a:prstGeom prst="rect">
            <a:avLst/>
          </a:prstGeom>
        </p:spPr>
        <p:txBody>
          <a:bodyPr anchorCtr="0" anchor="t" bIns="91425" lIns="0" spcFirstLastPara="1" rIns="91425" wrap="square" tIns="91425">
            <a:noAutofit/>
          </a:bodyPr>
          <a:lstStyle/>
          <a:p>
            <a:pPr indent="0" lvl="0" marL="0" rtl="0" algn="just">
              <a:lnSpc>
                <a:spcPct val="95000"/>
              </a:lnSpc>
              <a:spcBef>
                <a:spcPts val="0"/>
              </a:spcBef>
              <a:spcAft>
                <a:spcPts val="0"/>
              </a:spcAft>
              <a:buSzPts val="1018"/>
              <a:buNone/>
            </a:pPr>
            <a:r>
              <a:rPr lang="en-GB" sz="1117">
                <a:solidFill>
                  <a:srgbClr val="000000"/>
                </a:solidFill>
              </a:rPr>
              <a:t>There are several challenges and obstacles to the adoption of artificial intelligence (AI) in drug development. These include:</a:t>
            </a:r>
            <a:endParaRPr sz="1117">
              <a:solidFill>
                <a:srgbClr val="000000"/>
              </a:solidFill>
            </a:endParaRPr>
          </a:p>
          <a:p>
            <a:pPr indent="-299561" lvl="0" marL="457200" rtl="0" algn="just">
              <a:lnSpc>
                <a:spcPct val="95000"/>
              </a:lnSpc>
              <a:spcBef>
                <a:spcPts val="1000"/>
              </a:spcBef>
              <a:spcAft>
                <a:spcPts val="0"/>
              </a:spcAft>
              <a:buClr>
                <a:srgbClr val="000000"/>
              </a:buClr>
              <a:buSzPts val="1118"/>
              <a:buAutoNum type="arabicPeriod"/>
            </a:pPr>
            <a:r>
              <a:rPr b="1" lang="en-GB" sz="1117">
                <a:solidFill>
                  <a:srgbClr val="0B5394"/>
                </a:solidFill>
              </a:rPr>
              <a:t>Data quality and availability:</a:t>
            </a:r>
            <a:r>
              <a:rPr lang="en-GB" sz="1117"/>
              <a:t> </a:t>
            </a:r>
            <a:r>
              <a:rPr lang="en-GB" sz="1117">
                <a:solidFill>
                  <a:srgbClr val="000000"/>
                </a:solidFill>
              </a:rPr>
              <a:t>AI algorithms require large amounts of high-quality data to be effective. However, the pharmaceutical industry has historically struggled with data silos, which can make it difficult to access and integrate data from multiple sources.</a:t>
            </a:r>
            <a:endParaRPr sz="1117">
              <a:solidFill>
                <a:srgbClr val="000000"/>
              </a:solidFill>
            </a:endParaRPr>
          </a:p>
          <a:p>
            <a:pPr indent="-299561" lvl="0" marL="457200" rtl="0" algn="just">
              <a:lnSpc>
                <a:spcPct val="95000"/>
              </a:lnSpc>
              <a:spcBef>
                <a:spcPts val="1000"/>
              </a:spcBef>
              <a:spcAft>
                <a:spcPts val="0"/>
              </a:spcAft>
              <a:buClr>
                <a:srgbClr val="000000"/>
              </a:buClr>
              <a:buSzPts val="1118"/>
              <a:buAutoNum type="arabicPeriod"/>
            </a:pPr>
            <a:r>
              <a:rPr b="1" lang="en-GB" sz="1117">
                <a:solidFill>
                  <a:srgbClr val="0B5394"/>
                </a:solidFill>
              </a:rPr>
              <a:t>Regulation: </a:t>
            </a:r>
            <a:r>
              <a:rPr lang="en-GB" sz="1117">
                <a:solidFill>
                  <a:srgbClr val="000000"/>
                </a:solidFill>
              </a:rPr>
              <a:t>The regulatory environment for AI in drug development is still evolving. Regulators such as the US Food and Drug Administration (FDA) and the European Medicines Agency (EMA) are working to establish guidelines for the use of AI in drug development, but these are still in the early stages.</a:t>
            </a:r>
            <a:endParaRPr sz="1117">
              <a:solidFill>
                <a:srgbClr val="000000"/>
              </a:solidFill>
            </a:endParaRPr>
          </a:p>
          <a:p>
            <a:pPr indent="-299561" lvl="0" marL="457200" rtl="0" algn="just">
              <a:lnSpc>
                <a:spcPct val="95000"/>
              </a:lnSpc>
              <a:spcBef>
                <a:spcPts val="1000"/>
              </a:spcBef>
              <a:spcAft>
                <a:spcPts val="0"/>
              </a:spcAft>
              <a:buClr>
                <a:srgbClr val="000000"/>
              </a:buClr>
              <a:buSzPts val="1118"/>
              <a:buAutoNum type="arabicPeriod"/>
            </a:pPr>
            <a:r>
              <a:rPr b="1" lang="en-GB" sz="1117">
                <a:solidFill>
                  <a:srgbClr val="0B5394"/>
                </a:solidFill>
              </a:rPr>
              <a:t>Lack of understanding and expertise:</a:t>
            </a:r>
            <a:r>
              <a:rPr lang="en-GB" sz="1117"/>
              <a:t> </a:t>
            </a:r>
            <a:r>
              <a:rPr lang="en-GB" sz="1117">
                <a:solidFill>
                  <a:srgbClr val="000000"/>
                </a:solidFill>
              </a:rPr>
              <a:t>Many pharmaceutical companies and researchers may not have the necessary expertise in AI to effectively utilize it in drug development. This can make it difficult for these organizations to adopt and integrate AI into their processes.</a:t>
            </a:r>
            <a:endParaRPr sz="1117">
              <a:solidFill>
                <a:srgbClr val="000000"/>
              </a:solidFill>
            </a:endParaRPr>
          </a:p>
          <a:p>
            <a:pPr indent="-299561" lvl="0" marL="457200" rtl="0" algn="just">
              <a:lnSpc>
                <a:spcPct val="95000"/>
              </a:lnSpc>
              <a:spcBef>
                <a:spcPts val="1000"/>
              </a:spcBef>
              <a:spcAft>
                <a:spcPts val="1000"/>
              </a:spcAft>
              <a:buClr>
                <a:srgbClr val="000000"/>
              </a:buClr>
              <a:buSzPts val="1118"/>
              <a:buAutoNum type="arabicPeriod"/>
            </a:pPr>
            <a:r>
              <a:rPr b="1" lang="en-GB" sz="1117">
                <a:solidFill>
                  <a:srgbClr val="0B5394"/>
                </a:solidFill>
              </a:rPr>
              <a:t>Ethical concerns:</a:t>
            </a:r>
            <a:r>
              <a:rPr lang="en-GB" sz="1117"/>
              <a:t> </a:t>
            </a:r>
            <a:r>
              <a:rPr lang="en-GB" sz="1117">
                <a:solidFill>
                  <a:srgbClr val="000000"/>
                </a:solidFill>
              </a:rPr>
              <a:t>There are also ethical concerns surrounding the use of AI in drug development, including issues related to bias in data and algorithms and the potential for AI to replace human decision-making.</a:t>
            </a:r>
            <a:endParaRPr b="1" sz="1117">
              <a:solidFill>
                <a:srgbClr val="000000"/>
              </a:solidFill>
            </a:endParaRPr>
          </a:p>
        </p:txBody>
      </p:sp>
      <p:sp>
        <p:nvSpPr>
          <p:cNvPr id="3811" name="Google Shape;3811;p141"/>
          <p:cNvSpPr/>
          <p:nvPr/>
        </p:nvSpPr>
        <p:spPr>
          <a:xfrm>
            <a:off x="5262355" y="3633092"/>
            <a:ext cx="1219266" cy="985291"/>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100">
                <a:solidFill>
                  <a:srgbClr val="0B5394"/>
                </a:solidFill>
                <a:latin typeface="Roboto"/>
                <a:ea typeface="Roboto"/>
                <a:cs typeface="Roboto"/>
                <a:sym typeface="Roboto"/>
              </a:rPr>
              <a:t>Lack of Specialists </a:t>
            </a:r>
            <a:endParaRPr b="1" sz="1200">
              <a:solidFill>
                <a:srgbClr val="0B5394"/>
              </a:solidFill>
              <a:latin typeface="Roboto"/>
              <a:ea typeface="Roboto"/>
              <a:cs typeface="Roboto"/>
              <a:sym typeface="Roboto"/>
            </a:endParaRPr>
          </a:p>
        </p:txBody>
      </p:sp>
      <p:sp>
        <p:nvSpPr>
          <p:cNvPr id="3812" name="Google Shape;3812;p141"/>
          <p:cNvSpPr/>
          <p:nvPr/>
        </p:nvSpPr>
        <p:spPr>
          <a:xfrm>
            <a:off x="7104479" y="3633092"/>
            <a:ext cx="1219266" cy="985291"/>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100">
                <a:solidFill>
                  <a:srgbClr val="0B5394"/>
                </a:solidFill>
                <a:latin typeface="Roboto"/>
                <a:ea typeface="Roboto"/>
                <a:cs typeface="Roboto"/>
                <a:sym typeface="Roboto"/>
              </a:rPr>
              <a:t>Ethical, Legal and Regulatory Issues</a:t>
            </a:r>
            <a:endParaRPr b="1" sz="1100">
              <a:solidFill>
                <a:srgbClr val="0B5394"/>
              </a:solidFill>
              <a:latin typeface="Roboto"/>
              <a:ea typeface="Roboto"/>
              <a:cs typeface="Roboto"/>
              <a:sym typeface="Robo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6" name="Shape 3816"/>
        <p:cNvGrpSpPr/>
        <p:nvPr/>
      </p:nvGrpSpPr>
      <p:grpSpPr>
        <a:xfrm>
          <a:off x="0" y="0"/>
          <a:ext cx="0" cy="0"/>
          <a:chOff x="0" y="0"/>
          <a:chExt cx="0" cy="0"/>
        </a:xfrm>
      </p:grpSpPr>
      <p:sp>
        <p:nvSpPr>
          <p:cNvPr id="3817" name="Google Shape;3817;p142"/>
          <p:cNvSpPr/>
          <p:nvPr/>
        </p:nvSpPr>
        <p:spPr>
          <a:xfrm>
            <a:off x="304600" y="0"/>
            <a:ext cx="5811600" cy="5143500"/>
          </a:xfrm>
          <a:prstGeom prst="rect">
            <a:avLst/>
          </a:prstGeom>
          <a:noFill/>
          <a:ln cap="flat" cmpd="sng" w="9525">
            <a:solidFill>
              <a:srgbClr val="073763">
                <a:alpha val="0"/>
              </a:srgbClr>
            </a:solidFill>
            <a:prstDash val="solid"/>
            <a:round/>
            <a:headEnd len="sm" w="sm" type="none"/>
            <a:tailEnd len="sm" w="sm" type="none"/>
          </a:ln>
        </p:spPr>
        <p:txBody>
          <a:bodyPr anchorCtr="0" anchor="ctr" bIns="31750" lIns="31750" spcFirstLastPara="1" rIns="31750" wrap="square" tIns="31750">
            <a:noAutofit/>
          </a:bodyPr>
          <a:lstStyle/>
          <a:p>
            <a:pPr indent="0" lvl="0" marL="0" marR="0" rtl="0" algn="l">
              <a:lnSpc>
                <a:spcPct val="100000"/>
              </a:lnSpc>
              <a:spcBef>
                <a:spcPts val="0"/>
              </a:spcBef>
              <a:spcAft>
                <a:spcPts val="0"/>
              </a:spcAft>
              <a:buClr>
                <a:srgbClr val="000000"/>
              </a:buClr>
              <a:buSzPts val="700"/>
              <a:buFont typeface="Arial"/>
              <a:buNone/>
            </a:pPr>
            <a:r>
              <a:rPr b="1" lang="en-GB" sz="3300">
                <a:solidFill>
                  <a:srgbClr val="0B5394"/>
                </a:solidFill>
                <a:latin typeface="Roboto"/>
                <a:ea typeface="Roboto"/>
                <a:cs typeface="Roboto"/>
                <a:sym typeface="Roboto"/>
              </a:rPr>
              <a:t>Overview of </a:t>
            </a:r>
            <a:endParaRPr b="1" sz="3300">
              <a:solidFill>
                <a:srgbClr val="0B5394"/>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700"/>
              <a:buFont typeface="Arial"/>
              <a:buNone/>
            </a:pPr>
            <a:r>
              <a:rPr b="1" lang="en-GB" sz="3300">
                <a:solidFill>
                  <a:srgbClr val="0B5394"/>
                </a:solidFill>
                <a:latin typeface="Roboto"/>
                <a:ea typeface="Roboto"/>
                <a:cs typeface="Roboto"/>
                <a:sym typeface="Roboto"/>
              </a:rPr>
              <a:t>Deep Pharma Intelligence</a:t>
            </a:r>
            <a:endParaRPr sz="1600">
              <a:solidFill>
                <a:srgbClr val="0B5394"/>
              </a:solidFill>
              <a:latin typeface="Roboto"/>
              <a:ea typeface="Roboto"/>
              <a:cs typeface="Roboto"/>
              <a:sym typeface="Roboto"/>
            </a:endParaRPr>
          </a:p>
        </p:txBody>
      </p:sp>
      <p:pic>
        <p:nvPicPr>
          <p:cNvPr id="3818" name="Google Shape;3818;p142"/>
          <p:cNvPicPr preferRelativeResize="0"/>
          <p:nvPr/>
        </p:nvPicPr>
        <p:blipFill rotWithShape="1">
          <a:blip r:embed="rId4">
            <a:alphaModFix/>
          </a:blip>
          <a:srcRect b="0" l="53834" r="0" t="0"/>
          <a:stretch/>
        </p:blipFill>
        <p:spPr>
          <a:xfrm>
            <a:off x="5783183" y="0"/>
            <a:ext cx="3360818" cy="5143498"/>
          </a:xfrm>
          <a:prstGeom prst="rect">
            <a:avLst/>
          </a:prstGeom>
          <a:noFill/>
          <a:ln>
            <a:noFill/>
          </a:ln>
        </p:spPr>
      </p:pic>
      <p:sp>
        <p:nvSpPr>
          <p:cNvPr id="3819" name="Google Shape;3819;p142"/>
          <p:cNvSpPr txBox="1"/>
          <p:nvPr/>
        </p:nvSpPr>
        <p:spPr>
          <a:xfrm>
            <a:off x="694175" y="4415224"/>
            <a:ext cx="1122000" cy="6135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chemeClr val="dk1"/>
              </a:buClr>
              <a:buSzPts val="700"/>
              <a:buFont typeface="Arial"/>
              <a:buNone/>
            </a:pPr>
            <a:r>
              <a:rPr b="1" lang="en-GB" sz="1000">
                <a:solidFill>
                  <a:srgbClr val="0280A9"/>
                </a:solidFill>
              </a:rPr>
              <a:t>DEEP </a:t>
            </a:r>
            <a:endParaRPr b="1" sz="1000">
              <a:solidFill>
                <a:srgbClr val="0280A9"/>
              </a:solidFill>
            </a:endParaRPr>
          </a:p>
          <a:p>
            <a:pPr indent="0" lvl="0" marL="0" rtl="0" algn="l">
              <a:spcBef>
                <a:spcPts val="0"/>
              </a:spcBef>
              <a:spcAft>
                <a:spcPts val="0"/>
              </a:spcAft>
              <a:buClr>
                <a:schemeClr val="dk1"/>
              </a:buClr>
              <a:buSzPts val="700"/>
              <a:buFont typeface="Arial"/>
              <a:buNone/>
            </a:pPr>
            <a:r>
              <a:rPr b="1" lang="en-GB" sz="1000">
                <a:solidFill>
                  <a:srgbClr val="0280A9"/>
                </a:solidFill>
              </a:rPr>
              <a:t>PHARMA INTELLIGENCE</a:t>
            </a:r>
            <a:endParaRPr b="1" sz="700">
              <a:solidFill>
                <a:srgbClr val="0280A9"/>
              </a:solidFill>
            </a:endParaRPr>
          </a:p>
        </p:txBody>
      </p:sp>
      <p:pic>
        <p:nvPicPr>
          <p:cNvPr id="3820" name="Google Shape;3820;p142"/>
          <p:cNvPicPr preferRelativeResize="0"/>
          <p:nvPr/>
        </p:nvPicPr>
        <p:blipFill rotWithShape="1">
          <a:blip r:embed="rId5">
            <a:alphaModFix/>
          </a:blip>
          <a:srcRect b="0" l="0" r="56228" t="0"/>
          <a:stretch/>
        </p:blipFill>
        <p:spPr>
          <a:xfrm>
            <a:off x="245650" y="4463300"/>
            <a:ext cx="483098" cy="5243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4" name="Shape 3824"/>
        <p:cNvGrpSpPr/>
        <p:nvPr/>
      </p:nvGrpSpPr>
      <p:grpSpPr>
        <a:xfrm>
          <a:off x="0" y="0"/>
          <a:ext cx="0" cy="0"/>
          <a:chOff x="0" y="0"/>
          <a:chExt cx="0" cy="0"/>
        </a:xfrm>
      </p:grpSpPr>
      <p:sp>
        <p:nvSpPr>
          <p:cNvPr id="3825" name="Google Shape;3825;p143"/>
          <p:cNvSpPr txBox="1"/>
          <p:nvPr>
            <p:ph type="title"/>
          </p:nvPr>
        </p:nvSpPr>
        <p:spPr>
          <a:xfrm>
            <a:off x="311700" y="0"/>
            <a:ext cx="8607900" cy="453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About Deep Knowledge Group</a:t>
            </a:r>
            <a:endParaRPr/>
          </a:p>
        </p:txBody>
      </p:sp>
      <p:sp>
        <p:nvSpPr>
          <p:cNvPr id="3826" name="Google Shape;3826;p143"/>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27" name="Google Shape;3827;p143"/>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28" name="Google Shape;3828;p143"/>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829" name="Google Shape;3829;p143"/>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830" name="Google Shape;3830;p143"/>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31" name="Google Shape;3831;p143"/>
          <p:cNvSpPr txBox="1"/>
          <p:nvPr/>
        </p:nvSpPr>
        <p:spPr>
          <a:xfrm>
            <a:off x="294275" y="494900"/>
            <a:ext cx="8555400" cy="738900"/>
          </a:xfrm>
          <a:prstGeom prst="rect">
            <a:avLst/>
          </a:prstGeom>
          <a:noFill/>
          <a:ln>
            <a:noFill/>
          </a:ln>
        </p:spPr>
        <p:txBody>
          <a:bodyPr anchorCtr="0" anchor="t" bIns="91425" lIns="0" spcFirstLastPara="1" rIns="0" wrap="square" tIns="91425">
            <a:spAutoFit/>
          </a:bodyPr>
          <a:lstStyle/>
          <a:p>
            <a:pPr indent="0" lvl="0" marL="0" marR="0" rtl="0" algn="just">
              <a:spcBef>
                <a:spcPts val="0"/>
              </a:spcBef>
              <a:spcAft>
                <a:spcPts val="0"/>
              </a:spcAft>
              <a:buNone/>
            </a:pPr>
            <a:r>
              <a:rPr b="1" lang="en-GB" sz="1200" u="sng">
                <a:solidFill>
                  <a:srgbClr val="0B5394"/>
                </a:solidFill>
                <a:latin typeface="Roboto"/>
                <a:ea typeface="Roboto"/>
                <a:cs typeface="Roboto"/>
                <a:sym typeface="Roboto"/>
                <a:hlinkClick r:id="rId3">
                  <a:extLst>
                    <a:ext uri="{A12FA001-AC4F-418D-AE19-62706E023703}">
                      <ahyp:hlinkClr val="tx"/>
                    </a:ext>
                  </a:extLst>
                </a:hlinkClick>
              </a:rPr>
              <a:t>Deep Knowledge Group</a:t>
            </a:r>
            <a:r>
              <a:rPr lang="en-GB" sz="1200">
                <a:solidFill>
                  <a:schemeClr val="dk1"/>
                </a:solidFill>
                <a:latin typeface="Roboto"/>
                <a:ea typeface="Roboto"/>
                <a:cs typeface="Roboto"/>
                <a:sym typeface="Roboto"/>
              </a:rPr>
              <a:t> </a:t>
            </a:r>
            <a:r>
              <a:rPr lang="en-GB" sz="1200">
                <a:latin typeface="Roboto"/>
                <a:ea typeface="Roboto"/>
                <a:cs typeface="Roboto"/>
                <a:sym typeface="Roboto"/>
              </a:rPr>
              <a:t>is a consortium of commercial and nonprofit organisations active on multiple fronts in the realm of DeepTech and Frontier Technologies (AI, Longevity, FinTech, GovTech, InvestTech), ranging from scientific research to investment, entrepreneurship, analytics, media, philanthropy, and more.</a:t>
            </a:r>
            <a:endParaRPr sz="1200">
              <a:latin typeface="Roboto"/>
              <a:ea typeface="Roboto"/>
              <a:cs typeface="Roboto"/>
              <a:sym typeface="Roboto"/>
            </a:endParaRPr>
          </a:p>
        </p:txBody>
      </p:sp>
      <p:sp>
        <p:nvSpPr>
          <p:cNvPr id="3832" name="Google Shape;3832;p143"/>
          <p:cNvSpPr/>
          <p:nvPr/>
        </p:nvSpPr>
        <p:spPr>
          <a:xfrm>
            <a:off x="3757634" y="4028207"/>
            <a:ext cx="5286900" cy="926400"/>
          </a:xfrm>
          <a:prstGeom prst="rect">
            <a:avLst/>
          </a:prstGeom>
          <a:gradFill>
            <a:gsLst>
              <a:gs pos="0">
                <a:srgbClr val="E5E6E9"/>
              </a:gs>
              <a:gs pos="5000">
                <a:srgbClr val="F3F3F3"/>
              </a:gs>
              <a:gs pos="100000">
                <a:srgbClr val="FFFFFF"/>
              </a:gs>
            </a:gsLst>
            <a:lin ang="0" scaled="0"/>
          </a:gra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000" u="none" cap="none" strike="noStrike">
              <a:solidFill>
                <a:srgbClr val="434343"/>
              </a:solidFill>
              <a:latin typeface="Roboto"/>
              <a:ea typeface="Roboto"/>
              <a:cs typeface="Roboto"/>
              <a:sym typeface="Roboto"/>
            </a:endParaRPr>
          </a:p>
        </p:txBody>
      </p:sp>
      <p:cxnSp>
        <p:nvCxnSpPr>
          <p:cNvPr id="3833" name="Google Shape;3833;p143"/>
          <p:cNvCxnSpPr/>
          <p:nvPr/>
        </p:nvCxnSpPr>
        <p:spPr>
          <a:xfrm>
            <a:off x="779228" y="4419857"/>
            <a:ext cx="3051300" cy="0"/>
          </a:xfrm>
          <a:prstGeom prst="straightConnector1">
            <a:avLst/>
          </a:prstGeom>
          <a:noFill/>
          <a:ln cap="flat" cmpd="sng" w="19050">
            <a:solidFill>
              <a:srgbClr val="0B5394"/>
            </a:solidFill>
            <a:prstDash val="solid"/>
            <a:round/>
            <a:headEnd len="sm" w="sm" type="none"/>
            <a:tailEnd len="sm" w="sm" type="none"/>
          </a:ln>
        </p:spPr>
      </p:cxnSp>
      <p:sp>
        <p:nvSpPr>
          <p:cNvPr id="3834" name="Google Shape;3834;p143"/>
          <p:cNvSpPr/>
          <p:nvPr/>
        </p:nvSpPr>
        <p:spPr>
          <a:xfrm>
            <a:off x="3757634" y="1222861"/>
            <a:ext cx="5224500" cy="926100"/>
          </a:xfrm>
          <a:prstGeom prst="rect">
            <a:avLst/>
          </a:prstGeom>
          <a:gradFill>
            <a:gsLst>
              <a:gs pos="0">
                <a:srgbClr val="E5E6E9"/>
              </a:gs>
              <a:gs pos="5000">
                <a:srgbClr val="F3F3F3"/>
              </a:gs>
              <a:gs pos="100000">
                <a:srgbClr val="FFFFFF"/>
              </a:gs>
            </a:gsLst>
            <a:lin ang="0" scaled="0"/>
          </a:gra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000" u="none" cap="none" strike="noStrike">
              <a:solidFill>
                <a:srgbClr val="434343"/>
              </a:solidFill>
              <a:latin typeface="Roboto"/>
              <a:ea typeface="Roboto"/>
              <a:cs typeface="Roboto"/>
              <a:sym typeface="Roboto"/>
            </a:endParaRPr>
          </a:p>
        </p:txBody>
      </p:sp>
      <p:sp>
        <p:nvSpPr>
          <p:cNvPr id="3835" name="Google Shape;3835;p143"/>
          <p:cNvSpPr/>
          <p:nvPr/>
        </p:nvSpPr>
        <p:spPr>
          <a:xfrm>
            <a:off x="3757625" y="2443875"/>
            <a:ext cx="5196900" cy="1289400"/>
          </a:xfrm>
          <a:prstGeom prst="rect">
            <a:avLst/>
          </a:prstGeom>
          <a:gradFill>
            <a:gsLst>
              <a:gs pos="0">
                <a:srgbClr val="E5E6E9"/>
              </a:gs>
              <a:gs pos="5000">
                <a:srgbClr val="F3F3F3"/>
              </a:gs>
              <a:gs pos="100000">
                <a:srgbClr val="FFFFFF"/>
              </a:gs>
            </a:gsLst>
            <a:lin ang="0" scaled="0"/>
          </a:gra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000" u="none" cap="none" strike="noStrike">
              <a:solidFill>
                <a:srgbClr val="434343"/>
              </a:solidFill>
              <a:latin typeface="Roboto"/>
              <a:ea typeface="Roboto"/>
              <a:cs typeface="Roboto"/>
              <a:sym typeface="Roboto"/>
            </a:endParaRPr>
          </a:p>
        </p:txBody>
      </p:sp>
      <p:cxnSp>
        <p:nvCxnSpPr>
          <p:cNvPr id="3836" name="Google Shape;3836;p143"/>
          <p:cNvCxnSpPr/>
          <p:nvPr/>
        </p:nvCxnSpPr>
        <p:spPr>
          <a:xfrm>
            <a:off x="950125" y="1685911"/>
            <a:ext cx="2937000" cy="0"/>
          </a:xfrm>
          <a:prstGeom prst="straightConnector1">
            <a:avLst/>
          </a:prstGeom>
          <a:noFill/>
          <a:ln cap="flat" cmpd="sng" w="19050">
            <a:solidFill>
              <a:srgbClr val="0B5394"/>
            </a:solidFill>
            <a:prstDash val="solid"/>
            <a:round/>
            <a:headEnd len="sm" w="sm" type="none"/>
            <a:tailEnd len="sm" w="sm" type="none"/>
          </a:ln>
        </p:spPr>
      </p:cxnSp>
      <p:pic>
        <p:nvPicPr>
          <p:cNvPr id="3837" name="Google Shape;3837;p143"/>
          <p:cNvPicPr preferRelativeResize="0"/>
          <p:nvPr/>
        </p:nvPicPr>
        <p:blipFill rotWithShape="1">
          <a:blip r:embed="rId4">
            <a:alphaModFix/>
          </a:blip>
          <a:srcRect b="0" l="0" r="0" t="0"/>
          <a:stretch/>
        </p:blipFill>
        <p:spPr>
          <a:xfrm>
            <a:off x="5987625" y="4511136"/>
            <a:ext cx="1187724" cy="348155"/>
          </a:xfrm>
          <a:prstGeom prst="rect">
            <a:avLst/>
          </a:prstGeom>
          <a:noFill/>
          <a:ln>
            <a:noFill/>
          </a:ln>
        </p:spPr>
      </p:pic>
      <p:sp>
        <p:nvSpPr>
          <p:cNvPr id="3838" name="Google Shape;3838;p143"/>
          <p:cNvSpPr/>
          <p:nvPr/>
        </p:nvSpPr>
        <p:spPr>
          <a:xfrm>
            <a:off x="3825459" y="4359980"/>
            <a:ext cx="118805" cy="119755"/>
          </a:xfrm>
          <a:custGeom>
            <a:rect b="b" l="l" r="r" t="t"/>
            <a:pathLst>
              <a:path extrusionOk="0" h="5351" w="5564">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1088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39" name="Google Shape;3839;p143"/>
          <p:cNvCxnSpPr/>
          <p:nvPr/>
        </p:nvCxnSpPr>
        <p:spPr>
          <a:xfrm>
            <a:off x="1592666" y="3092400"/>
            <a:ext cx="2330100" cy="0"/>
          </a:xfrm>
          <a:prstGeom prst="straightConnector1">
            <a:avLst/>
          </a:prstGeom>
          <a:noFill/>
          <a:ln cap="flat" cmpd="sng" w="19050">
            <a:solidFill>
              <a:srgbClr val="0B5394"/>
            </a:solidFill>
            <a:prstDash val="solid"/>
            <a:round/>
            <a:headEnd len="sm" w="sm" type="none"/>
            <a:tailEnd len="sm" w="sm" type="none"/>
          </a:ln>
        </p:spPr>
      </p:cxnSp>
      <p:sp>
        <p:nvSpPr>
          <p:cNvPr id="3840" name="Google Shape;3840;p143"/>
          <p:cNvSpPr/>
          <p:nvPr/>
        </p:nvSpPr>
        <p:spPr>
          <a:xfrm>
            <a:off x="1914853" y="2635350"/>
            <a:ext cx="1636500" cy="914100"/>
          </a:xfrm>
          <a:prstGeom prst="rect">
            <a:avLst/>
          </a:prstGeom>
          <a:solidFill>
            <a:srgbClr val="FFFFFF"/>
          </a:solidFill>
          <a:ln cap="flat" cmpd="sng" w="9525">
            <a:solidFill>
              <a:srgbClr val="0B5394"/>
            </a:solidFill>
            <a:prstDash val="solid"/>
            <a:round/>
            <a:headEnd len="sm" w="sm" type="none"/>
            <a:tailEnd len="sm" w="sm" type="none"/>
          </a:ln>
        </p:spPr>
        <p:txBody>
          <a:bodyPr anchorCtr="0" anchor="ctr" bIns="54000" lIns="54000" spcFirstLastPara="1" rIns="54000" wrap="square" tIns="54000">
            <a:noAutofit/>
          </a:bodyPr>
          <a:lstStyle/>
          <a:p>
            <a:pPr indent="0" lvl="0" marL="0" marR="0" rtl="0" algn="ctr">
              <a:lnSpc>
                <a:spcPct val="100000"/>
              </a:lnSpc>
              <a:spcBef>
                <a:spcPts val="0"/>
              </a:spcBef>
              <a:spcAft>
                <a:spcPts val="0"/>
              </a:spcAft>
              <a:buClr>
                <a:srgbClr val="000000"/>
              </a:buClr>
              <a:buSzPts val="1100"/>
              <a:buFont typeface="Arial"/>
              <a:buNone/>
            </a:pPr>
            <a:r>
              <a:rPr b="0" i="0" lang="en-GB" sz="1050" u="none" cap="none" strike="noStrike">
                <a:latin typeface="Roboto"/>
                <a:ea typeface="Roboto"/>
                <a:cs typeface="Roboto"/>
                <a:sym typeface="Roboto"/>
              </a:rPr>
              <a:t>Deep Knowledge Group’s </a:t>
            </a:r>
            <a:r>
              <a:rPr b="1" i="0" lang="en-GB" sz="1050" u="none" cap="none" strike="noStrike">
                <a:solidFill>
                  <a:srgbClr val="0B5394"/>
                </a:solidFill>
                <a:latin typeface="Roboto"/>
                <a:ea typeface="Roboto"/>
                <a:cs typeface="Roboto"/>
                <a:sym typeface="Roboto"/>
              </a:rPr>
              <a:t>analytical subsidiaries</a:t>
            </a:r>
            <a:r>
              <a:rPr b="0" i="0" lang="en-GB" sz="1050" u="none" cap="none" strike="noStrike">
                <a:solidFill>
                  <a:srgbClr val="0B5394"/>
                </a:solidFill>
                <a:latin typeface="Roboto"/>
                <a:ea typeface="Roboto"/>
                <a:cs typeface="Roboto"/>
                <a:sym typeface="Roboto"/>
              </a:rPr>
              <a:t> </a:t>
            </a:r>
            <a:r>
              <a:rPr b="0" i="0" lang="en-GB" sz="1050" u="none" cap="none" strike="noStrike">
                <a:latin typeface="Roboto"/>
                <a:ea typeface="Roboto"/>
                <a:cs typeface="Roboto"/>
                <a:sym typeface="Roboto"/>
              </a:rPr>
              <a:t>are world leaders in analytics for DeepTech and Longevity industries</a:t>
            </a:r>
            <a:endParaRPr b="0" i="0" sz="1050" u="none" cap="none" strike="noStrike">
              <a:latin typeface="Roboto"/>
              <a:ea typeface="Roboto"/>
              <a:cs typeface="Roboto"/>
              <a:sym typeface="Roboto"/>
            </a:endParaRPr>
          </a:p>
        </p:txBody>
      </p:sp>
      <p:sp>
        <p:nvSpPr>
          <p:cNvPr id="3841" name="Google Shape;3841;p143"/>
          <p:cNvSpPr/>
          <p:nvPr/>
        </p:nvSpPr>
        <p:spPr>
          <a:xfrm>
            <a:off x="1914853" y="1222861"/>
            <a:ext cx="1636500" cy="926100"/>
          </a:xfrm>
          <a:prstGeom prst="rect">
            <a:avLst/>
          </a:prstGeom>
          <a:solidFill>
            <a:srgbClr val="FFFFFF"/>
          </a:solidFill>
          <a:ln cap="flat" cmpd="sng" w="9525">
            <a:solidFill>
              <a:srgbClr val="0B5394"/>
            </a:solidFill>
            <a:prstDash val="solid"/>
            <a:round/>
            <a:headEnd len="sm" w="sm" type="none"/>
            <a:tailEnd len="sm" w="sm" type="none"/>
          </a:ln>
        </p:spPr>
        <p:txBody>
          <a:bodyPr anchorCtr="0" anchor="ctr" bIns="54000" lIns="54000" spcFirstLastPara="1" rIns="54000" wrap="square" tIns="54000">
            <a:noAutofit/>
          </a:bodyPr>
          <a:lstStyle/>
          <a:p>
            <a:pPr indent="0" lvl="0" marL="0" marR="0" rtl="0" algn="ctr">
              <a:lnSpc>
                <a:spcPct val="100000"/>
              </a:lnSpc>
              <a:spcBef>
                <a:spcPts val="70"/>
              </a:spcBef>
              <a:spcAft>
                <a:spcPts val="0"/>
              </a:spcAft>
              <a:buClr>
                <a:srgbClr val="000000"/>
              </a:buClr>
              <a:buSzPts val="900"/>
              <a:buFont typeface="Arial"/>
              <a:buNone/>
            </a:pPr>
            <a:r>
              <a:rPr b="0" i="0" lang="en-GB" sz="1100" u="none" cap="none" strike="noStrike">
                <a:latin typeface="Roboto"/>
                <a:ea typeface="Roboto"/>
                <a:cs typeface="Roboto"/>
                <a:sym typeface="Roboto"/>
              </a:rPr>
              <a:t>Deep Knowledge Group </a:t>
            </a:r>
            <a:endParaRPr b="0" i="0" sz="1100" u="none" cap="none" strike="noStrike">
              <a:latin typeface="Roboto"/>
              <a:ea typeface="Roboto"/>
              <a:cs typeface="Roboto"/>
              <a:sym typeface="Roboto"/>
            </a:endParaRPr>
          </a:p>
          <a:p>
            <a:pPr indent="0" lvl="0" marL="0" marR="0" rtl="0" algn="ctr">
              <a:lnSpc>
                <a:spcPct val="100000"/>
              </a:lnSpc>
              <a:spcBef>
                <a:spcPts val="70"/>
              </a:spcBef>
              <a:spcAft>
                <a:spcPts val="0"/>
              </a:spcAft>
              <a:buClr>
                <a:srgbClr val="000000"/>
              </a:buClr>
              <a:buSzPts val="900"/>
              <a:buFont typeface="Arial"/>
              <a:buNone/>
            </a:pPr>
            <a:r>
              <a:rPr b="0" i="0" lang="en-GB" sz="1100" u="none" cap="none" strike="noStrike">
                <a:latin typeface="Roboto"/>
                <a:ea typeface="Roboto"/>
                <a:cs typeface="Roboto"/>
                <a:sym typeface="Roboto"/>
              </a:rPr>
              <a:t>runs several data-driven </a:t>
            </a:r>
            <a:r>
              <a:rPr b="1" i="0" lang="en-GB" sz="1100" u="none" cap="none" strike="noStrike">
                <a:solidFill>
                  <a:srgbClr val="0B5394"/>
                </a:solidFill>
                <a:latin typeface="Roboto"/>
                <a:ea typeface="Roboto"/>
                <a:cs typeface="Roboto"/>
                <a:sym typeface="Roboto"/>
              </a:rPr>
              <a:t>investments </a:t>
            </a:r>
            <a:r>
              <a:rPr b="1" lang="en-GB" sz="1100">
                <a:solidFill>
                  <a:srgbClr val="0B5394"/>
                </a:solidFill>
                <a:latin typeface="Roboto"/>
                <a:ea typeface="Roboto"/>
                <a:cs typeface="Roboto"/>
                <a:sym typeface="Roboto"/>
              </a:rPr>
              <a:t>and financial </a:t>
            </a:r>
            <a:r>
              <a:rPr b="1" i="0" lang="en-GB" sz="1100" u="none" cap="none" strike="noStrike">
                <a:solidFill>
                  <a:srgbClr val="0B5394"/>
                </a:solidFill>
                <a:latin typeface="Roboto"/>
                <a:ea typeface="Roboto"/>
                <a:cs typeface="Roboto"/>
                <a:sym typeface="Roboto"/>
              </a:rPr>
              <a:t>vehicles </a:t>
            </a:r>
            <a:endParaRPr b="0" i="0" sz="1100" u="none" cap="none" strike="noStrike">
              <a:solidFill>
                <a:srgbClr val="0B5394"/>
              </a:solidFill>
              <a:latin typeface="Roboto"/>
              <a:ea typeface="Roboto"/>
              <a:cs typeface="Roboto"/>
              <a:sym typeface="Roboto"/>
            </a:endParaRPr>
          </a:p>
        </p:txBody>
      </p:sp>
      <p:sp>
        <p:nvSpPr>
          <p:cNvPr id="3842" name="Google Shape;3842;p143"/>
          <p:cNvSpPr/>
          <p:nvPr/>
        </p:nvSpPr>
        <p:spPr>
          <a:xfrm>
            <a:off x="1914853" y="4028357"/>
            <a:ext cx="1636500" cy="926100"/>
          </a:xfrm>
          <a:prstGeom prst="rect">
            <a:avLst/>
          </a:prstGeom>
          <a:solidFill>
            <a:srgbClr val="FFFFFF"/>
          </a:solidFill>
          <a:ln cap="flat" cmpd="sng" w="9525">
            <a:solidFill>
              <a:srgbClr val="0B5394"/>
            </a:solidFill>
            <a:prstDash val="solid"/>
            <a:round/>
            <a:headEnd len="sm" w="sm" type="none"/>
            <a:tailEnd len="sm" w="sm" type="none"/>
          </a:ln>
        </p:spPr>
        <p:txBody>
          <a:bodyPr anchorCtr="0" anchor="ctr" bIns="54000" lIns="54000" spcFirstLastPara="1" rIns="54000" wrap="square" tIns="54000">
            <a:noAutofit/>
          </a:bodyPr>
          <a:lstStyle/>
          <a:p>
            <a:pPr indent="0" lvl="0" marL="0" marR="0" rtl="0" algn="ctr">
              <a:lnSpc>
                <a:spcPct val="100000"/>
              </a:lnSpc>
              <a:spcBef>
                <a:spcPts val="0"/>
              </a:spcBef>
              <a:spcAft>
                <a:spcPts val="0"/>
              </a:spcAft>
              <a:buClr>
                <a:srgbClr val="000000"/>
              </a:buClr>
              <a:buSzPts val="900"/>
              <a:buFont typeface="Arial"/>
              <a:buNone/>
            </a:pPr>
            <a:r>
              <a:rPr b="0" i="0" lang="en-GB" sz="1100" u="none" cap="none" strike="noStrike">
                <a:latin typeface="Roboto"/>
                <a:ea typeface="Roboto"/>
                <a:cs typeface="Roboto"/>
                <a:sym typeface="Roboto"/>
              </a:rPr>
              <a:t>Deep Knowledge Philanthropy pioneers several infrastructural</a:t>
            </a:r>
            <a:r>
              <a:rPr b="1" i="0" lang="en-GB" sz="1100" u="none" cap="none" strike="noStrike">
                <a:latin typeface="Roboto"/>
                <a:ea typeface="Roboto"/>
                <a:cs typeface="Roboto"/>
                <a:sym typeface="Roboto"/>
              </a:rPr>
              <a:t> </a:t>
            </a:r>
            <a:r>
              <a:rPr b="1" i="0" lang="en-GB" sz="1100" u="none" cap="none" strike="noStrike">
                <a:solidFill>
                  <a:srgbClr val="0B5394"/>
                </a:solidFill>
                <a:latin typeface="Roboto"/>
                <a:ea typeface="Roboto"/>
                <a:cs typeface="Roboto"/>
                <a:sym typeface="Roboto"/>
              </a:rPr>
              <a:t>social impact projects</a:t>
            </a:r>
            <a:endParaRPr b="0" i="0" sz="1100" u="none" cap="none" strike="noStrike">
              <a:solidFill>
                <a:srgbClr val="0B5394"/>
              </a:solidFill>
              <a:latin typeface="Roboto"/>
              <a:ea typeface="Roboto"/>
              <a:cs typeface="Roboto"/>
              <a:sym typeface="Roboto"/>
            </a:endParaRPr>
          </a:p>
        </p:txBody>
      </p:sp>
      <p:sp>
        <p:nvSpPr>
          <p:cNvPr id="3843" name="Google Shape;3843;p143"/>
          <p:cNvSpPr/>
          <p:nvPr/>
        </p:nvSpPr>
        <p:spPr>
          <a:xfrm>
            <a:off x="3825506" y="1626056"/>
            <a:ext cx="118803" cy="119711"/>
          </a:xfrm>
          <a:custGeom>
            <a:rect b="b" l="l" r="r" t="t"/>
            <a:pathLst>
              <a:path extrusionOk="0" h="5349" w="556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1088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4" name="Google Shape;3844;p143"/>
          <p:cNvPicPr preferRelativeResize="0"/>
          <p:nvPr/>
        </p:nvPicPr>
        <p:blipFill rotWithShape="1">
          <a:blip r:embed="rId5">
            <a:alphaModFix/>
          </a:blip>
          <a:srcRect b="-8465" l="-3636" r="-3636" t="-8465"/>
          <a:stretch/>
        </p:blipFill>
        <p:spPr>
          <a:xfrm>
            <a:off x="4047677" y="3132734"/>
            <a:ext cx="967472" cy="485300"/>
          </a:xfrm>
          <a:prstGeom prst="rect">
            <a:avLst/>
          </a:prstGeom>
          <a:noFill/>
          <a:ln>
            <a:noFill/>
          </a:ln>
        </p:spPr>
      </p:pic>
      <p:pic>
        <p:nvPicPr>
          <p:cNvPr id="3845" name="Google Shape;3845;p143"/>
          <p:cNvPicPr preferRelativeResize="0"/>
          <p:nvPr/>
        </p:nvPicPr>
        <p:blipFill rotWithShape="1">
          <a:blip r:embed="rId6">
            <a:alphaModFix/>
          </a:blip>
          <a:srcRect b="25271" l="0" r="0" t="17835"/>
          <a:stretch/>
        </p:blipFill>
        <p:spPr>
          <a:xfrm>
            <a:off x="7913154" y="2521457"/>
            <a:ext cx="895076" cy="485294"/>
          </a:xfrm>
          <a:prstGeom prst="rect">
            <a:avLst/>
          </a:prstGeom>
          <a:noFill/>
          <a:ln>
            <a:noFill/>
          </a:ln>
        </p:spPr>
      </p:pic>
      <p:pic>
        <p:nvPicPr>
          <p:cNvPr id="3846" name="Google Shape;3846;p143"/>
          <p:cNvPicPr preferRelativeResize="0"/>
          <p:nvPr/>
        </p:nvPicPr>
        <p:blipFill rotWithShape="1">
          <a:blip r:embed="rId7">
            <a:alphaModFix/>
          </a:blip>
          <a:srcRect b="0" l="0" r="0" t="0"/>
          <a:stretch/>
        </p:blipFill>
        <p:spPr>
          <a:xfrm>
            <a:off x="6437240" y="4032188"/>
            <a:ext cx="440435" cy="440435"/>
          </a:xfrm>
          <a:prstGeom prst="rect">
            <a:avLst/>
          </a:prstGeom>
          <a:noFill/>
          <a:ln>
            <a:noFill/>
          </a:ln>
        </p:spPr>
      </p:pic>
      <p:pic>
        <p:nvPicPr>
          <p:cNvPr id="3847" name="Google Shape;3847;p143"/>
          <p:cNvPicPr preferRelativeResize="0"/>
          <p:nvPr/>
        </p:nvPicPr>
        <p:blipFill rotWithShape="1">
          <a:blip r:embed="rId8">
            <a:alphaModFix/>
          </a:blip>
          <a:srcRect b="0" l="0" r="0" t="0"/>
          <a:stretch/>
        </p:blipFill>
        <p:spPr>
          <a:xfrm>
            <a:off x="4674756" y="4522055"/>
            <a:ext cx="1020845" cy="326317"/>
          </a:xfrm>
          <a:prstGeom prst="rect">
            <a:avLst/>
          </a:prstGeom>
          <a:noFill/>
          <a:ln>
            <a:noFill/>
          </a:ln>
        </p:spPr>
      </p:pic>
      <p:sp>
        <p:nvSpPr>
          <p:cNvPr id="3848" name="Google Shape;3848;p143"/>
          <p:cNvSpPr/>
          <p:nvPr/>
        </p:nvSpPr>
        <p:spPr>
          <a:xfrm rot="10800000">
            <a:off x="-1400119" y="1701635"/>
            <a:ext cx="2615100" cy="2582700"/>
          </a:xfrm>
          <a:prstGeom prst="pie">
            <a:avLst>
              <a:gd fmla="val 5413191" name="adj1"/>
              <a:gd fmla="val 16186777"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143"/>
          <p:cNvSpPr/>
          <p:nvPr/>
        </p:nvSpPr>
        <p:spPr>
          <a:xfrm rot="5400000">
            <a:off x="-995766" y="2169236"/>
            <a:ext cx="3478159" cy="1685836"/>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143"/>
          <p:cNvSpPr/>
          <p:nvPr/>
        </p:nvSpPr>
        <p:spPr>
          <a:xfrm rot="5400000">
            <a:off x="1440529" y="3001200"/>
            <a:ext cx="173700" cy="182400"/>
          </a:xfrm>
          <a:prstGeom prst="ellipse">
            <a:avLst/>
          </a:prstGeom>
          <a:solidFill>
            <a:srgbClr val="FFFFFF"/>
          </a:solidFill>
          <a:ln>
            <a:noFill/>
          </a:ln>
          <a:effectLst>
            <a:outerShdw blurRad="142875" rotWithShape="0" algn="bl" dir="5400000" dist="19050">
              <a:srgbClr val="000000">
                <a:alpha val="4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p143"/>
          <p:cNvSpPr/>
          <p:nvPr/>
        </p:nvSpPr>
        <p:spPr>
          <a:xfrm rot="5400000">
            <a:off x="656335" y="4328657"/>
            <a:ext cx="173700" cy="182400"/>
          </a:xfrm>
          <a:prstGeom prst="ellipse">
            <a:avLst/>
          </a:prstGeom>
          <a:solidFill>
            <a:srgbClr val="FFFFFF"/>
          </a:solidFill>
          <a:ln>
            <a:noFill/>
          </a:ln>
          <a:effectLst>
            <a:outerShdw blurRad="142875" rotWithShape="0" algn="bl" dir="5400000" dist="19050">
              <a:srgbClr val="000000">
                <a:alpha val="4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p143"/>
          <p:cNvSpPr/>
          <p:nvPr/>
        </p:nvSpPr>
        <p:spPr>
          <a:xfrm rot="5400000">
            <a:off x="873044" y="1594711"/>
            <a:ext cx="173700" cy="182400"/>
          </a:xfrm>
          <a:prstGeom prst="ellipse">
            <a:avLst/>
          </a:prstGeom>
          <a:solidFill>
            <a:srgbClr val="FFFFFF"/>
          </a:solidFill>
          <a:ln>
            <a:noFill/>
          </a:ln>
          <a:effectLst>
            <a:outerShdw blurRad="142875" rotWithShape="0" algn="bl" dir="5400000" dist="19050">
              <a:srgbClr val="000000">
                <a:alpha val="4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143"/>
          <p:cNvSpPr/>
          <p:nvPr/>
        </p:nvSpPr>
        <p:spPr>
          <a:xfrm rot="5400000">
            <a:off x="-644197" y="2456979"/>
            <a:ext cx="2228619" cy="1114012"/>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54" name="Google Shape;3854;p143"/>
          <p:cNvPicPr preferRelativeResize="0"/>
          <p:nvPr/>
        </p:nvPicPr>
        <p:blipFill rotWithShape="1">
          <a:blip r:embed="rId9">
            <a:alphaModFix/>
          </a:blip>
          <a:srcRect b="0" l="0" r="57466" t="0"/>
          <a:stretch/>
        </p:blipFill>
        <p:spPr>
          <a:xfrm>
            <a:off x="129115" y="2637075"/>
            <a:ext cx="663598" cy="692699"/>
          </a:xfrm>
          <a:prstGeom prst="rect">
            <a:avLst/>
          </a:prstGeom>
          <a:noFill/>
          <a:ln>
            <a:noFill/>
          </a:ln>
        </p:spPr>
      </p:pic>
      <p:pic>
        <p:nvPicPr>
          <p:cNvPr id="3855" name="Google Shape;3855;p143"/>
          <p:cNvPicPr preferRelativeResize="0"/>
          <p:nvPr/>
        </p:nvPicPr>
        <p:blipFill>
          <a:blip r:embed="rId10">
            <a:alphaModFix/>
          </a:blip>
          <a:stretch>
            <a:fillRect/>
          </a:stretch>
        </p:blipFill>
        <p:spPr>
          <a:xfrm>
            <a:off x="6528889" y="3183974"/>
            <a:ext cx="908349" cy="423655"/>
          </a:xfrm>
          <a:prstGeom prst="rect">
            <a:avLst/>
          </a:prstGeom>
          <a:noFill/>
          <a:ln>
            <a:noFill/>
          </a:ln>
        </p:spPr>
      </p:pic>
      <p:pic>
        <p:nvPicPr>
          <p:cNvPr id="3856" name="Google Shape;3856;p143"/>
          <p:cNvPicPr preferRelativeResize="0"/>
          <p:nvPr/>
        </p:nvPicPr>
        <p:blipFill>
          <a:blip r:embed="rId11">
            <a:alphaModFix/>
          </a:blip>
          <a:stretch>
            <a:fillRect/>
          </a:stretch>
        </p:blipFill>
        <p:spPr>
          <a:xfrm>
            <a:off x="7906516" y="3163459"/>
            <a:ext cx="908350" cy="422716"/>
          </a:xfrm>
          <a:prstGeom prst="rect">
            <a:avLst/>
          </a:prstGeom>
          <a:noFill/>
          <a:ln cap="flat" cmpd="sng" w="9525">
            <a:solidFill>
              <a:srgbClr val="FF0000"/>
            </a:solidFill>
            <a:prstDash val="solid"/>
            <a:round/>
            <a:headEnd len="sm" w="sm" type="none"/>
            <a:tailEnd len="sm" w="sm" type="none"/>
          </a:ln>
        </p:spPr>
      </p:pic>
      <p:pic>
        <p:nvPicPr>
          <p:cNvPr id="3857" name="Google Shape;3857;p143"/>
          <p:cNvPicPr preferRelativeResize="0"/>
          <p:nvPr/>
        </p:nvPicPr>
        <p:blipFill>
          <a:blip r:embed="rId12">
            <a:alphaModFix/>
          </a:blip>
          <a:stretch>
            <a:fillRect/>
          </a:stretch>
        </p:blipFill>
        <p:spPr>
          <a:xfrm>
            <a:off x="5250051" y="2626796"/>
            <a:ext cx="908351" cy="428773"/>
          </a:xfrm>
          <a:prstGeom prst="rect">
            <a:avLst/>
          </a:prstGeom>
          <a:noFill/>
          <a:ln>
            <a:noFill/>
          </a:ln>
        </p:spPr>
      </p:pic>
      <p:pic>
        <p:nvPicPr>
          <p:cNvPr id="3858" name="Google Shape;3858;p143"/>
          <p:cNvPicPr preferRelativeResize="0"/>
          <p:nvPr/>
        </p:nvPicPr>
        <p:blipFill>
          <a:blip r:embed="rId13">
            <a:alphaModFix/>
          </a:blip>
          <a:stretch>
            <a:fillRect/>
          </a:stretch>
        </p:blipFill>
        <p:spPr>
          <a:xfrm>
            <a:off x="5266154" y="3169420"/>
            <a:ext cx="895076" cy="417904"/>
          </a:xfrm>
          <a:prstGeom prst="rect">
            <a:avLst/>
          </a:prstGeom>
          <a:noFill/>
          <a:ln>
            <a:noFill/>
          </a:ln>
        </p:spPr>
      </p:pic>
      <p:pic>
        <p:nvPicPr>
          <p:cNvPr id="3859" name="Google Shape;3859;p143"/>
          <p:cNvPicPr preferRelativeResize="0"/>
          <p:nvPr/>
        </p:nvPicPr>
        <p:blipFill>
          <a:blip r:embed="rId14">
            <a:alphaModFix/>
          </a:blip>
          <a:stretch>
            <a:fillRect/>
          </a:stretch>
        </p:blipFill>
        <p:spPr>
          <a:xfrm>
            <a:off x="4054676" y="4073500"/>
            <a:ext cx="1038474" cy="429571"/>
          </a:xfrm>
          <a:prstGeom prst="rect">
            <a:avLst/>
          </a:prstGeom>
          <a:noFill/>
          <a:ln>
            <a:noFill/>
          </a:ln>
        </p:spPr>
      </p:pic>
      <p:pic>
        <p:nvPicPr>
          <p:cNvPr id="3860" name="Google Shape;3860;p143"/>
          <p:cNvPicPr preferRelativeResize="0"/>
          <p:nvPr/>
        </p:nvPicPr>
        <p:blipFill rotWithShape="1">
          <a:blip r:embed="rId15">
            <a:alphaModFix/>
          </a:blip>
          <a:srcRect b="23167" l="0" r="0" t="22614"/>
          <a:stretch/>
        </p:blipFill>
        <p:spPr>
          <a:xfrm>
            <a:off x="3987300" y="2590500"/>
            <a:ext cx="895076" cy="485299"/>
          </a:xfrm>
          <a:prstGeom prst="rect">
            <a:avLst/>
          </a:prstGeom>
          <a:noFill/>
          <a:ln>
            <a:noFill/>
          </a:ln>
        </p:spPr>
      </p:pic>
      <p:pic>
        <p:nvPicPr>
          <p:cNvPr id="3861" name="Google Shape;3861;p143"/>
          <p:cNvPicPr preferRelativeResize="0"/>
          <p:nvPr/>
        </p:nvPicPr>
        <p:blipFill>
          <a:blip r:embed="rId16">
            <a:alphaModFix/>
          </a:blip>
          <a:stretch>
            <a:fillRect/>
          </a:stretch>
        </p:blipFill>
        <p:spPr>
          <a:xfrm>
            <a:off x="4090800" y="1295144"/>
            <a:ext cx="848125" cy="395982"/>
          </a:xfrm>
          <a:prstGeom prst="rect">
            <a:avLst/>
          </a:prstGeom>
          <a:noFill/>
          <a:ln>
            <a:noFill/>
          </a:ln>
        </p:spPr>
      </p:pic>
      <p:pic>
        <p:nvPicPr>
          <p:cNvPr id="3862" name="Google Shape;3862;p143"/>
          <p:cNvPicPr preferRelativeResize="0"/>
          <p:nvPr/>
        </p:nvPicPr>
        <p:blipFill>
          <a:blip r:embed="rId17">
            <a:alphaModFix/>
          </a:blip>
          <a:stretch>
            <a:fillRect/>
          </a:stretch>
        </p:blipFill>
        <p:spPr>
          <a:xfrm>
            <a:off x="7967738" y="1636060"/>
            <a:ext cx="776299" cy="395381"/>
          </a:xfrm>
          <a:prstGeom prst="rect">
            <a:avLst/>
          </a:prstGeom>
          <a:noFill/>
          <a:ln>
            <a:noFill/>
          </a:ln>
        </p:spPr>
      </p:pic>
      <p:pic>
        <p:nvPicPr>
          <p:cNvPr id="3863" name="Google Shape;3863;p143"/>
          <p:cNvPicPr preferRelativeResize="0"/>
          <p:nvPr/>
        </p:nvPicPr>
        <p:blipFill>
          <a:blip r:embed="rId18">
            <a:alphaModFix/>
          </a:blip>
          <a:stretch>
            <a:fillRect/>
          </a:stretch>
        </p:blipFill>
        <p:spPr>
          <a:xfrm>
            <a:off x="6407100" y="1737206"/>
            <a:ext cx="1151925" cy="336189"/>
          </a:xfrm>
          <a:prstGeom prst="rect">
            <a:avLst/>
          </a:prstGeom>
          <a:noFill/>
          <a:ln>
            <a:noFill/>
          </a:ln>
        </p:spPr>
      </p:pic>
      <p:pic>
        <p:nvPicPr>
          <p:cNvPr id="3864" name="Google Shape;3864;p143"/>
          <p:cNvPicPr preferRelativeResize="0"/>
          <p:nvPr/>
        </p:nvPicPr>
        <p:blipFill>
          <a:blip r:embed="rId19">
            <a:alphaModFix/>
          </a:blip>
          <a:stretch>
            <a:fillRect/>
          </a:stretch>
        </p:blipFill>
        <p:spPr>
          <a:xfrm>
            <a:off x="4795732" y="1706945"/>
            <a:ext cx="1083724" cy="396711"/>
          </a:xfrm>
          <a:prstGeom prst="rect">
            <a:avLst/>
          </a:prstGeom>
          <a:noFill/>
          <a:ln>
            <a:noFill/>
          </a:ln>
        </p:spPr>
      </p:pic>
      <p:pic>
        <p:nvPicPr>
          <p:cNvPr id="3865" name="Google Shape;3865;p143"/>
          <p:cNvPicPr preferRelativeResize="0"/>
          <p:nvPr/>
        </p:nvPicPr>
        <p:blipFill>
          <a:blip r:embed="rId20">
            <a:alphaModFix/>
          </a:blip>
          <a:stretch>
            <a:fillRect/>
          </a:stretch>
        </p:blipFill>
        <p:spPr>
          <a:xfrm>
            <a:off x="7187232" y="1267932"/>
            <a:ext cx="695099" cy="450405"/>
          </a:xfrm>
          <a:prstGeom prst="rect">
            <a:avLst/>
          </a:prstGeom>
          <a:noFill/>
          <a:ln>
            <a:noFill/>
          </a:ln>
        </p:spPr>
      </p:pic>
      <p:pic>
        <p:nvPicPr>
          <p:cNvPr id="3866" name="Google Shape;3866;p143"/>
          <p:cNvPicPr preferRelativeResize="0"/>
          <p:nvPr/>
        </p:nvPicPr>
        <p:blipFill>
          <a:blip r:embed="rId21">
            <a:alphaModFix/>
          </a:blip>
          <a:stretch>
            <a:fillRect/>
          </a:stretch>
        </p:blipFill>
        <p:spPr>
          <a:xfrm>
            <a:off x="5736263" y="1294785"/>
            <a:ext cx="814031" cy="396700"/>
          </a:xfrm>
          <a:prstGeom prst="rect">
            <a:avLst/>
          </a:prstGeom>
          <a:noFill/>
          <a:ln>
            <a:noFill/>
          </a:ln>
        </p:spPr>
      </p:pic>
      <p:pic>
        <p:nvPicPr>
          <p:cNvPr id="3867" name="Google Shape;3867;p143"/>
          <p:cNvPicPr preferRelativeResize="0"/>
          <p:nvPr/>
        </p:nvPicPr>
        <p:blipFill>
          <a:blip r:embed="rId22">
            <a:alphaModFix/>
          </a:blip>
          <a:stretch>
            <a:fillRect/>
          </a:stretch>
        </p:blipFill>
        <p:spPr>
          <a:xfrm>
            <a:off x="5380561" y="4110459"/>
            <a:ext cx="895077" cy="283913"/>
          </a:xfrm>
          <a:prstGeom prst="rect">
            <a:avLst/>
          </a:prstGeom>
          <a:noFill/>
          <a:ln>
            <a:noFill/>
          </a:ln>
        </p:spPr>
      </p:pic>
      <p:pic>
        <p:nvPicPr>
          <p:cNvPr id="3868" name="Google Shape;3868;p143"/>
          <p:cNvPicPr preferRelativeResize="0"/>
          <p:nvPr/>
        </p:nvPicPr>
        <p:blipFill>
          <a:blip r:embed="rId23">
            <a:alphaModFix/>
          </a:blip>
          <a:stretch>
            <a:fillRect/>
          </a:stretch>
        </p:blipFill>
        <p:spPr>
          <a:xfrm>
            <a:off x="7327750" y="4096226"/>
            <a:ext cx="1038474" cy="312364"/>
          </a:xfrm>
          <a:prstGeom prst="rect">
            <a:avLst/>
          </a:prstGeom>
          <a:noFill/>
          <a:ln>
            <a:noFill/>
          </a:ln>
        </p:spPr>
      </p:pic>
      <p:pic>
        <p:nvPicPr>
          <p:cNvPr id="3869" name="Google Shape;3869;p143"/>
          <p:cNvPicPr preferRelativeResize="0"/>
          <p:nvPr/>
        </p:nvPicPr>
        <p:blipFill>
          <a:blip r:embed="rId24">
            <a:alphaModFix/>
          </a:blip>
          <a:stretch>
            <a:fillRect/>
          </a:stretch>
        </p:blipFill>
        <p:spPr>
          <a:xfrm>
            <a:off x="6528889" y="2637552"/>
            <a:ext cx="895073" cy="433170"/>
          </a:xfrm>
          <a:prstGeom prst="rect">
            <a:avLst/>
          </a:prstGeom>
          <a:noFill/>
          <a:ln>
            <a:noFill/>
          </a:ln>
        </p:spPr>
      </p:pic>
      <p:pic>
        <p:nvPicPr>
          <p:cNvPr id="3870" name="Google Shape;3870;p143"/>
          <p:cNvPicPr preferRelativeResize="0"/>
          <p:nvPr/>
        </p:nvPicPr>
        <p:blipFill>
          <a:blip r:embed="rId25">
            <a:alphaModFix/>
          </a:blip>
          <a:stretch>
            <a:fillRect/>
          </a:stretch>
        </p:blipFill>
        <p:spPr>
          <a:xfrm>
            <a:off x="7409200" y="4485679"/>
            <a:ext cx="1038474" cy="399068"/>
          </a:xfrm>
          <a:prstGeom prst="rect">
            <a:avLst/>
          </a:prstGeom>
          <a:noFill/>
          <a:ln>
            <a:noFill/>
          </a:ln>
        </p:spPr>
      </p:pic>
      <p:sp>
        <p:nvSpPr>
          <p:cNvPr id="3871" name="Google Shape;3871;p143"/>
          <p:cNvSpPr/>
          <p:nvPr/>
        </p:nvSpPr>
        <p:spPr>
          <a:xfrm>
            <a:off x="3825459" y="3032545"/>
            <a:ext cx="118805" cy="119711"/>
          </a:xfrm>
          <a:custGeom>
            <a:rect b="b" l="l" r="r" t="t"/>
            <a:pathLst>
              <a:path extrusionOk="0" h="5349" w="5564">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1088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5" name="Shape 3875"/>
        <p:cNvGrpSpPr/>
        <p:nvPr/>
      </p:nvGrpSpPr>
      <p:grpSpPr>
        <a:xfrm>
          <a:off x="0" y="0"/>
          <a:ext cx="0" cy="0"/>
          <a:chOff x="0" y="0"/>
          <a:chExt cx="0" cy="0"/>
        </a:xfrm>
      </p:grpSpPr>
      <p:sp>
        <p:nvSpPr>
          <p:cNvPr id="3876" name="Google Shape;3876;p144"/>
          <p:cNvSpPr/>
          <p:nvPr/>
        </p:nvSpPr>
        <p:spPr>
          <a:xfrm>
            <a:off x="311700" y="0"/>
            <a:ext cx="8458200" cy="489600"/>
          </a:xfrm>
          <a:prstGeom prst="rect">
            <a:avLst/>
          </a:prstGeom>
          <a:noFill/>
          <a:ln cap="flat" cmpd="sng" w="9525">
            <a:solidFill>
              <a:srgbClr val="073763">
                <a:alpha val="0"/>
              </a:srgbClr>
            </a:solidFill>
            <a:prstDash val="solid"/>
            <a:round/>
            <a:headEnd len="sm" w="sm" type="none"/>
            <a:tailEnd len="sm" w="sm" type="none"/>
          </a:ln>
        </p:spPr>
        <p:txBody>
          <a:bodyPr anchorCtr="0" anchor="ctr" bIns="61275" lIns="0" spcFirstLastPara="1" rIns="61275" wrap="square" tIns="61275">
            <a:noAutofit/>
          </a:bodyPr>
          <a:lstStyle/>
          <a:p>
            <a:pPr indent="0" lvl="0" marL="0" rtl="0" algn="l">
              <a:spcBef>
                <a:spcPts val="0"/>
              </a:spcBef>
              <a:spcAft>
                <a:spcPts val="0"/>
              </a:spcAft>
              <a:buClr>
                <a:schemeClr val="dk1"/>
              </a:buClr>
              <a:buSzPts val="1100"/>
              <a:buFont typeface="Arial"/>
              <a:buNone/>
            </a:pPr>
            <a:r>
              <a:rPr b="1" lang="en-GB" sz="1600">
                <a:solidFill>
                  <a:srgbClr val="0B5394"/>
                </a:solidFill>
                <a:latin typeface="Roboto"/>
                <a:ea typeface="Roboto"/>
                <a:cs typeface="Roboto"/>
                <a:sym typeface="Roboto"/>
              </a:rPr>
              <a:t>Explore Deep Pharma Intelligence Solutions </a:t>
            </a:r>
            <a:endParaRPr b="1" sz="1600">
              <a:solidFill>
                <a:srgbClr val="0B5394"/>
              </a:solidFill>
              <a:latin typeface="Roboto"/>
              <a:ea typeface="Roboto"/>
              <a:cs typeface="Roboto"/>
              <a:sym typeface="Roboto"/>
            </a:endParaRPr>
          </a:p>
        </p:txBody>
      </p:sp>
      <p:pic>
        <p:nvPicPr>
          <p:cNvPr id="3877" name="Google Shape;3877;p144"/>
          <p:cNvPicPr preferRelativeResize="0"/>
          <p:nvPr/>
        </p:nvPicPr>
        <p:blipFill rotWithShape="1">
          <a:blip r:embed="rId3">
            <a:alphaModFix/>
          </a:blip>
          <a:srcRect b="49212" l="0" r="0" t="0"/>
          <a:stretch/>
        </p:blipFill>
        <p:spPr>
          <a:xfrm>
            <a:off x="3534525" y="688575"/>
            <a:ext cx="5444424" cy="1263750"/>
          </a:xfrm>
          <a:prstGeom prst="rect">
            <a:avLst/>
          </a:prstGeom>
          <a:noFill/>
          <a:ln>
            <a:noFill/>
          </a:ln>
        </p:spPr>
      </p:pic>
      <p:pic>
        <p:nvPicPr>
          <p:cNvPr id="3878" name="Google Shape;3878;p144"/>
          <p:cNvPicPr preferRelativeResize="0"/>
          <p:nvPr/>
        </p:nvPicPr>
        <p:blipFill rotWithShape="1">
          <a:blip r:embed="rId3">
            <a:alphaModFix/>
          </a:blip>
          <a:srcRect b="0" l="0" r="0" t="49212"/>
          <a:stretch/>
        </p:blipFill>
        <p:spPr>
          <a:xfrm>
            <a:off x="3534508" y="2665288"/>
            <a:ext cx="5444470" cy="1263750"/>
          </a:xfrm>
          <a:prstGeom prst="rect">
            <a:avLst/>
          </a:prstGeom>
          <a:noFill/>
          <a:ln>
            <a:noFill/>
          </a:ln>
        </p:spPr>
      </p:pic>
      <p:sp>
        <p:nvSpPr>
          <p:cNvPr id="3879" name="Google Shape;3879;p144"/>
          <p:cNvSpPr/>
          <p:nvPr/>
        </p:nvSpPr>
        <p:spPr>
          <a:xfrm>
            <a:off x="5381925" y="1933600"/>
            <a:ext cx="1749600" cy="760800"/>
          </a:xfrm>
          <a:prstGeom prst="roundRect">
            <a:avLst>
              <a:gd fmla="val 4869" name="adj"/>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900">
                <a:solidFill>
                  <a:srgbClr val="0B5394"/>
                </a:solidFill>
                <a:latin typeface="Roboto"/>
                <a:ea typeface="Roboto"/>
                <a:cs typeface="Roboto"/>
                <a:sym typeface="Roboto"/>
              </a:rPr>
              <a:t>Discover clinical trials conducted by AI for drug development companies </a:t>
            </a:r>
            <a:endParaRPr b="1" sz="900">
              <a:solidFill>
                <a:srgbClr val="0B5394"/>
              </a:solidFill>
              <a:latin typeface="Roboto"/>
              <a:ea typeface="Roboto"/>
              <a:cs typeface="Roboto"/>
              <a:sym typeface="Roboto"/>
            </a:endParaRPr>
          </a:p>
        </p:txBody>
      </p:sp>
      <p:sp>
        <p:nvSpPr>
          <p:cNvPr id="3880" name="Google Shape;3880;p144"/>
          <p:cNvSpPr/>
          <p:nvPr/>
        </p:nvSpPr>
        <p:spPr>
          <a:xfrm>
            <a:off x="3585700" y="1933600"/>
            <a:ext cx="1749600" cy="760800"/>
          </a:xfrm>
          <a:prstGeom prst="roundRect">
            <a:avLst>
              <a:gd fmla="val 4869" name="adj"/>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900">
                <a:solidFill>
                  <a:srgbClr val="0B5394"/>
                </a:solidFill>
                <a:latin typeface="Roboto"/>
                <a:ea typeface="Roboto"/>
                <a:cs typeface="Roboto"/>
                <a:sym typeface="Roboto"/>
              </a:rPr>
              <a:t>Order AI-driven research and data science reports tailored to your needs </a:t>
            </a:r>
            <a:endParaRPr b="1" sz="900">
              <a:solidFill>
                <a:srgbClr val="0B5394"/>
              </a:solidFill>
              <a:latin typeface="Roboto"/>
              <a:ea typeface="Roboto"/>
              <a:cs typeface="Roboto"/>
              <a:sym typeface="Roboto"/>
            </a:endParaRPr>
          </a:p>
        </p:txBody>
      </p:sp>
      <p:sp>
        <p:nvSpPr>
          <p:cNvPr id="3881" name="Google Shape;3881;p144"/>
          <p:cNvSpPr/>
          <p:nvPr/>
        </p:nvSpPr>
        <p:spPr>
          <a:xfrm>
            <a:off x="7178150" y="1933600"/>
            <a:ext cx="1749600" cy="760800"/>
          </a:xfrm>
          <a:prstGeom prst="roundRect">
            <a:avLst>
              <a:gd fmla="val 4869" name="adj"/>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900">
                <a:solidFill>
                  <a:srgbClr val="0B5394"/>
                </a:solidFill>
                <a:latin typeface="Roboto"/>
                <a:ea typeface="Roboto"/>
                <a:cs typeface="Roboto"/>
                <a:sym typeface="Roboto"/>
              </a:rPr>
              <a:t>Get actionable insights on the flow of capital across VC, PE and M&amp;A in the AI industry </a:t>
            </a:r>
            <a:endParaRPr b="1" sz="900">
              <a:solidFill>
                <a:srgbClr val="0B5394"/>
              </a:solidFill>
              <a:latin typeface="Roboto"/>
              <a:ea typeface="Roboto"/>
              <a:cs typeface="Roboto"/>
              <a:sym typeface="Roboto"/>
            </a:endParaRPr>
          </a:p>
        </p:txBody>
      </p:sp>
      <p:sp>
        <p:nvSpPr>
          <p:cNvPr id="3882" name="Google Shape;3882;p144"/>
          <p:cNvSpPr/>
          <p:nvPr/>
        </p:nvSpPr>
        <p:spPr>
          <a:xfrm>
            <a:off x="5381950" y="3929025"/>
            <a:ext cx="1749600" cy="760800"/>
          </a:xfrm>
          <a:prstGeom prst="roundRect">
            <a:avLst>
              <a:gd fmla="val 4869" name="adj"/>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900">
                <a:solidFill>
                  <a:srgbClr val="0B5394"/>
                </a:solidFill>
                <a:latin typeface="Roboto"/>
                <a:ea typeface="Roboto"/>
                <a:cs typeface="Roboto"/>
                <a:sym typeface="Roboto"/>
              </a:rPr>
              <a:t>Understand the connections between companies and investors within industry sectors </a:t>
            </a:r>
            <a:endParaRPr b="1" sz="900">
              <a:solidFill>
                <a:srgbClr val="0B5394"/>
              </a:solidFill>
              <a:latin typeface="Roboto"/>
              <a:ea typeface="Roboto"/>
              <a:cs typeface="Roboto"/>
              <a:sym typeface="Roboto"/>
            </a:endParaRPr>
          </a:p>
        </p:txBody>
      </p:sp>
      <p:sp>
        <p:nvSpPr>
          <p:cNvPr id="3883" name="Google Shape;3883;p144"/>
          <p:cNvSpPr/>
          <p:nvPr/>
        </p:nvSpPr>
        <p:spPr>
          <a:xfrm>
            <a:off x="3585725" y="3929025"/>
            <a:ext cx="1749600" cy="760800"/>
          </a:xfrm>
          <a:prstGeom prst="roundRect">
            <a:avLst>
              <a:gd fmla="val 4869" name="adj"/>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900">
                <a:solidFill>
                  <a:srgbClr val="0B5394"/>
                </a:solidFill>
                <a:latin typeface="Roboto"/>
                <a:ea typeface="Roboto"/>
                <a:cs typeface="Roboto"/>
                <a:sym typeface="Roboto"/>
              </a:rPr>
              <a:t>Ultimate solutions for building customized Big Data Analytics Systems and Dashboards </a:t>
            </a:r>
            <a:endParaRPr b="1" sz="900">
              <a:solidFill>
                <a:srgbClr val="0B5394"/>
              </a:solidFill>
              <a:latin typeface="Roboto"/>
              <a:ea typeface="Roboto"/>
              <a:cs typeface="Roboto"/>
              <a:sym typeface="Roboto"/>
            </a:endParaRPr>
          </a:p>
        </p:txBody>
      </p:sp>
      <p:sp>
        <p:nvSpPr>
          <p:cNvPr id="3884" name="Google Shape;3884;p144"/>
          <p:cNvSpPr/>
          <p:nvPr/>
        </p:nvSpPr>
        <p:spPr>
          <a:xfrm>
            <a:off x="7178175" y="3929025"/>
            <a:ext cx="1749600" cy="760800"/>
          </a:xfrm>
          <a:prstGeom prst="roundRect">
            <a:avLst>
              <a:gd fmla="val 4869" name="adj"/>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900">
                <a:solidFill>
                  <a:srgbClr val="0B5394"/>
                </a:solidFill>
                <a:latin typeface="Roboto"/>
                <a:ea typeface="Roboto"/>
                <a:cs typeface="Roboto"/>
                <a:sym typeface="Roboto"/>
              </a:rPr>
              <a:t>Connect to industry professionals for fruitful relationships</a:t>
            </a:r>
            <a:endParaRPr b="1" sz="900">
              <a:solidFill>
                <a:srgbClr val="0B5394"/>
              </a:solidFill>
              <a:latin typeface="Roboto"/>
              <a:ea typeface="Roboto"/>
              <a:cs typeface="Roboto"/>
              <a:sym typeface="Roboto"/>
            </a:endParaRPr>
          </a:p>
        </p:txBody>
      </p:sp>
      <p:sp>
        <p:nvSpPr>
          <p:cNvPr id="3885" name="Google Shape;3885;p144">
            <a:hlinkClick r:id="rId4"/>
          </p:cNvPr>
          <p:cNvSpPr/>
          <p:nvPr/>
        </p:nvSpPr>
        <p:spPr>
          <a:xfrm>
            <a:off x="3543850" y="763950"/>
            <a:ext cx="1833300" cy="11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144">
            <a:hlinkClick r:id="rId5"/>
          </p:cNvPr>
          <p:cNvSpPr/>
          <p:nvPr/>
        </p:nvSpPr>
        <p:spPr>
          <a:xfrm>
            <a:off x="5340100" y="734475"/>
            <a:ext cx="1833300" cy="11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144">
            <a:hlinkClick r:id="rId6"/>
          </p:cNvPr>
          <p:cNvSpPr/>
          <p:nvPr/>
        </p:nvSpPr>
        <p:spPr>
          <a:xfrm>
            <a:off x="7136325" y="734475"/>
            <a:ext cx="1833300" cy="11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144">
            <a:hlinkClick r:id="rId7"/>
          </p:cNvPr>
          <p:cNvSpPr/>
          <p:nvPr/>
        </p:nvSpPr>
        <p:spPr>
          <a:xfrm>
            <a:off x="3543850" y="2740663"/>
            <a:ext cx="1833300" cy="11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144">
            <a:hlinkClick r:id="rId8"/>
          </p:cNvPr>
          <p:cNvSpPr/>
          <p:nvPr/>
        </p:nvSpPr>
        <p:spPr>
          <a:xfrm>
            <a:off x="5340100" y="2740663"/>
            <a:ext cx="1833300" cy="11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144">
            <a:hlinkClick r:id="rId9"/>
          </p:cNvPr>
          <p:cNvSpPr/>
          <p:nvPr/>
        </p:nvSpPr>
        <p:spPr>
          <a:xfrm>
            <a:off x="7131525" y="2740663"/>
            <a:ext cx="1833300" cy="11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144"/>
          <p:cNvSpPr/>
          <p:nvPr/>
        </p:nvSpPr>
        <p:spPr>
          <a:xfrm>
            <a:off x="238925" y="763950"/>
            <a:ext cx="3232800" cy="10089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rPr b="1" lang="en-GB" sz="1300">
                <a:solidFill>
                  <a:srgbClr val="0B5394"/>
                </a:solidFill>
                <a:uFill>
                  <a:noFill/>
                </a:uFill>
                <a:latin typeface="Roboto"/>
                <a:ea typeface="Roboto"/>
                <a:cs typeface="Roboto"/>
                <a:sym typeface="Roboto"/>
                <a:hlinkClick r:id="rId10">
                  <a:extLst>
                    <a:ext uri="{A12FA001-AC4F-418D-AE19-62706E023703}">
                      <ahyp:hlinkClr val="tx"/>
                    </a:ext>
                  </a:extLst>
                </a:hlinkClick>
              </a:rPr>
              <a:t>Deep Pharma Intelligence</a:t>
            </a:r>
            <a:r>
              <a:rPr lang="en-GB" sz="1300">
                <a:solidFill>
                  <a:schemeClr val="dk1"/>
                </a:solidFill>
                <a:latin typeface="Roboto"/>
                <a:ea typeface="Roboto"/>
                <a:cs typeface="Roboto"/>
                <a:sym typeface="Roboto"/>
              </a:rPr>
              <a:t> is building a sophisticated cloud-based engine for advanced market and business intelligence in various deeptech industries. </a:t>
            </a:r>
            <a:endParaRPr sz="1500">
              <a:solidFill>
                <a:schemeClr val="dk1"/>
              </a:solidFill>
              <a:latin typeface="Roboto"/>
              <a:ea typeface="Roboto"/>
              <a:cs typeface="Roboto"/>
              <a:sym typeface="Roboto"/>
            </a:endParaRPr>
          </a:p>
          <a:p>
            <a:pPr indent="0" lvl="0" marL="0" rtl="0" algn="just">
              <a:spcBef>
                <a:spcPts val="600"/>
              </a:spcBef>
              <a:spcAft>
                <a:spcPts val="0"/>
              </a:spcAft>
              <a:buClr>
                <a:schemeClr val="dk1"/>
              </a:buClr>
              <a:buSzPts val="1100"/>
              <a:buFont typeface="Arial"/>
              <a:buNone/>
            </a:pPr>
            <a:r>
              <a:rPr lang="en-GB" sz="1300">
                <a:solidFill>
                  <a:schemeClr val="dk1"/>
                </a:solidFill>
                <a:latin typeface="Roboto"/>
                <a:ea typeface="Roboto"/>
                <a:cs typeface="Roboto"/>
                <a:sym typeface="Roboto"/>
              </a:rPr>
              <a:t>We provide profound AI-driven insights on the private and public markets in the Tech industries via </a:t>
            </a:r>
            <a:r>
              <a:rPr b="1" lang="en-GB" sz="1300">
                <a:solidFill>
                  <a:srgbClr val="FF0000"/>
                </a:solidFill>
                <a:latin typeface="Roboto"/>
                <a:ea typeface="Roboto"/>
                <a:cs typeface="Roboto"/>
                <a:sym typeface="Roboto"/>
              </a:rPr>
              <a:t>customized IT-Platforms and Dashboards.</a:t>
            </a:r>
            <a:endParaRPr b="1" sz="1300">
              <a:solidFill>
                <a:srgbClr val="FF0000"/>
              </a:solidFill>
              <a:latin typeface="Roboto"/>
              <a:ea typeface="Roboto"/>
              <a:cs typeface="Roboto"/>
              <a:sym typeface="Roboto"/>
            </a:endParaRPr>
          </a:p>
          <a:p>
            <a:pPr indent="0" lvl="0" marL="0" rtl="0" algn="just">
              <a:spcBef>
                <a:spcPts val="600"/>
              </a:spcBef>
              <a:spcAft>
                <a:spcPts val="0"/>
              </a:spcAft>
              <a:buClr>
                <a:schemeClr val="dk1"/>
              </a:buClr>
              <a:buSzPts val="1100"/>
              <a:buFont typeface="Arial"/>
              <a:buNone/>
            </a:pPr>
            <a:r>
              <a:t/>
            </a:r>
            <a:endParaRPr b="1" sz="1300">
              <a:solidFill>
                <a:srgbClr val="FF0000"/>
              </a:solidFill>
              <a:latin typeface="Roboto"/>
              <a:ea typeface="Roboto"/>
              <a:cs typeface="Roboto"/>
              <a:sym typeface="Roboto"/>
            </a:endParaRPr>
          </a:p>
          <a:p>
            <a:pPr indent="0" lvl="0" marL="0" rtl="0" algn="just">
              <a:spcBef>
                <a:spcPts val="600"/>
              </a:spcBef>
              <a:spcAft>
                <a:spcPts val="0"/>
              </a:spcAft>
              <a:buClr>
                <a:schemeClr val="dk1"/>
              </a:buClr>
              <a:buSzPts val="1100"/>
              <a:buFont typeface="Arial"/>
              <a:buNone/>
            </a:pPr>
            <a:r>
              <a:t/>
            </a:r>
            <a:endParaRPr b="1" sz="1300">
              <a:solidFill>
                <a:srgbClr val="FF0000"/>
              </a:solidFill>
              <a:latin typeface="Roboto"/>
              <a:ea typeface="Roboto"/>
              <a:cs typeface="Roboto"/>
              <a:sym typeface="Roboto"/>
            </a:endParaRPr>
          </a:p>
          <a:p>
            <a:pPr indent="0" lvl="0" marL="0" marR="0" rtl="0" algn="just">
              <a:lnSpc>
                <a:spcPct val="100000"/>
              </a:lnSpc>
              <a:spcBef>
                <a:spcPts val="0"/>
              </a:spcBef>
              <a:spcAft>
                <a:spcPts val="0"/>
              </a:spcAft>
              <a:buNone/>
            </a:pPr>
            <a:r>
              <a:t/>
            </a:r>
            <a:endParaRPr sz="1200">
              <a:solidFill>
                <a:srgbClr val="434343"/>
              </a:solidFill>
              <a:latin typeface="Roboto"/>
              <a:ea typeface="Roboto"/>
              <a:cs typeface="Roboto"/>
              <a:sym typeface="Roboto"/>
            </a:endParaRPr>
          </a:p>
        </p:txBody>
      </p:sp>
      <p:sp>
        <p:nvSpPr>
          <p:cNvPr id="3892" name="Google Shape;3892;p144"/>
          <p:cNvSpPr/>
          <p:nvPr/>
        </p:nvSpPr>
        <p:spPr>
          <a:xfrm>
            <a:off x="238925" y="2739400"/>
            <a:ext cx="3232800" cy="313800"/>
          </a:xfrm>
          <a:prstGeom prst="rect">
            <a:avLst/>
          </a:prstGeom>
          <a:gradFill>
            <a:gsLst>
              <a:gs pos="0">
                <a:srgbClr val="0B5394"/>
              </a:gs>
              <a:gs pos="0">
                <a:srgbClr val="3D85C6"/>
              </a:gs>
              <a:gs pos="100000">
                <a:srgbClr val="1C4587"/>
              </a:gs>
            </a:gsLst>
            <a:lin ang="16198662" scaled="0"/>
          </a:gradFill>
          <a:ln>
            <a:noFill/>
          </a:ln>
          <a:effectLst>
            <a:outerShdw blurRad="100013" rotWithShape="0" algn="bl" dist="19050">
              <a:srgbClr val="000000">
                <a:alpha val="13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a:solidFill>
                  <a:srgbClr val="FFFFFF"/>
                </a:solidFill>
                <a:latin typeface="Roboto"/>
                <a:ea typeface="Roboto"/>
                <a:cs typeface="Roboto"/>
                <a:sym typeface="Roboto"/>
              </a:rPr>
              <a:t>Our Partners </a:t>
            </a:r>
            <a:endParaRPr b="1">
              <a:solidFill>
                <a:srgbClr val="FFFFFF"/>
              </a:solidFill>
              <a:latin typeface="Roboto"/>
              <a:ea typeface="Roboto"/>
              <a:cs typeface="Roboto"/>
              <a:sym typeface="Roboto"/>
            </a:endParaRPr>
          </a:p>
        </p:txBody>
      </p:sp>
      <p:pic>
        <p:nvPicPr>
          <p:cNvPr id="3893" name="Google Shape;3893;p144"/>
          <p:cNvPicPr preferRelativeResize="0"/>
          <p:nvPr/>
        </p:nvPicPr>
        <p:blipFill>
          <a:blip r:embed="rId11">
            <a:alphaModFix/>
          </a:blip>
          <a:stretch>
            <a:fillRect/>
          </a:stretch>
        </p:blipFill>
        <p:spPr>
          <a:xfrm>
            <a:off x="323100" y="3192975"/>
            <a:ext cx="1462156" cy="489600"/>
          </a:xfrm>
          <a:prstGeom prst="rect">
            <a:avLst/>
          </a:prstGeom>
          <a:noFill/>
          <a:ln>
            <a:noFill/>
          </a:ln>
        </p:spPr>
      </p:pic>
      <p:pic>
        <p:nvPicPr>
          <p:cNvPr id="3894" name="Google Shape;3894;p144"/>
          <p:cNvPicPr preferRelativeResize="0"/>
          <p:nvPr/>
        </p:nvPicPr>
        <p:blipFill>
          <a:blip r:embed="rId12">
            <a:alphaModFix/>
          </a:blip>
          <a:stretch>
            <a:fillRect/>
          </a:stretch>
        </p:blipFill>
        <p:spPr>
          <a:xfrm>
            <a:off x="2067300" y="3255975"/>
            <a:ext cx="1309825" cy="406497"/>
          </a:xfrm>
          <a:prstGeom prst="rect">
            <a:avLst/>
          </a:prstGeom>
          <a:noFill/>
          <a:ln>
            <a:noFill/>
          </a:ln>
        </p:spPr>
      </p:pic>
      <p:pic>
        <p:nvPicPr>
          <p:cNvPr id="3895" name="Google Shape;3895;p144"/>
          <p:cNvPicPr preferRelativeResize="0"/>
          <p:nvPr/>
        </p:nvPicPr>
        <p:blipFill>
          <a:blip r:embed="rId13">
            <a:alphaModFix/>
          </a:blip>
          <a:stretch>
            <a:fillRect/>
          </a:stretch>
        </p:blipFill>
        <p:spPr>
          <a:xfrm>
            <a:off x="475500" y="3925231"/>
            <a:ext cx="1171599" cy="556619"/>
          </a:xfrm>
          <a:prstGeom prst="rect">
            <a:avLst/>
          </a:prstGeom>
          <a:noFill/>
          <a:ln>
            <a:noFill/>
          </a:ln>
        </p:spPr>
      </p:pic>
      <p:pic>
        <p:nvPicPr>
          <p:cNvPr id="3896" name="Google Shape;3896;p144"/>
          <p:cNvPicPr preferRelativeResize="0"/>
          <p:nvPr/>
        </p:nvPicPr>
        <p:blipFill>
          <a:blip r:embed="rId14">
            <a:alphaModFix/>
          </a:blip>
          <a:stretch>
            <a:fillRect/>
          </a:stretch>
        </p:blipFill>
        <p:spPr>
          <a:xfrm>
            <a:off x="2159900" y="3848830"/>
            <a:ext cx="1171600" cy="607496"/>
          </a:xfrm>
          <a:prstGeom prst="rect">
            <a:avLst/>
          </a:prstGeom>
          <a:noFill/>
          <a:ln>
            <a:noFill/>
          </a:ln>
        </p:spPr>
      </p:pic>
      <p:sp>
        <p:nvSpPr>
          <p:cNvPr id="3897" name="Google Shape;3897;p144"/>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98" name="Google Shape;3898;p144"/>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899" name="Google Shape;3899;p144"/>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900" name="Google Shape;3900;p144"/>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901" name="Google Shape;3901;p144"/>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5" name="Shape 3905"/>
        <p:cNvGrpSpPr/>
        <p:nvPr/>
      </p:nvGrpSpPr>
      <p:grpSpPr>
        <a:xfrm>
          <a:off x="0" y="0"/>
          <a:ext cx="0" cy="0"/>
          <a:chOff x="0" y="0"/>
          <a:chExt cx="0" cy="0"/>
        </a:xfrm>
      </p:grpSpPr>
      <p:sp>
        <p:nvSpPr>
          <p:cNvPr id="3906" name="Google Shape;3906;p145"/>
          <p:cNvSpPr/>
          <p:nvPr/>
        </p:nvSpPr>
        <p:spPr>
          <a:xfrm>
            <a:off x="311700" y="0"/>
            <a:ext cx="8458200" cy="489600"/>
          </a:xfrm>
          <a:prstGeom prst="rect">
            <a:avLst/>
          </a:prstGeom>
          <a:noFill/>
          <a:ln cap="flat" cmpd="sng" w="9525">
            <a:solidFill>
              <a:srgbClr val="073763">
                <a:alpha val="0"/>
              </a:srgbClr>
            </a:solidFill>
            <a:prstDash val="solid"/>
            <a:round/>
            <a:headEnd len="sm" w="sm" type="none"/>
            <a:tailEnd len="sm" w="sm" type="none"/>
          </a:ln>
        </p:spPr>
        <p:txBody>
          <a:bodyPr anchorCtr="0" anchor="ctr" bIns="61275" lIns="0" spcFirstLastPara="1" rIns="61275" wrap="square" tIns="61275">
            <a:noAutofit/>
          </a:bodyPr>
          <a:lstStyle/>
          <a:p>
            <a:pPr indent="0" lvl="0" marL="0" rtl="0" algn="l">
              <a:spcBef>
                <a:spcPts val="0"/>
              </a:spcBef>
              <a:spcAft>
                <a:spcPts val="0"/>
              </a:spcAft>
              <a:buClr>
                <a:schemeClr val="dk1"/>
              </a:buClr>
              <a:buSzPts val="1100"/>
              <a:buFont typeface="Arial"/>
              <a:buNone/>
            </a:pPr>
            <a:r>
              <a:rPr b="1" lang="en-GB" sz="1600">
                <a:solidFill>
                  <a:srgbClr val="0B5394"/>
                </a:solidFill>
                <a:latin typeface="Roboto"/>
                <a:ea typeface="Roboto"/>
                <a:cs typeface="Roboto"/>
                <a:sym typeface="Roboto"/>
              </a:rPr>
              <a:t>Explore Deep Pharma Intelligence Solutions: Examples </a:t>
            </a:r>
            <a:endParaRPr b="1" sz="1600">
              <a:solidFill>
                <a:srgbClr val="0B5394"/>
              </a:solidFill>
              <a:latin typeface="Roboto"/>
              <a:ea typeface="Roboto"/>
              <a:cs typeface="Roboto"/>
              <a:sym typeface="Roboto"/>
            </a:endParaRPr>
          </a:p>
        </p:txBody>
      </p:sp>
      <p:sp>
        <p:nvSpPr>
          <p:cNvPr id="3907" name="Google Shape;3907;p145"/>
          <p:cNvSpPr txBox="1"/>
          <p:nvPr/>
        </p:nvSpPr>
        <p:spPr>
          <a:xfrm>
            <a:off x="788550" y="688575"/>
            <a:ext cx="34146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rgbClr val="0B5394"/>
                </a:solidFill>
                <a:latin typeface="Roboto"/>
                <a:ea typeface="Roboto"/>
                <a:cs typeface="Roboto"/>
                <a:sym typeface="Roboto"/>
              </a:rPr>
              <a:t>Big Data Analytics Dashboard</a:t>
            </a:r>
            <a:endParaRPr b="1">
              <a:solidFill>
                <a:srgbClr val="0B5394"/>
              </a:solidFill>
              <a:latin typeface="Roboto"/>
              <a:ea typeface="Roboto"/>
              <a:cs typeface="Roboto"/>
              <a:sym typeface="Roboto"/>
            </a:endParaRPr>
          </a:p>
        </p:txBody>
      </p:sp>
      <p:sp>
        <p:nvSpPr>
          <p:cNvPr id="3908" name="Google Shape;3908;p145"/>
          <p:cNvSpPr txBox="1"/>
          <p:nvPr/>
        </p:nvSpPr>
        <p:spPr>
          <a:xfrm>
            <a:off x="5161425" y="696225"/>
            <a:ext cx="34146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rgbClr val="0B5394"/>
                </a:solidFill>
                <a:latin typeface="Roboto"/>
                <a:ea typeface="Roboto"/>
                <a:cs typeface="Roboto"/>
                <a:sym typeface="Roboto"/>
              </a:rPr>
              <a:t>Interactive Mind Maps</a:t>
            </a:r>
            <a:endParaRPr>
              <a:latin typeface="Roboto"/>
              <a:ea typeface="Roboto"/>
              <a:cs typeface="Roboto"/>
              <a:sym typeface="Roboto"/>
            </a:endParaRPr>
          </a:p>
        </p:txBody>
      </p:sp>
      <p:pic>
        <p:nvPicPr>
          <p:cNvPr id="3909" name="Google Shape;3909;p145"/>
          <p:cNvPicPr preferRelativeResize="0"/>
          <p:nvPr/>
        </p:nvPicPr>
        <p:blipFill>
          <a:blip r:embed="rId3">
            <a:alphaModFix/>
          </a:blip>
          <a:stretch>
            <a:fillRect/>
          </a:stretch>
        </p:blipFill>
        <p:spPr>
          <a:xfrm>
            <a:off x="311700" y="1125575"/>
            <a:ext cx="4308884" cy="3227501"/>
          </a:xfrm>
          <a:prstGeom prst="rect">
            <a:avLst/>
          </a:prstGeom>
          <a:noFill/>
          <a:ln>
            <a:noFill/>
          </a:ln>
        </p:spPr>
      </p:pic>
      <p:pic>
        <p:nvPicPr>
          <p:cNvPr id="3910" name="Google Shape;3910;p145"/>
          <p:cNvPicPr preferRelativeResize="0"/>
          <p:nvPr/>
        </p:nvPicPr>
        <p:blipFill rotWithShape="1">
          <a:blip r:embed="rId4">
            <a:alphaModFix/>
          </a:blip>
          <a:srcRect b="0" l="0" r="0" t="0"/>
          <a:stretch/>
        </p:blipFill>
        <p:spPr>
          <a:xfrm>
            <a:off x="987525" y="1361575"/>
            <a:ext cx="2923151" cy="1918075"/>
          </a:xfrm>
          <a:prstGeom prst="rect">
            <a:avLst/>
          </a:prstGeom>
          <a:noFill/>
          <a:ln>
            <a:noFill/>
          </a:ln>
        </p:spPr>
      </p:pic>
      <p:pic>
        <p:nvPicPr>
          <p:cNvPr id="3911" name="Google Shape;3911;p145"/>
          <p:cNvPicPr preferRelativeResize="0"/>
          <p:nvPr/>
        </p:nvPicPr>
        <p:blipFill>
          <a:blip r:embed="rId3">
            <a:alphaModFix/>
          </a:blip>
          <a:stretch>
            <a:fillRect/>
          </a:stretch>
        </p:blipFill>
        <p:spPr>
          <a:xfrm>
            <a:off x="4725025" y="1092588"/>
            <a:ext cx="4308884" cy="3227501"/>
          </a:xfrm>
          <a:prstGeom prst="rect">
            <a:avLst/>
          </a:prstGeom>
          <a:noFill/>
          <a:ln>
            <a:noFill/>
          </a:ln>
        </p:spPr>
      </p:pic>
      <p:pic>
        <p:nvPicPr>
          <p:cNvPr id="3912" name="Google Shape;3912;p145"/>
          <p:cNvPicPr preferRelativeResize="0"/>
          <p:nvPr/>
        </p:nvPicPr>
        <p:blipFill rotWithShape="1">
          <a:blip r:embed="rId5">
            <a:alphaModFix/>
          </a:blip>
          <a:srcRect b="0" l="0" r="714" t="0"/>
          <a:stretch/>
        </p:blipFill>
        <p:spPr>
          <a:xfrm>
            <a:off x="5229025" y="1469513"/>
            <a:ext cx="3300874" cy="1657497"/>
          </a:xfrm>
          <a:prstGeom prst="rect">
            <a:avLst/>
          </a:prstGeom>
          <a:noFill/>
          <a:ln>
            <a:noFill/>
          </a:ln>
        </p:spPr>
      </p:pic>
      <p:sp>
        <p:nvSpPr>
          <p:cNvPr id="3913" name="Google Shape;3913;p145"/>
          <p:cNvSpPr txBox="1"/>
          <p:nvPr/>
        </p:nvSpPr>
        <p:spPr>
          <a:xfrm>
            <a:off x="2779075" y="4587550"/>
            <a:ext cx="38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rgbClr val="FF0000"/>
                </a:solidFill>
                <a:hlinkClick r:id="rId6">
                  <a:extLst>
                    <a:ext uri="{A12FA001-AC4F-418D-AE19-62706E023703}">
                      <ahyp:hlinkClr val="tx"/>
                    </a:ext>
                  </a:extLst>
                </a:hlinkClick>
              </a:rPr>
              <a:t>www.deep-innovation.tech/pharma-dashboard</a:t>
            </a:r>
            <a:endParaRPr>
              <a:solidFill>
                <a:srgbClr val="FF0000"/>
              </a:solidFill>
            </a:endParaRPr>
          </a:p>
        </p:txBody>
      </p:sp>
      <p:sp>
        <p:nvSpPr>
          <p:cNvPr id="3914" name="Google Shape;3914;p145"/>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15" name="Google Shape;3915;p145"/>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16" name="Google Shape;3916;p145"/>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917" name="Google Shape;3917;p145"/>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918" name="Google Shape;3918;p145"/>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3919" name="Google Shape;3919;p145"/>
          <p:cNvPicPr preferRelativeResize="0"/>
          <p:nvPr/>
        </p:nvPicPr>
        <p:blipFill>
          <a:blip r:embed="rId7">
            <a:alphaModFix/>
          </a:blip>
          <a:stretch>
            <a:fillRect/>
          </a:stretch>
        </p:blipFill>
        <p:spPr>
          <a:xfrm>
            <a:off x="2124400" y="4320100"/>
            <a:ext cx="649400" cy="6494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3" name="Shape 3923"/>
        <p:cNvGrpSpPr/>
        <p:nvPr/>
      </p:nvGrpSpPr>
      <p:grpSpPr>
        <a:xfrm>
          <a:off x="0" y="0"/>
          <a:ext cx="0" cy="0"/>
          <a:chOff x="0" y="0"/>
          <a:chExt cx="0" cy="0"/>
        </a:xfrm>
      </p:grpSpPr>
      <p:sp>
        <p:nvSpPr>
          <p:cNvPr id="3924" name="Google Shape;3924;p146"/>
          <p:cNvSpPr/>
          <p:nvPr/>
        </p:nvSpPr>
        <p:spPr>
          <a:xfrm>
            <a:off x="4700475" y="724675"/>
            <a:ext cx="4198500" cy="3227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925" name="Google Shape;3925;p146"/>
          <p:cNvSpPr/>
          <p:nvPr/>
        </p:nvSpPr>
        <p:spPr>
          <a:xfrm>
            <a:off x="311700" y="0"/>
            <a:ext cx="8458200" cy="489600"/>
          </a:xfrm>
          <a:prstGeom prst="rect">
            <a:avLst/>
          </a:prstGeom>
          <a:noFill/>
          <a:ln cap="flat" cmpd="sng" w="9525">
            <a:solidFill>
              <a:srgbClr val="073763">
                <a:alpha val="0"/>
              </a:srgbClr>
            </a:solidFill>
            <a:prstDash val="solid"/>
            <a:round/>
            <a:headEnd len="sm" w="sm" type="none"/>
            <a:tailEnd len="sm" w="sm" type="none"/>
          </a:ln>
        </p:spPr>
        <p:txBody>
          <a:bodyPr anchorCtr="0" anchor="ctr" bIns="61275" lIns="0" spcFirstLastPara="1" rIns="61275" wrap="square" tIns="61275">
            <a:noAutofit/>
          </a:bodyPr>
          <a:lstStyle/>
          <a:p>
            <a:pPr indent="0" lvl="0" marL="0" rtl="0" algn="l">
              <a:spcBef>
                <a:spcPts val="0"/>
              </a:spcBef>
              <a:spcAft>
                <a:spcPts val="0"/>
              </a:spcAft>
              <a:buClr>
                <a:schemeClr val="dk1"/>
              </a:buClr>
              <a:buSzPts val="1100"/>
              <a:buFont typeface="Arial"/>
              <a:buNone/>
            </a:pPr>
            <a:r>
              <a:rPr b="1" lang="en-GB" sz="1600">
                <a:solidFill>
                  <a:srgbClr val="0B5394"/>
                </a:solidFill>
                <a:latin typeface="Roboto"/>
                <a:ea typeface="Roboto"/>
                <a:cs typeface="Roboto"/>
                <a:sym typeface="Roboto"/>
              </a:rPr>
              <a:t>Explore Deep Pharma Intelligence Solutions: Examples </a:t>
            </a:r>
            <a:endParaRPr b="1" sz="1600">
              <a:solidFill>
                <a:srgbClr val="0B5394"/>
              </a:solidFill>
              <a:latin typeface="Roboto"/>
              <a:ea typeface="Roboto"/>
              <a:cs typeface="Roboto"/>
              <a:sym typeface="Roboto"/>
            </a:endParaRPr>
          </a:p>
        </p:txBody>
      </p:sp>
      <p:sp>
        <p:nvSpPr>
          <p:cNvPr id="3926" name="Google Shape;3926;p146"/>
          <p:cNvSpPr txBox="1"/>
          <p:nvPr/>
        </p:nvSpPr>
        <p:spPr>
          <a:xfrm>
            <a:off x="622650" y="706325"/>
            <a:ext cx="34146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rgbClr val="0B5394"/>
                </a:solidFill>
                <a:latin typeface="Roboto"/>
                <a:ea typeface="Roboto"/>
                <a:cs typeface="Roboto"/>
                <a:sym typeface="Roboto"/>
              </a:rPr>
              <a:t>Big Data Analytics Dashboard 2.0</a:t>
            </a:r>
            <a:endParaRPr b="1">
              <a:solidFill>
                <a:srgbClr val="0B5394"/>
              </a:solidFill>
              <a:latin typeface="Roboto"/>
              <a:ea typeface="Roboto"/>
              <a:cs typeface="Roboto"/>
              <a:sym typeface="Roboto"/>
            </a:endParaRPr>
          </a:p>
        </p:txBody>
      </p:sp>
      <p:pic>
        <p:nvPicPr>
          <p:cNvPr id="3927" name="Google Shape;3927;p146"/>
          <p:cNvPicPr preferRelativeResize="0"/>
          <p:nvPr/>
        </p:nvPicPr>
        <p:blipFill>
          <a:blip r:embed="rId3">
            <a:alphaModFix/>
          </a:blip>
          <a:stretch>
            <a:fillRect/>
          </a:stretch>
        </p:blipFill>
        <p:spPr>
          <a:xfrm>
            <a:off x="145800" y="1143325"/>
            <a:ext cx="4308884" cy="3227501"/>
          </a:xfrm>
          <a:prstGeom prst="rect">
            <a:avLst/>
          </a:prstGeom>
          <a:noFill/>
          <a:ln>
            <a:noFill/>
          </a:ln>
        </p:spPr>
      </p:pic>
      <p:pic>
        <p:nvPicPr>
          <p:cNvPr id="3928" name="Google Shape;3928;p146"/>
          <p:cNvPicPr preferRelativeResize="0"/>
          <p:nvPr/>
        </p:nvPicPr>
        <p:blipFill rotWithShape="1">
          <a:blip r:embed="rId4">
            <a:alphaModFix/>
          </a:blip>
          <a:srcRect b="0" l="0" r="0" t="0"/>
          <a:stretch/>
        </p:blipFill>
        <p:spPr>
          <a:xfrm>
            <a:off x="821625" y="1379325"/>
            <a:ext cx="2923151" cy="1918075"/>
          </a:xfrm>
          <a:prstGeom prst="rect">
            <a:avLst/>
          </a:prstGeom>
          <a:noFill/>
          <a:ln>
            <a:noFill/>
          </a:ln>
        </p:spPr>
      </p:pic>
      <p:pic>
        <p:nvPicPr>
          <p:cNvPr id="3929" name="Google Shape;3929;p146"/>
          <p:cNvPicPr preferRelativeResize="0"/>
          <p:nvPr/>
        </p:nvPicPr>
        <p:blipFill>
          <a:blip r:embed="rId5">
            <a:alphaModFix/>
          </a:blip>
          <a:stretch>
            <a:fillRect/>
          </a:stretch>
        </p:blipFill>
        <p:spPr>
          <a:xfrm>
            <a:off x="4833213" y="976850"/>
            <a:ext cx="594700" cy="594700"/>
          </a:xfrm>
          <a:prstGeom prst="rect">
            <a:avLst/>
          </a:prstGeom>
          <a:noFill/>
          <a:ln>
            <a:noFill/>
          </a:ln>
        </p:spPr>
      </p:pic>
      <p:pic>
        <p:nvPicPr>
          <p:cNvPr id="3930" name="Google Shape;3930;p146"/>
          <p:cNvPicPr preferRelativeResize="0"/>
          <p:nvPr/>
        </p:nvPicPr>
        <p:blipFill>
          <a:blip r:embed="rId6">
            <a:alphaModFix/>
          </a:blip>
          <a:stretch>
            <a:fillRect/>
          </a:stretch>
        </p:blipFill>
        <p:spPr>
          <a:xfrm>
            <a:off x="6777199" y="966963"/>
            <a:ext cx="594700" cy="594700"/>
          </a:xfrm>
          <a:prstGeom prst="rect">
            <a:avLst/>
          </a:prstGeom>
          <a:noFill/>
          <a:ln>
            <a:noFill/>
          </a:ln>
        </p:spPr>
      </p:pic>
      <p:pic>
        <p:nvPicPr>
          <p:cNvPr id="3931" name="Google Shape;3931;p146"/>
          <p:cNvPicPr preferRelativeResize="0"/>
          <p:nvPr/>
        </p:nvPicPr>
        <p:blipFill>
          <a:blip r:embed="rId7">
            <a:alphaModFix/>
          </a:blip>
          <a:stretch>
            <a:fillRect/>
          </a:stretch>
        </p:blipFill>
        <p:spPr>
          <a:xfrm>
            <a:off x="4833213" y="2099113"/>
            <a:ext cx="594700" cy="594700"/>
          </a:xfrm>
          <a:prstGeom prst="rect">
            <a:avLst/>
          </a:prstGeom>
          <a:noFill/>
          <a:ln>
            <a:noFill/>
          </a:ln>
        </p:spPr>
      </p:pic>
      <p:pic>
        <p:nvPicPr>
          <p:cNvPr id="3932" name="Google Shape;3932;p146"/>
          <p:cNvPicPr preferRelativeResize="0"/>
          <p:nvPr/>
        </p:nvPicPr>
        <p:blipFill>
          <a:blip r:embed="rId8">
            <a:alphaModFix/>
          </a:blip>
          <a:stretch>
            <a:fillRect/>
          </a:stretch>
        </p:blipFill>
        <p:spPr>
          <a:xfrm>
            <a:off x="6843924" y="2039038"/>
            <a:ext cx="594700" cy="594700"/>
          </a:xfrm>
          <a:prstGeom prst="rect">
            <a:avLst/>
          </a:prstGeom>
          <a:noFill/>
          <a:ln>
            <a:noFill/>
          </a:ln>
        </p:spPr>
      </p:pic>
      <p:pic>
        <p:nvPicPr>
          <p:cNvPr id="3933" name="Google Shape;3933;p146"/>
          <p:cNvPicPr preferRelativeResize="0"/>
          <p:nvPr/>
        </p:nvPicPr>
        <p:blipFill>
          <a:blip r:embed="rId9">
            <a:alphaModFix/>
          </a:blip>
          <a:stretch>
            <a:fillRect/>
          </a:stretch>
        </p:blipFill>
        <p:spPr>
          <a:xfrm>
            <a:off x="6900799" y="3106863"/>
            <a:ext cx="594700" cy="594700"/>
          </a:xfrm>
          <a:prstGeom prst="rect">
            <a:avLst/>
          </a:prstGeom>
          <a:noFill/>
          <a:ln>
            <a:noFill/>
          </a:ln>
        </p:spPr>
      </p:pic>
      <p:pic>
        <p:nvPicPr>
          <p:cNvPr id="3934" name="Google Shape;3934;p146"/>
          <p:cNvPicPr preferRelativeResize="0"/>
          <p:nvPr/>
        </p:nvPicPr>
        <p:blipFill>
          <a:blip r:embed="rId10">
            <a:alphaModFix/>
          </a:blip>
          <a:stretch>
            <a:fillRect/>
          </a:stretch>
        </p:blipFill>
        <p:spPr>
          <a:xfrm>
            <a:off x="4833213" y="3221400"/>
            <a:ext cx="594700" cy="594700"/>
          </a:xfrm>
          <a:prstGeom prst="rect">
            <a:avLst/>
          </a:prstGeom>
          <a:noFill/>
          <a:ln>
            <a:noFill/>
          </a:ln>
        </p:spPr>
      </p:pic>
      <p:sp>
        <p:nvSpPr>
          <p:cNvPr id="3935" name="Google Shape;3935;p146"/>
          <p:cNvSpPr txBox="1"/>
          <p:nvPr/>
        </p:nvSpPr>
        <p:spPr>
          <a:xfrm>
            <a:off x="5500110" y="988163"/>
            <a:ext cx="12771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rgbClr val="0B5394"/>
                </a:solidFill>
                <a:latin typeface="Roboto"/>
                <a:ea typeface="Roboto"/>
                <a:cs typeface="Roboto"/>
                <a:sym typeface="Roboto"/>
              </a:rPr>
              <a:t>4500 AI in Biopharma Organisations</a:t>
            </a:r>
            <a:endParaRPr b="1" sz="1200">
              <a:solidFill>
                <a:srgbClr val="0B5394"/>
              </a:solidFill>
              <a:latin typeface="Roboto"/>
              <a:ea typeface="Roboto"/>
              <a:cs typeface="Roboto"/>
              <a:sym typeface="Roboto"/>
            </a:endParaRPr>
          </a:p>
        </p:txBody>
      </p:sp>
      <p:sp>
        <p:nvSpPr>
          <p:cNvPr id="3936" name="Google Shape;3936;p146"/>
          <p:cNvSpPr txBox="1"/>
          <p:nvPr/>
        </p:nvSpPr>
        <p:spPr>
          <a:xfrm>
            <a:off x="5500111" y="2103638"/>
            <a:ext cx="14007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rgbClr val="0B5394"/>
                </a:solidFill>
                <a:latin typeface="Roboto"/>
                <a:ea typeface="Roboto"/>
                <a:cs typeface="Roboto"/>
                <a:sym typeface="Roboto"/>
              </a:rPr>
              <a:t>Funding Rounds Database</a:t>
            </a:r>
            <a:endParaRPr b="1" sz="1200">
              <a:solidFill>
                <a:srgbClr val="0B5394"/>
              </a:solidFill>
              <a:latin typeface="Roboto"/>
              <a:ea typeface="Roboto"/>
              <a:cs typeface="Roboto"/>
              <a:sym typeface="Roboto"/>
            </a:endParaRPr>
          </a:p>
        </p:txBody>
      </p:sp>
      <p:sp>
        <p:nvSpPr>
          <p:cNvPr id="3937" name="Google Shape;3937;p146"/>
          <p:cNvSpPr txBox="1"/>
          <p:nvPr/>
        </p:nvSpPr>
        <p:spPr>
          <a:xfrm>
            <a:off x="5500111" y="3223063"/>
            <a:ext cx="14007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rgbClr val="0B5394"/>
                </a:solidFill>
                <a:latin typeface="Roboto"/>
                <a:ea typeface="Roboto"/>
                <a:cs typeface="Roboto"/>
                <a:sym typeface="Roboto"/>
              </a:rPr>
              <a:t>Collaborations Database</a:t>
            </a:r>
            <a:endParaRPr b="1" sz="1200">
              <a:solidFill>
                <a:srgbClr val="0B5394"/>
              </a:solidFill>
              <a:latin typeface="Roboto"/>
              <a:ea typeface="Roboto"/>
              <a:cs typeface="Roboto"/>
              <a:sym typeface="Roboto"/>
            </a:endParaRPr>
          </a:p>
        </p:txBody>
      </p:sp>
      <p:sp>
        <p:nvSpPr>
          <p:cNvPr id="3938" name="Google Shape;3938;p146"/>
          <p:cNvSpPr txBox="1"/>
          <p:nvPr/>
        </p:nvSpPr>
        <p:spPr>
          <a:xfrm>
            <a:off x="7407150" y="920900"/>
            <a:ext cx="14436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rgbClr val="0B5394"/>
                </a:solidFill>
                <a:latin typeface="Roboto"/>
                <a:ea typeface="Roboto"/>
                <a:cs typeface="Roboto"/>
                <a:sym typeface="Roboto"/>
              </a:rPr>
              <a:t>SWOT Based </a:t>
            </a:r>
            <a:endParaRPr b="1" sz="1200">
              <a:solidFill>
                <a:srgbClr val="0B5394"/>
              </a:solidFill>
              <a:latin typeface="Roboto"/>
              <a:ea typeface="Roboto"/>
              <a:cs typeface="Roboto"/>
              <a:sym typeface="Roboto"/>
            </a:endParaRPr>
          </a:p>
          <a:p>
            <a:pPr indent="0" lvl="0" marL="0" rtl="0" algn="l">
              <a:lnSpc>
                <a:spcPct val="115000"/>
              </a:lnSpc>
              <a:spcBef>
                <a:spcPts val="0"/>
              </a:spcBef>
              <a:spcAft>
                <a:spcPts val="0"/>
              </a:spcAft>
              <a:buNone/>
            </a:pPr>
            <a:r>
              <a:rPr b="1" lang="en-GB" sz="1200">
                <a:solidFill>
                  <a:srgbClr val="0B5394"/>
                </a:solidFill>
                <a:latin typeface="Roboto"/>
                <a:ea typeface="Roboto"/>
                <a:cs typeface="Roboto"/>
                <a:sym typeface="Roboto"/>
              </a:rPr>
              <a:t>on 80 Parameters</a:t>
            </a:r>
            <a:endParaRPr b="1" sz="1200">
              <a:solidFill>
                <a:srgbClr val="0B5394"/>
              </a:solidFill>
              <a:latin typeface="Roboto"/>
              <a:ea typeface="Roboto"/>
              <a:cs typeface="Roboto"/>
              <a:sym typeface="Roboto"/>
            </a:endParaRPr>
          </a:p>
        </p:txBody>
      </p:sp>
      <p:sp>
        <p:nvSpPr>
          <p:cNvPr id="3939" name="Google Shape;3939;p146"/>
          <p:cNvSpPr txBox="1"/>
          <p:nvPr/>
        </p:nvSpPr>
        <p:spPr>
          <a:xfrm>
            <a:off x="7495500" y="1835125"/>
            <a:ext cx="14436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rgbClr val="0B5394"/>
                </a:solidFill>
                <a:latin typeface="Roboto"/>
                <a:ea typeface="Roboto"/>
                <a:cs typeface="Roboto"/>
                <a:sym typeface="Roboto"/>
              </a:rPr>
              <a:t>Advanced Filtering Options Based on Product Features</a:t>
            </a:r>
            <a:endParaRPr b="1" sz="1200">
              <a:solidFill>
                <a:srgbClr val="0B5394"/>
              </a:solidFill>
              <a:latin typeface="Roboto"/>
              <a:ea typeface="Roboto"/>
              <a:cs typeface="Roboto"/>
              <a:sym typeface="Roboto"/>
            </a:endParaRPr>
          </a:p>
        </p:txBody>
      </p:sp>
      <p:sp>
        <p:nvSpPr>
          <p:cNvPr id="3940" name="Google Shape;3940;p146"/>
          <p:cNvSpPr txBox="1"/>
          <p:nvPr/>
        </p:nvSpPr>
        <p:spPr>
          <a:xfrm>
            <a:off x="7495500" y="3106875"/>
            <a:ext cx="14436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rgbClr val="0B5394"/>
                </a:solidFill>
                <a:latin typeface="Roboto"/>
                <a:ea typeface="Roboto"/>
                <a:cs typeface="Roboto"/>
                <a:sym typeface="Roboto"/>
              </a:rPr>
              <a:t>5000 AI-assisted Clinical Trials</a:t>
            </a:r>
            <a:endParaRPr b="1" sz="1200">
              <a:solidFill>
                <a:srgbClr val="0B5394"/>
              </a:solidFill>
              <a:latin typeface="Roboto"/>
              <a:ea typeface="Roboto"/>
              <a:cs typeface="Roboto"/>
              <a:sym typeface="Roboto"/>
            </a:endParaRPr>
          </a:p>
        </p:txBody>
      </p:sp>
      <p:sp>
        <p:nvSpPr>
          <p:cNvPr id="3941" name="Google Shape;3941;p146"/>
          <p:cNvSpPr txBox="1"/>
          <p:nvPr/>
        </p:nvSpPr>
        <p:spPr>
          <a:xfrm>
            <a:off x="2594850" y="4303350"/>
            <a:ext cx="3891900" cy="615600"/>
          </a:xfrm>
          <a:prstGeom prst="rect">
            <a:avLst/>
          </a:prstGeom>
          <a:no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FF0000"/>
                </a:solidFill>
              </a:rPr>
              <a:t>Coming Soon</a:t>
            </a:r>
            <a:endParaRPr b="1">
              <a:solidFill>
                <a:srgbClr val="FF0000"/>
              </a:solidFill>
            </a:endParaRPr>
          </a:p>
          <a:p>
            <a:pPr indent="0" lvl="0" marL="0" rtl="0" algn="ctr">
              <a:spcBef>
                <a:spcPts val="0"/>
              </a:spcBef>
              <a:spcAft>
                <a:spcPts val="0"/>
              </a:spcAft>
              <a:buNone/>
            </a:pPr>
            <a:r>
              <a:rPr lang="en-GB" u="sng">
                <a:solidFill>
                  <a:srgbClr val="FF0000"/>
                </a:solidFill>
                <a:hlinkClick r:id="rId11">
                  <a:extLst>
                    <a:ext uri="{A12FA001-AC4F-418D-AE19-62706E023703}">
                      <ahyp:hlinkClr val="tx"/>
                    </a:ext>
                  </a:extLst>
                </a:hlinkClick>
              </a:rPr>
              <a:t>www.deep-pharma.tech</a:t>
            </a:r>
            <a:endParaRPr>
              <a:solidFill>
                <a:srgbClr val="FF0000"/>
              </a:solidFill>
            </a:endParaRPr>
          </a:p>
        </p:txBody>
      </p:sp>
      <p:sp>
        <p:nvSpPr>
          <p:cNvPr id="3942" name="Google Shape;3942;p146"/>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43" name="Google Shape;3943;p146"/>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44" name="Google Shape;3944;p146"/>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945" name="Google Shape;3945;p146"/>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946" name="Google Shape;3946;p146"/>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3947" name="Google Shape;3947;p146"/>
          <p:cNvPicPr preferRelativeResize="0"/>
          <p:nvPr/>
        </p:nvPicPr>
        <p:blipFill>
          <a:blip r:embed="rId12">
            <a:alphaModFix/>
          </a:blip>
          <a:stretch>
            <a:fillRect/>
          </a:stretch>
        </p:blipFill>
        <p:spPr>
          <a:xfrm>
            <a:off x="1732225" y="4206368"/>
            <a:ext cx="787074" cy="78707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1" name="Shape 3951"/>
        <p:cNvGrpSpPr/>
        <p:nvPr/>
      </p:nvGrpSpPr>
      <p:grpSpPr>
        <a:xfrm>
          <a:off x="0" y="0"/>
          <a:ext cx="0" cy="0"/>
          <a:chOff x="0" y="0"/>
          <a:chExt cx="0" cy="0"/>
        </a:xfrm>
      </p:grpSpPr>
      <p:pic>
        <p:nvPicPr>
          <p:cNvPr id="3952" name="Google Shape;3952;p147"/>
          <p:cNvPicPr preferRelativeResize="0"/>
          <p:nvPr/>
        </p:nvPicPr>
        <p:blipFill rotWithShape="1">
          <a:blip r:embed="rId3">
            <a:alphaModFix/>
          </a:blip>
          <a:srcRect b="8240" l="0" r="0" t="0"/>
          <a:stretch/>
        </p:blipFill>
        <p:spPr>
          <a:xfrm>
            <a:off x="207925" y="614975"/>
            <a:ext cx="6941251" cy="4612374"/>
          </a:xfrm>
          <a:prstGeom prst="rect">
            <a:avLst/>
          </a:prstGeom>
          <a:noFill/>
          <a:ln>
            <a:noFill/>
          </a:ln>
        </p:spPr>
      </p:pic>
      <p:pic>
        <p:nvPicPr>
          <p:cNvPr id="3953" name="Google Shape;3953;p147"/>
          <p:cNvPicPr preferRelativeResize="0"/>
          <p:nvPr/>
        </p:nvPicPr>
        <p:blipFill>
          <a:blip r:embed="rId4">
            <a:alphaModFix/>
          </a:blip>
          <a:stretch>
            <a:fillRect/>
          </a:stretch>
        </p:blipFill>
        <p:spPr>
          <a:xfrm>
            <a:off x="1249856" y="1059378"/>
            <a:ext cx="4926258" cy="2741297"/>
          </a:xfrm>
          <a:prstGeom prst="rect">
            <a:avLst/>
          </a:prstGeom>
          <a:noFill/>
          <a:ln>
            <a:noFill/>
          </a:ln>
        </p:spPr>
      </p:pic>
      <p:sp>
        <p:nvSpPr>
          <p:cNvPr id="3954" name="Google Shape;3954;p147"/>
          <p:cNvSpPr txBox="1"/>
          <p:nvPr/>
        </p:nvSpPr>
        <p:spPr>
          <a:xfrm>
            <a:off x="0" y="0"/>
            <a:ext cx="7893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B5394"/>
                </a:solidFill>
                <a:latin typeface="Roboto"/>
                <a:ea typeface="Roboto"/>
                <a:cs typeface="Roboto"/>
                <a:sym typeface="Roboto"/>
              </a:rPr>
              <a:t>Deep Pharma Intelligence - Next Generation Market Analytics System 2.0</a:t>
            </a:r>
            <a:endParaRPr/>
          </a:p>
        </p:txBody>
      </p:sp>
      <p:sp>
        <p:nvSpPr>
          <p:cNvPr id="3955" name="Google Shape;3955;p147"/>
          <p:cNvSpPr txBox="1"/>
          <p:nvPr/>
        </p:nvSpPr>
        <p:spPr>
          <a:xfrm>
            <a:off x="6692800" y="1876050"/>
            <a:ext cx="2327700" cy="1391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rgbClr val="0B5394"/>
                </a:solidFill>
                <a:latin typeface="Roboto"/>
                <a:ea typeface="Roboto"/>
                <a:cs typeface="Roboto"/>
                <a:sym typeface="Roboto"/>
              </a:rPr>
              <a:t>AI-driven</a:t>
            </a:r>
            <a:endParaRPr b="1">
              <a:solidFill>
                <a:srgbClr val="0B5394"/>
              </a:solidFill>
              <a:latin typeface="Roboto"/>
              <a:ea typeface="Roboto"/>
              <a:cs typeface="Roboto"/>
              <a:sym typeface="Roboto"/>
            </a:endParaRPr>
          </a:p>
          <a:p>
            <a:pPr indent="0" lvl="0" marL="0" rtl="0" algn="ctr">
              <a:lnSpc>
                <a:spcPct val="115000"/>
              </a:lnSpc>
              <a:spcBef>
                <a:spcPts val="0"/>
              </a:spcBef>
              <a:spcAft>
                <a:spcPts val="0"/>
              </a:spcAft>
              <a:buNone/>
            </a:pPr>
            <a:r>
              <a:rPr b="1" lang="en-GB">
                <a:solidFill>
                  <a:srgbClr val="0B5394"/>
                </a:solidFill>
                <a:latin typeface="Roboto"/>
                <a:ea typeface="Roboto"/>
                <a:cs typeface="Roboto"/>
                <a:sym typeface="Roboto"/>
              </a:rPr>
              <a:t>Operational Environment Analysis and Smart Matching System (OE-SMS)</a:t>
            </a:r>
            <a:endParaRPr b="1">
              <a:solidFill>
                <a:srgbClr val="0B5394"/>
              </a:solidFill>
              <a:latin typeface="Roboto"/>
              <a:ea typeface="Roboto"/>
              <a:cs typeface="Roboto"/>
              <a:sym typeface="Robot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9" name="Shape 3959"/>
        <p:cNvGrpSpPr/>
        <p:nvPr/>
      </p:nvGrpSpPr>
      <p:grpSpPr>
        <a:xfrm>
          <a:off x="0" y="0"/>
          <a:ext cx="0" cy="0"/>
          <a:chOff x="0" y="0"/>
          <a:chExt cx="0" cy="0"/>
        </a:xfrm>
      </p:grpSpPr>
      <p:sp>
        <p:nvSpPr>
          <p:cNvPr id="3960" name="Google Shape;3960;p148"/>
          <p:cNvSpPr/>
          <p:nvPr/>
        </p:nvSpPr>
        <p:spPr>
          <a:xfrm>
            <a:off x="311700" y="0"/>
            <a:ext cx="8458200" cy="489600"/>
          </a:xfrm>
          <a:prstGeom prst="rect">
            <a:avLst/>
          </a:prstGeom>
          <a:noFill/>
          <a:ln cap="flat" cmpd="sng" w="9525">
            <a:solidFill>
              <a:srgbClr val="073763">
                <a:alpha val="0"/>
              </a:srgbClr>
            </a:solidFill>
            <a:prstDash val="solid"/>
            <a:round/>
            <a:headEnd len="sm" w="sm" type="none"/>
            <a:tailEnd len="sm" w="sm" type="none"/>
          </a:ln>
        </p:spPr>
        <p:txBody>
          <a:bodyPr anchorCtr="0" anchor="ctr" bIns="61275" lIns="0" spcFirstLastPara="1" rIns="61275" wrap="square" tIns="61275">
            <a:noAutofit/>
          </a:bodyPr>
          <a:lstStyle/>
          <a:p>
            <a:pPr indent="0" lvl="0" marL="0" rtl="0" algn="l">
              <a:spcBef>
                <a:spcPts val="0"/>
              </a:spcBef>
              <a:spcAft>
                <a:spcPts val="0"/>
              </a:spcAft>
              <a:buClr>
                <a:schemeClr val="dk1"/>
              </a:buClr>
              <a:buSzPts val="1100"/>
              <a:buFont typeface="Arial"/>
              <a:buNone/>
            </a:pPr>
            <a:r>
              <a:rPr b="1" lang="en-GB" sz="1600">
                <a:solidFill>
                  <a:srgbClr val="0B5394"/>
                </a:solidFill>
                <a:latin typeface="Roboto"/>
                <a:ea typeface="Roboto"/>
                <a:cs typeface="Roboto"/>
                <a:sym typeface="Roboto"/>
              </a:rPr>
              <a:t>Explore Deep Pharma Intelligence Solutions: Examples </a:t>
            </a:r>
            <a:endParaRPr b="1" sz="1600">
              <a:solidFill>
                <a:srgbClr val="0B5394"/>
              </a:solidFill>
              <a:latin typeface="Roboto"/>
              <a:ea typeface="Roboto"/>
              <a:cs typeface="Roboto"/>
              <a:sym typeface="Roboto"/>
            </a:endParaRPr>
          </a:p>
        </p:txBody>
      </p:sp>
      <p:sp>
        <p:nvSpPr>
          <p:cNvPr id="3961" name="Google Shape;3961;p148"/>
          <p:cNvSpPr txBox="1"/>
          <p:nvPr/>
        </p:nvSpPr>
        <p:spPr>
          <a:xfrm>
            <a:off x="241950" y="588138"/>
            <a:ext cx="86292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600"/>
              </a:spcAft>
              <a:buNone/>
            </a:pPr>
            <a:r>
              <a:rPr b="1" lang="en-GB" sz="1200">
                <a:solidFill>
                  <a:srgbClr val="0B5394"/>
                </a:solidFill>
                <a:latin typeface="Roboto"/>
                <a:ea typeface="Roboto"/>
                <a:cs typeface="Roboto"/>
                <a:sym typeface="Roboto"/>
              </a:rPr>
              <a:t>DPI's offerings play a key role in advancing AI within the Drug Discovery sector</a:t>
            </a:r>
            <a:r>
              <a:rPr lang="en-GB" sz="1200">
                <a:solidFill>
                  <a:schemeClr val="dk1"/>
                </a:solidFill>
                <a:latin typeface="Roboto"/>
                <a:ea typeface="Roboto"/>
                <a:cs typeface="Roboto"/>
                <a:sym typeface="Roboto"/>
              </a:rPr>
              <a:t>. A prime example is </a:t>
            </a:r>
            <a:r>
              <a:rPr b="1" lang="en-GB" sz="1200">
                <a:solidFill>
                  <a:srgbClr val="0B5394"/>
                </a:solidFill>
                <a:latin typeface="Roboto"/>
                <a:ea typeface="Roboto"/>
                <a:cs typeface="Roboto"/>
                <a:sym typeface="Roboto"/>
              </a:rPr>
              <a:t>Insilico Medicine</a:t>
            </a:r>
            <a:r>
              <a:rPr lang="en-GB" sz="1200">
                <a:solidFill>
                  <a:schemeClr val="dk1"/>
                </a:solidFill>
                <a:latin typeface="Roboto"/>
                <a:ea typeface="Roboto"/>
                <a:cs typeface="Roboto"/>
                <a:sym typeface="Roboto"/>
              </a:rPr>
              <a:t>, which has headquarters in Hong Kong and New York, and used AI to develop an experimental drug for the incurable lung disease idiopathic pulmonary fibrosis. The treatment is in </a:t>
            </a:r>
            <a:r>
              <a:rPr b="1" lang="en-GB" sz="1200">
                <a:solidFill>
                  <a:srgbClr val="0B5394"/>
                </a:solidFill>
                <a:latin typeface="Roboto"/>
                <a:ea typeface="Roboto"/>
                <a:cs typeface="Roboto"/>
                <a:sym typeface="Roboto"/>
              </a:rPr>
              <a:t>mid-stage trials</a:t>
            </a:r>
            <a:r>
              <a:rPr lang="en-GB" sz="1200">
                <a:solidFill>
                  <a:schemeClr val="dk1"/>
                </a:solidFill>
                <a:latin typeface="Roboto"/>
                <a:ea typeface="Roboto"/>
                <a:cs typeface="Roboto"/>
                <a:sym typeface="Roboto"/>
              </a:rPr>
              <a:t> in the US and China with some results expected early 2025.</a:t>
            </a:r>
            <a:endParaRPr sz="1200">
              <a:solidFill>
                <a:schemeClr val="dk1"/>
              </a:solidFill>
              <a:latin typeface="Roboto"/>
              <a:ea typeface="Roboto"/>
              <a:cs typeface="Roboto"/>
              <a:sym typeface="Roboto"/>
            </a:endParaRPr>
          </a:p>
        </p:txBody>
      </p:sp>
      <p:sp>
        <p:nvSpPr>
          <p:cNvPr id="3962" name="Google Shape;3962;p148"/>
          <p:cNvSpPr txBox="1"/>
          <p:nvPr/>
        </p:nvSpPr>
        <p:spPr>
          <a:xfrm>
            <a:off x="5934820" y="1979550"/>
            <a:ext cx="1380300" cy="727200"/>
          </a:xfrm>
          <a:prstGeom prst="rect">
            <a:avLst/>
          </a:prstGeom>
          <a:noFill/>
          <a:ln>
            <a:noFill/>
          </a:ln>
        </p:spPr>
        <p:txBody>
          <a:bodyPr anchorCtr="0" anchor="ctr" bIns="62250" lIns="62250" spcFirstLastPara="1" rIns="62250" wrap="square" tIns="62250">
            <a:noAutofit/>
          </a:bodyPr>
          <a:lstStyle/>
          <a:p>
            <a:pPr indent="0" lvl="0" marL="0" rtl="0" algn="l">
              <a:spcBef>
                <a:spcPts val="0"/>
              </a:spcBef>
              <a:spcAft>
                <a:spcPts val="0"/>
              </a:spcAft>
              <a:buClr>
                <a:srgbClr val="000000"/>
              </a:buClr>
              <a:buSzPts val="700"/>
              <a:buFont typeface="Arial"/>
              <a:buNone/>
            </a:pPr>
            <a:r>
              <a:rPr b="1" lang="en-GB" sz="1200">
                <a:solidFill>
                  <a:srgbClr val="0280A9"/>
                </a:solidFill>
              </a:rPr>
              <a:t>DEEP </a:t>
            </a:r>
            <a:endParaRPr b="1" sz="1200">
              <a:solidFill>
                <a:srgbClr val="0280A9"/>
              </a:solidFill>
            </a:endParaRPr>
          </a:p>
          <a:p>
            <a:pPr indent="0" lvl="0" marL="0" rtl="0" algn="l">
              <a:spcBef>
                <a:spcPts val="0"/>
              </a:spcBef>
              <a:spcAft>
                <a:spcPts val="0"/>
              </a:spcAft>
              <a:buClr>
                <a:srgbClr val="000000"/>
              </a:buClr>
              <a:buSzPts val="700"/>
              <a:buFont typeface="Arial"/>
              <a:buNone/>
            </a:pPr>
            <a:r>
              <a:rPr b="1" lang="en-GB" sz="1200">
                <a:solidFill>
                  <a:srgbClr val="0280A9"/>
                </a:solidFill>
              </a:rPr>
              <a:t>PHARMA INTELLIGENCE</a:t>
            </a:r>
            <a:endParaRPr b="1" sz="1200">
              <a:solidFill>
                <a:srgbClr val="0280A9"/>
              </a:solidFill>
            </a:endParaRPr>
          </a:p>
        </p:txBody>
      </p:sp>
      <p:pic>
        <p:nvPicPr>
          <p:cNvPr id="3963" name="Google Shape;3963;p148"/>
          <p:cNvPicPr preferRelativeResize="0"/>
          <p:nvPr/>
        </p:nvPicPr>
        <p:blipFill rotWithShape="1">
          <a:blip r:embed="rId3">
            <a:alphaModFix/>
          </a:blip>
          <a:srcRect b="0" l="0" r="56228" t="0"/>
          <a:stretch/>
        </p:blipFill>
        <p:spPr>
          <a:xfrm>
            <a:off x="5309650" y="2032353"/>
            <a:ext cx="649393" cy="621570"/>
          </a:xfrm>
          <a:prstGeom prst="rect">
            <a:avLst/>
          </a:prstGeom>
          <a:noFill/>
          <a:ln>
            <a:noFill/>
          </a:ln>
        </p:spPr>
      </p:pic>
      <p:pic>
        <p:nvPicPr>
          <p:cNvPr id="3964" name="Google Shape;3964;p148"/>
          <p:cNvPicPr preferRelativeResize="0"/>
          <p:nvPr/>
        </p:nvPicPr>
        <p:blipFill>
          <a:blip r:embed="rId4">
            <a:alphaModFix/>
          </a:blip>
          <a:stretch>
            <a:fillRect/>
          </a:stretch>
        </p:blipFill>
        <p:spPr>
          <a:xfrm>
            <a:off x="311700" y="1639150"/>
            <a:ext cx="4894150" cy="3125975"/>
          </a:xfrm>
          <a:prstGeom prst="rect">
            <a:avLst/>
          </a:prstGeom>
          <a:noFill/>
          <a:ln cap="flat" cmpd="sng" w="9525">
            <a:solidFill>
              <a:schemeClr val="dk1"/>
            </a:solidFill>
            <a:prstDash val="solid"/>
            <a:round/>
            <a:headEnd len="sm" w="sm" type="none"/>
            <a:tailEnd len="sm" w="sm" type="none"/>
          </a:ln>
        </p:spPr>
      </p:pic>
      <p:pic>
        <p:nvPicPr>
          <p:cNvPr id="3965" name="Google Shape;3965;p148"/>
          <p:cNvPicPr preferRelativeResize="0"/>
          <p:nvPr/>
        </p:nvPicPr>
        <p:blipFill>
          <a:blip r:embed="rId5">
            <a:alphaModFix/>
          </a:blip>
          <a:stretch>
            <a:fillRect/>
          </a:stretch>
        </p:blipFill>
        <p:spPr>
          <a:xfrm>
            <a:off x="5309650" y="3099675"/>
            <a:ext cx="3522650" cy="1665450"/>
          </a:xfrm>
          <a:prstGeom prst="rect">
            <a:avLst/>
          </a:prstGeom>
          <a:noFill/>
          <a:ln cap="flat" cmpd="sng" w="9525">
            <a:solidFill>
              <a:srgbClr val="000000"/>
            </a:solidFill>
            <a:prstDash val="solid"/>
            <a:round/>
            <a:headEnd len="sm" w="sm" type="none"/>
            <a:tailEnd len="sm" w="sm" type="none"/>
          </a:ln>
        </p:spPr>
      </p:pic>
      <p:pic>
        <p:nvPicPr>
          <p:cNvPr id="3966" name="Google Shape;3966;p148"/>
          <p:cNvPicPr preferRelativeResize="0"/>
          <p:nvPr/>
        </p:nvPicPr>
        <p:blipFill>
          <a:blip r:embed="rId6">
            <a:alphaModFix/>
          </a:blip>
          <a:stretch>
            <a:fillRect/>
          </a:stretch>
        </p:blipFill>
        <p:spPr>
          <a:xfrm>
            <a:off x="7131400" y="1951175"/>
            <a:ext cx="1700900" cy="786450"/>
          </a:xfrm>
          <a:prstGeom prst="rect">
            <a:avLst/>
          </a:prstGeom>
          <a:noFill/>
          <a:ln>
            <a:noFill/>
          </a:ln>
        </p:spPr>
      </p:pic>
      <p:sp>
        <p:nvSpPr>
          <p:cNvPr id="3967" name="Google Shape;3967;p148"/>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68" name="Google Shape;3968;p148"/>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69" name="Google Shape;3969;p148"/>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970" name="Google Shape;3970;p148"/>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971" name="Google Shape;3971;p148"/>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72" name="Google Shape;3972;p148"/>
          <p:cNvSpPr txBox="1"/>
          <p:nvPr/>
        </p:nvSpPr>
        <p:spPr>
          <a:xfrm>
            <a:off x="2083650" y="4854234"/>
            <a:ext cx="476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B7B7B7"/>
                </a:solidFill>
              </a:rPr>
              <a:t>Source: </a:t>
            </a:r>
            <a:r>
              <a:rPr lang="en-GB" sz="900" u="sng">
                <a:solidFill>
                  <a:schemeClr val="hlink"/>
                </a:solidFill>
                <a:hlinkClick r:id="rId7"/>
              </a:rPr>
              <a:t>Bloomberg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8"/>
          <p:cNvSpPr txBox="1"/>
          <p:nvPr>
            <p:ph type="title"/>
          </p:nvPr>
        </p:nvSpPr>
        <p:spPr>
          <a:xfrm>
            <a:off x="224400" y="0"/>
            <a:ext cx="8695200" cy="45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600">
                <a:solidFill>
                  <a:srgbClr val="0B5394"/>
                </a:solidFill>
                <a:latin typeface="Roboto"/>
                <a:ea typeface="Roboto"/>
                <a:cs typeface="Roboto"/>
                <a:sym typeface="Roboto"/>
              </a:rPr>
              <a:t>Pharma's “AlphaGo Moment”</a:t>
            </a:r>
            <a:endParaRPr sz="1600">
              <a:solidFill>
                <a:srgbClr val="0B5394"/>
              </a:solidFill>
              <a:latin typeface="Roboto"/>
              <a:ea typeface="Roboto"/>
              <a:cs typeface="Roboto"/>
              <a:sym typeface="Roboto"/>
            </a:endParaRPr>
          </a:p>
        </p:txBody>
      </p:sp>
      <p:cxnSp>
        <p:nvCxnSpPr>
          <p:cNvPr id="489" name="Google Shape;489;p68"/>
          <p:cNvCxnSpPr/>
          <p:nvPr/>
        </p:nvCxnSpPr>
        <p:spPr>
          <a:xfrm>
            <a:off x="4003138" y="1217225"/>
            <a:ext cx="4200" cy="2501700"/>
          </a:xfrm>
          <a:prstGeom prst="straightConnector1">
            <a:avLst/>
          </a:prstGeom>
          <a:noFill/>
          <a:ln cap="flat" cmpd="sng" w="28575">
            <a:solidFill>
              <a:srgbClr val="0B5394"/>
            </a:solidFill>
            <a:prstDash val="dot"/>
            <a:round/>
            <a:headEnd len="med" w="med" type="none"/>
            <a:tailEnd len="med" w="med" type="none"/>
          </a:ln>
        </p:spPr>
      </p:cxnSp>
      <p:cxnSp>
        <p:nvCxnSpPr>
          <p:cNvPr id="490" name="Google Shape;490;p68"/>
          <p:cNvCxnSpPr/>
          <p:nvPr/>
        </p:nvCxnSpPr>
        <p:spPr>
          <a:xfrm flipH="1">
            <a:off x="2829325" y="1217225"/>
            <a:ext cx="9000" cy="2484000"/>
          </a:xfrm>
          <a:prstGeom prst="straightConnector1">
            <a:avLst/>
          </a:prstGeom>
          <a:noFill/>
          <a:ln cap="flat" cmpd="sng" w="28575">
            <a:solidFill>
              <a:srgbClr val="0B5394"/>
            </a:solidFill>
            <a:prstDash val="dot"/>
            <a:round/>
            <a:headEnd len="med" w="med" type="none"/>
            <a:tailEnd len="med" w="med" type="none"/>
          </a:ln>
        </p:spPr>
      </p:cxnSp>
      <p:cxnSp>
        <p:nvCxnSpPr>
          <p:cNvPr id="491" name="Google Shape;491;p68"/>
          <p:cNvCxnSpPr/>
          <p:nvPr/>
        </p:nvCxnSpPr>
        <p:spPr>
          <a:xfrm>
            <a:off x="5222338" y="1217225"/>
            <a:ext cx="4200" cy="2501700"/>
          </a:xfrm>
          <a:prstGeom prst="straightConnector1">
            <a:avLst/>
          </a:prstGeom>
          <a:noFill/>
          <a:ln cap="flat" cmpd="sng" w="28575">
            <a:solidFill>
              <a:srgbClr val="0B5394"/>
            </a:solidFill>
            <a:prstDash val="dot"/>
            <a:round/>
            <a:headEnd len="med" w="med" type="none"/>
            <a:tailEnd len="med" w="med" type="none"/>
          </a:ln>
        </p:spPr>
      </p:cxnSp>
      <p:cxnSp>
        <p:nvCxnSpPr>
          <p:cNvPr id="492" name="Google Shape;492;p68"/>
          <p:cNvCxnSpPr/>
          <p:nvPr/>
        </p:nvCxnSpPr>
        <p:spPr>
          <a:xfrm>
            <a:off x="6593938" y="1217225"/>
            <a:ext cx="4200" cy="2501700"/>
          </a:xfrm>
          <a:prstGeom prst="straightConnector1">
            <a:avLst/>
          </a:prstGeom>
          <a:noFill/>
          <a:ln cap="flat" cmpd="sng" w="28575">
            <a:solidFill>
              <a:srgbClr val="0B5394"/>
            </a:solidFill>
            <a:prstDash val="dot"/>
            <a:round/>
            <a:headEnd len="med" w="med" type="none"/>
            <a:tailEnd len="med" w="med" type="none"/>
          </a:ln>
        </p:spPr>
      </p:cxnSp>
      <p:sp>
        <p:nvSpPr>
          <p:cNvPr id="493" name="Google Shape;493;p68"/>
          <p:cNvSpPr/>
          <p:nvPr/>
        </p:nvSpPr>
        <p:spPr>
          <a:xfrm>
            <a:off x="8163410" y="4959804"/>
            <a:ext cx="9807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94" name="Google Shape;494;p68"/>
          <p:cNvSpPr/>
          <p:nvPr/>
        </p:nvSpPr>
        <p:spPr>
          <a:xfrm>
            <a:off x="772663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95" name="Google Shape;495;p68"/>
          <p:cNvSpPr txBox="1"/>
          <p:nvPr/>
        </p:nvSpPr>
        <p:spPr>
          <a:xfrm>
            <a:off x="8531131"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496" name="Google Shape;496;p68"/>
          <p:cNvSpPr/>
          <p:nvPr/>
        </p:nvSpPr>
        <p:spPr>
          <a:xfrm>
            <a:off x="0" y="4959804"/>
            <a:ext cx="19911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497" name="Google Shape;497;p68"/>
          <p:cNvSpPr/>
          <p:nvPr/>
        </p:nvSpPr>
        <p:spPr>
          <a:xfrm>
            <a:off x="152783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498" name="Google Shape;498;p68"/>
          <p:cNvSpPr/>
          <p:nvPr/>
        </p:nvSpPr>
        <p:spPr>
          <a:xfrm>
            <a:off x="1929300" y="1090150"/>
            <a:ext cx="55800" cy="34743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8"/>
          <p:cNvSpPr/>
          <p:nvPr/>
        </p:nvSpPr>
        <p:spPr>
          <a:xfrm rot="5400000">
            <a:off x="4374900" y="-495225"/>
            <a:ext cx="55800" cy="83568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8"/>
          <p:cNvSpPr/>
          <p:nvPr/>
        </p:nvSpPr>
        <p:spPr>
          <a:xfrm>
            <a:off x="467700" y="1098175"/>
            <a:ext cx="6847876" cy="3649625"/>
          </a:xfrm>
          <a:custGeom>
            <a:rect b="b" l="l" r="r" t="t"/>
            <a:pathLst>
              <a:path extrusionOk="0" h="145985" w="271203">
                <a:moveTo>
                  <a:pt x="0" y="103805"/>
                </a:moveTo>
                <a:cubicBezTo>
                  <a:pt x="2026" y="109221"/>
                  <a:pt x="7326" y="129288"/>
                  <a:pt x="12158" y="136302"/>
                </a:cubicBezTo>
                <a:cubicBezTo>
                  <a:pt x="16990" y="143316"/>
                  <a:pt x="22796" y="145498"/>
                  <a:pt x="28991" y="145888"/>
                </a:cubicBezTo>
                <a:cubicBezTo>
                  <a:pt x="35187" y="146278"/>
                  <a:pt x="42434" y="144134"/>
                  <a:pt x="49331" y="138640"/>
                </a:cubicBezTo>
                <a:cubicBezTo>
                  <a:pt x="56228" y="133146"/>
                  <a:pt x="64216" y="119080"/>
                  <a:pt x="70373" y="112923"/>
                </a:cubicBezTo>
                <a:cubicBezTo>
                  <a:pt x="76530" y="106767"/>
                  <a:pt x="80621" y="104585"/>
                  <a:pt x="86271" y="101701"/>
                </a:cubicBezTo>
                <a:cubicBezTo>
                  <a:pt x="91921" y="98818"/>
                  <a:pt x="96636" y="97259"/>
                  <a:pt x="104273" y="95622"/>
                </a:cubicBezTo>
                <a:cubicBezTo>
                  <a:pt x="111910" y="93985"/>
                  <a:pt x="122587" y="93674"/>
                  <a:pt x="132095" y="91881"/>
                </a:cubicBezTo>
                <a:cubicBezTo>
                  <a:pt x="141603" y="90089"/>
                  <a:pt x="152864" y="87088"/>
                  <a:pt x="161319" y="84867"/>
                </a:cubicBezTo>
                <a:cubicBezTo>
                  <a:pt x="169775" y="82646"/>
                  <a:pt x="174801" y="85218"/>
                  <a:pt x="182828" y="78555"/>
                </a:cubicBezTo>
                <a:cubicBezTo>
                  <a:pt x="190855" y="71892"/>
                  <a:pt x="202506" y="54746"/>
                  <a:pt x="209481" y="44888"/>
                </a:cubicBezTo>
                <a:cubicBezTo>
                  <a:pt x="216456" y="35030"/>
                  <a:pt x="218171" y="26224"/>
                  <a:pt x="224678" y="19405"/>
                </a:cubicBezTo>
                <a:cubicBezTo>
                  <a:pt x="231185" y="12586"/>
                  <a:pt x="240771" y="7208"/>
                  <a:pt x="248525" y="3974"/>
                </a:cubicBezTo>
                <a:cubicBezTo>
                  <a:pt x="256279" y="740"/>
                  <a:pt x="267423" y="662"/>
                  <a:pt x="271203" y="0"/>
                </a:cubicBezTo>
              </a:path>
            </a:pathLst>
          </a:custGeom>
          <a:noFill/>
          <a:ln cap="flat" cmpd="sng" w="28575">
            <a:solidFill>
              <a:srgbClr val="0B5394"/>
            </a:solidFill>
            <a:prstDash val="solid"/>
            <a:round/>
            <a:headEnd len="med" w="med" type="none"/>
            <a:tailEnd len="med" w="med" type="none"/>
          </a:ln>
        </p:spPr>
      </p:sp>
      <p:sp>
        <p:nvSpPr>
          <p:cNvPr id="501" name="Google Shape;501;p68"/>
          <p:cNvSpPr/>
          <p:nvPr/>
        </p:nvSpPr>
        <p:spPr>
          <a:xfrm>
            <a:off x="656550" y="3800900"/>
            <a:ext cx="9807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1990</a:t>
            </a:r>
            <a:endParaRPr b="1">
              <a:solidFill>
                <a:srgbClr val="0B5394"/>
              </a:solidFill>
              <a:latin typeface="Roboto"/>
              <a:ea typeface="Roboto"/>
              <a:cs typeface="Roboto"/>
              <a:sym typeface="Roboto"/>
            </a:endParaRPr>
          </a:p>
        </p:txBody>
      </p:sp>
      <p:sp>
        <p:nvSpPr>
          <p:cNvPr id="502" name="Google Shape;502;p68"/>
          <p:cNvSpPr/>
          <p:nvPr/>
        </p:nvSpPr>
        <p:spPr>
          <a:xfrm>
            <a:off x="2343475" y="3815550"/>
            <a:ext cx="9807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2012</a:t>
            </a:r>
            <a:endParaRPr b="1">
              <a:solidFill>
                <a:srgbClr val="0B5394"/>
              </a:solidFill>
              <a:latin typeface="Roboto"/>
              <a:ea typeface="Roboto"/>
              <a:cs typeface="Roboto"/>
              <a:sym typeface="Roboto"/>
            </a:endParaRPr>
          </a:p>
        </p:txBody>
      </p:sp>
      <p:sp>
        <p:nvSpPr>
          <p:cNvPr id="503" name="Google Shape;503;p68"/>
          <p:cNvSpPr/>
          <p:nvPr/>
        </p:nvSpPr>
        <p:spPr>
          <a:xfrm>
            <a:off x="3509938" y="3815550"/>
            <a:ext cx="9807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2015</a:t>
            </a:r>
            <a:endParaRPr b="1">
              <a:solidFill>
                <a:srgbClr val="0B5394"/>
              </a:solidFill>
              <a:latin typeface="Roboto"/>
              <a:ea typeface="Roboto"/>
              <a:cs typeface="Roboto"/>
              <a:sym typeface="Roboto"/>
            </a:endParaRPr>
          </a:p>
        </p:txBody>
      </p:sp>
      <p:sp>
        <p:nvSpPr>
          <p:cNvPr id="504" name="Google Shape;504;p68"/>
          <p:cNvSpPr/>
          <p:nvPr/>
        </p:nvSpPr>
        <p:spPr>
          <a:xfrm>
            <a:off x="4734088" y="3815550"/>
            <a:ext cx="9807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2018-19</a:t>
            </a:r>
            <a:endParaRPr b="1">
              <a:solidFill>
                <a:srgbClr val="0B5394"/>
              </a:solidFill>
              <a:latin typeface="Roboto"/>
              <a:ea typeface="Roboto"/>
              <a:cs typeface="Roboto"/>
              <a:sym typeface="Roboto"/>
            </a:endParaRPr>
          </a:p>
        </p:txBody>
      </p:sp>
      <p:sp>
        <p:nvSpPr>
          <p:cNvPr id="505" name="Google Shape;505;p68"/>
          <p:cNvSpPr/>
          <p:nvPr/>
        </p:nvSpPr>
        <p:spPr>
          <a:xfrm>
            <a:off x="6128888" y="3815550"/>
            <a:ext cx="9807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2020-</a:t>
            </a:r>
            <a:r>
              <a:rPr b="1" lang="en-GB">
                <a:solidFill>
                  <a:srgbClr val="0B5394"/>
                </a:solidFill>
                <a:latin typeface="Roboto"/>
                <a:ea typeface="Roboto"/>
                <a:cs typeface="Roboto"/>
                <a:sym typeface="Roboto"/>
              </a:rPr>
              <a:t>21</a:t>
            </a:r>
            <a:endParaRPr b="1">
              <a:solidFill>
                <a:srgbClr val="0B5394"/>
              </a:solidFill>
              <a:latin typeface="Roboto"/>
              <a:ea typeface="Roboto"/>
              <a:cs typeface="Roboto"/>
              <a:sym typeface="Roboto"/>
            </a:endParaRPr>
          </a:p>
        </p:txBody>
      </p:sp>
      <p:sp>
        <p:nvSpPr>
          <p:cNvPr id="506" name="Google Shape;506;p68"/>
          <p:cNvSpPr/>
          <p:nvPr/>
        </p:nvSpPr>
        <p:spPr>
          <a:xfrm>
            <a:off x="961650" y="793663"/>
            <a:ext cx="1991100" cy="3045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0B5394"/>
                </a:solidFill>
                <a:latin typeface="Roboto"/>
                <a:ea typeface="Roboto"/>
                <a:cs typeface="Roboto"/>
                <a:sym typeface="Roboto"/>
              </a:rPr>
              <a:t>Practical Value</a:t>
            </a:r>
            <a:endParaRPr b="1" sz="1100">
              <a:solidFill>
                <a:srgbClr val="0B5394"/>
              </a:solidFill>
              <a:latin typeface="Roboto"/>
              <a:ea typeface="Roboto"/>
              <a:cs typeface="Roboto"/>
              <a:sym typeface="Roboto"/>
            </a:endParaRPr>
          </a:p>
        </p:txBody>
      </p:sp>
      <p:sp>
        <p:nvSpPr>
          <p:cNvPr id="507" name="Google Shape;507;p68"/>
          <p:cNvSpPr/>
          <p:nvPr/>
        </p:nvSpPr>
        <p:spPr>
          <a:xfrm>
            <a:off x="467700" y="2823250"/>
            <a:ext cx="1395600" cy="742200"/>
          </a:xfrm>
          <a:prstGeom prst="roundRect">
            <a:avLst>
              <a:gd fmla="val 16667" name="adj"/>
            </a:avLst>
          </a:prstGeom>
          <a:solidFill>
            <a:srgbClr val="0B539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GB" sz="900">
                <a:solidFill>
                  <a:srgbClr val="FFFFFF"/>
                </a:solidFill>
                <a:latin typeface="Roboto"/>
                <a:ea typeface="Roboto"/>
                <a:cs typeface="Roboto"/>
                <a:sym typeface="Roboto"/>
              </a:rPr>
              <a:t>Fundamental breakthroughs in AI theory </a:t>
            </a:r>
            <a:r>
              <a:rPr b="1" lang="en-GB" sz="900">
                <a:solidFill>
                  <a:srgbClr val="FFFFFF"/>
                </a:solidFill>
                <a:latin typeface="Roboto"/>
                <a:ea typeface="Roboto"/>
                <a:cs typeface="Roboto"/>
                <a:sym typeface="Roboto"/>
              </a:rPr>
              <a:t> </a:t>
            </a:r>
            <a:r>
              <a:rPr lang="en-GB" sz="900">
                <a:solidFill>
                  <a:srgbClr val="FFFFFF"/>
                </a:solidFill>
                <a:latin typeface="Roboto"/>
                <a:ea typeface="Roboto"/>
                <a:cs typeface="Roboto"/>
                <a:sym typeface="Roboto"/>
              </a:rPr>
              <a:t>(DL, NLP, etc)</a:t>
            </a:r>
            <a:endParaRPr sz="900">
              <a:solidFill>
                <a:srgbClr val="FFFFFF"/>
              </a:solidFill>
              <a:latin typeface="Roboto"/>
              <a:ea typeface="Roboto"/>
              <a:cs typeface="Roboto"/>
              <a:sym typeface="Roboto"/>
            </a:endParaRPr>
          </a:p>
        </p:txBody>
      </p:sp>
      <p:sp>
        <p:nvSpPr>
          <p:cNvPr id="508" name="Google Shape;508;p68"/>
          <p:cNvSpPr/>
          <p:nvPr/>
        </p:nvSpPr>
        <p:spPr>
          <a:xfrm>
            <a:off x="2136025" y="2633975"/>
            <a:ext cx="1395600" cy="742200"/>
          </a:xfrm>
          <a:prstGeom prst="roundRect">
            <a:avLst>
              <a:gd fmla="val 16667" name="adj"/>
            </a:avLst>
          </a:prstGeom>
          <a:solidFill>
            <a:srgbClr val="0B539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GB" sz="900">
                <a:solidFill>
                  <a:srgbClr val="FFFFFF"/>
                </a:solidFill>
                <a:latin typeface="Roboto"/>
                <a:ea typeface="Roboto"/>
                <a:cs typeface="Roboto"/>
                <a:sym typeface="Roboto"/>
              </a:rPr>
              <a:t>ImageNet and the rise of practical DL</a:t>
            </a:r>
            <a:endParaRPr sz="900">
              <a:solidFill>
                <a:srgbClr val="FFFFFF"/>
              </a:solidFill>
              <a:latin typeface="Roboto"/>
              <a:ea typeface="Roboto"/>
              <a:cs typeface="Roboto"/>
              <a:sym typeface="Roboto"/>
            </a:endParaRPr>
          </a:p>
        </p:txBody>
      </p:sp>
      <p:sp>
        <p:nvSpPr>
          <p:cNvPr id="509" name="Google Shape;509;p68"/>
          <p:cNvSpPr/>
          <p:nvPr/>
        </p:nvSpPr>
        <p:spPr>
          <a:xfrm>
            <a:off x="3302501" y="1797375"/>
            <a:ext cx="1395600" cy="742200"/>
          </a:xfrm>
          <a:prstGeom prst="roundRect">
            <a:avLst>
              <a:gd fmla="val 16667" name="adj"/>
            </a:avLst>
          </a:prstGeom>
          <a:solidFill>
            <a:srgbClr val="0B539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GB" sz="900">
                <a:solidFill>
                  <a:srgbClr val="FFFFFF"/>
                </a:solidFill>
                <a:latin typeface="Roboto"/>
                <a:ea typeface="Roboto"/>
                <a:cs typeface="Roboto"/>
                <a:sym typeface="Roboto"/>
              </a:rPr>
              <a:t>GANs and other advanced NN structures</a:t>
            </a:r>
            <a:endParaRPr sz="900">
              <a:solidFill>
                <a:srgbClr val="FFFFFF"/>
              </a:solidFill>
              <a:latin typeface="Roboto"/>
              <a:ea typeface="Roboto"/>
              <a:cs typeface="Roboto"/>
              <a:sym typeface="Roboto"/>
            </a:endParaRPr>
          </a:p>
        </p:txBody>
      </p:sp>
      <p:sp>
        <p:nvSpPr>
          <p:cNvPr id="510" name="Google Shape;510;p68"/>
          <p:cNvSpPr/>
          <p:nvPr/>
        </p:nvSpPr>
        <p:spPr>
          <a:xfrm>
            <a:off x="4423150" y="812688"/>
            <a:ext cx="1602600" cy="742200"/>
          </a:xfrm>
          <a:prstGeom prst="roundRect">
            <a:avLst>
              <a:gd fmla="val 16667" name="adj"/>
            </a:avLst>
          </a:prstGeom>
          <a:solidFill>
            <a:srgbClr val="0B539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GB" sz="900">
                <a:solidFill>
                  <a:srgbClr val="FFFFFF"/>
                </a:solidFill>
                <a:latin typeface="Roboto"/>
                <a:ea typeface="Roboto"/>
                <a:cs typeface="Roboto"/>
                <a:sym typeface="Roboto"/>
              </a:rPr>
              <a:t>“AlphaGo Moment” in pharma:</a:t>
            </a:r>
            <a:r>
              <a:rPr lang="en-GB" sz="900">
                <a:solidFill>
                  <a:srgbClr val="FFFFFF"/>
                </a:solidFill>
                <a:latin typeface="Roboto"/>
                <a:ea typeface="Roboto"/>
                <a:cs typeface="Roboto"/>
                <a:sym typeface="Roboto"/>
              </a:rPr>
              <a:t> practical validation in drug design, biotech R&amp;D</a:t>
            </a:r>
            <a:endParaRPr sz="900">
              <a:solidFill>
                <a:srgbClr val="FFFFFF"/>
              </a:solidFill>
              <a:latin typeface="Roboto"/>
              <a:ea typeface="Roboto"/>
              <a:cs typeface="Roboto"/>
              <a:sym typeface="Roboto"/>
            </a:endParaRPr>
          </a:p>
        </p:txBody>
      </p:sp>
      <p:sp>
        <p:nvSpPr>
          <p:cNvPr id="511" name="Google Shape;511;p68"/>
          <p:cNvSpPr/>
          <p:nvPr/>
        </p:nvSpPr>
        <p:spPr>
          <a:xfrm>
            <a:off x="5839575" y="1720038"/>
            <a:ext cx="1683900" cy="785400"/>
          </a:xfrm>
          <a:prstGeom prst="roundRect">
            <a:avLst>
              <a:gd fmla="val 16667" name="adj"/>
            </a:avLst>
          </a:prstGeom>
          <a:solidFill>
            <a:srgbClr val="0B539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GB" sz="900">
                <a:solidFill>
                  <a:srgbClr val="FFFFFF"/>
                </a:solidFill>
                <a:latin typeface="Roboto"/>
                <a:ea typeface="Roboto"/>
                <a:cs typeface="Roboto"/>
                <a:sym typeface="Roboto"/>
              </a:rPr>
              <a:t>Mature technology. Strategic competition for AI startups, a rising wave of investments / M&amp;A deals</a:t>
            </a:r>
            <a:endParaRPr sz="900">
              <a:solidFill>
                <a:srgbClr val="FFFFFF"/>
              </a:solidFill>
              <a:latin typeface="Roboto"/>
              <a:ea typeface="Roboto"/>
              <a:cs typeface="Roboto"/>
              <a:sym typeface="Roboto"/>
            </a:endParaRPr>
          </a:p>
        </p:txBody>
      </p:sp>
      <p:pic>
        <p:nvPicPr>
          <p:cNvPr id="512" name="Google Shape;512;p68"/>
          <p:cNvPicPr preferRelativeResize="0"/>
          <p:nvPr/>
        </p:nvPicPr>
        <p:blipFill>
          <a:blip r:embed="rId4">
            <a:alphaModFix/>
          </a:blip>
          <a:stretch>
            <a:fillRect/>
          </a:stretch>
        </p:blipFill>
        <p:spPr>
          <a:xfrm>
            <a:off x="4849618" y="1658057"/>
            <a:ext cx="749660" cy="374830"/>
          </a:xfrm>
          <a:prstGeom prst="rect">
            <a:avLst/>
          </a:prstGeom>
          <a:noFill/>
          <a:ln cap="flat" cmpd="sng" w="9525">
            <a:solidFill>
              <a:srgbClr val="073763"/>
            </a:solidFill>
            <a:prstDash val="solid"/>
            <a:round/>
            <a:headEnd len="sm" w="sm" type="none"/>
            <a:tailEnd len="sm" w="sm" type="none"/>
          </a:ln>
        </p:spPr>
      </p:pic>
      <p:pic>
        <p:nvPicPr>
          <p:cNvPr id="513" name="Google Shape;513;p68"/>
          <p:cNvPicPr preferRelativeResize="0"/>
          <p:nvPr/>
        </p:nvPicPr>
        <p:blipFill>
          <a:blip r:embed="rId5">
            <a:alphaModFix/>
          </a:blip>
          <a:stretch>
            <a:fillRect/>
          </a:stretch>
        </p:blipFill>
        <p:spPr>
          <a:xfrm>
            <a:off x="4850048" y="2121614"/>
            <a:ext cx="748800" cy="391332"/>
          </a:xfrm>
          <a:prstGeom prst="rect">
            <a:avLst/>
          </a:prstGeom>
          <a:noFill/>
          <a:ln cap="flat" cmpd="sng" w="9525">
            <a:solidFill>
              <a:srgbClr val="073763"/>
            </a:solidFill>
            <a:prstDash val="solid"/>
            <a:round/>
            <a:headEnd len="sm" w="sm" type="none"/>
            <a:tailEnd len="sm" w="sm" type="none"/>
          </a:ln>
        </p:spPr>
      </p:pic>
      <p:pic>
        <p:nvPicPr>
          <p:cNvPr id="514" name="Google Shape;514;p68"/>
          <p:cNvPicPr preferRelativeResize="0"/>
          <p:nvPr/>
        </p:nvPicPr>
        <p:blipFill>
          <a:blip r:embed="rId6">
            <a:alphaModFix/>
          </a:blip>
          <a:stretch>
            <a:fillRect/>
          </a:stretch>
        </p:blipFill>
        <p:spPr>
          <a:xfrm>
            <a:off x="4850048" y="2584741"/>
            <a:ext cx="748800" cy="391332"/>
          </a:xfrm>
          <a:prstGeom prst="rect">
            <a:avLst/>
          </a:prstGeom>
          <a:noFill/>
          <a:ln cap="flat" cmpd="sng" w="9525">
            <a:solidFill>
              <a:srgbClr val="073763"/>
            </a:solidFill>
            <a:prstDash val="solid"/>
            <a:round/>
            <a:headEnd len="sm" w="sm" type="none"/>
            <a:tailEnd len="sm" w="sm" type="none"/>
          </a:ln>
        </p:spPr>
      </p:pic>
      <p:sp>
        <p:nvSpPr>
          <p:cNvPr id="515" name="Google Shape;515;p68"/>
          <p:cNvSpPr/>
          <p:nvPr/>
        </p:nvSpPr>
        <p:spPr>
          <a:xfrm>
            <a:off x="4844800" y="3047875"/>
            <a:ext cx="759300" cy="392400"/>
          </a:xfrm>
          <a:prstGeom prst="rect">
            <a:avLst/>
          </a:prstGeom>
          <a:solidFill>
            <a:srgbClr val="FFFFFF"/>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6" name="Google Shape;516;p68"/>
          <p:cNvPicPr preferRelativeResize="0"/>
          <p:nvPr/>
        </p:nvPicPr>
        <p:blipFill>
          <a:blip r:embed="rId7">
            <a:alphaModFix/>
          </a:blip>
          <a:stretch>
            <a:fillRect/>
          </a:stretch>
        </p:blipFill>
        <p:spPr>
          <a:xfrm>
            <a:off x="4885600" y="3131126"/>
            <a:ext cx="677700" cy="225900"/>
          </a:xfrm>
          <a:prstGeom prst="rect">
            <a:avLst/>
          </a:prstGeom>
          <a:noFill/>
          <a:ln>
            <a:noFill/>
          </a:ln>
        </p:spPr>
      </p:pic>
      <p:cxnSp>
        <p:nvCxnSpPr>
          <p:cNvPr id="517" name="Google Shape;517;p68"/>
          <p:cNvCxnSpPr/>
          <p:nvPr/>
        </p:nvCxnSpPr>
        <p:spPr>
          <a:xfrm>
            <a:off x="7965538" y="1208375"/>
            <a:ext cx="4200" cy="2501700"/>
          </a:xfrm>
          <a:prstGeom prst="straightConnector1">
            <a:avLst/>
          </a:prstGeom>
          <a:noFill/>
          <a:ln cap="flat" cmpd="sng" w="28575">
            <a:solidFill>
              <a:srgbClr val="0B5394"/>
            </a:solidFill>
            <a:prstDash val="dot"/>
            <a:round/>
            <a:headEnd len="med" w="med" type="none"/>
            <a:tailEnd len="med" w="med" type="none"/>
          </a:ln>
        </p:spPr>
      </p:cxnSp>
      <p:sp>
        <p:nvSpPr>
          <p:cNvPr id="518" name="Google Shape;518;p68"/>
          <p:cNvSpPr/>
          <p:nvPr/>
        </p:nvSpPr>
        <p:spPr>
          <a:xfrm>
            <a:off x="7435413" y="3815550"/>
            <a:ext cx="9807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B5394"/>
                </a:solidFill>
                <a:latin typeface="Roboto"/>
                <a:ea typeface="Roboto"/>
                <a:cs typeface="Roboto"/>
                <a:sym typeface="Roboto"/>
              </a:rPr>
              <a:t>2022-</a:t>
            </a:r>
            <a:r>
              <a:rPr b="1" lang="en-GB">
                <a:solidFill>
                  <a:srgbClr val="0B5394"/>
                </a:solidFill>
                <a:latin typeface="Roboto"/>
                <a:ea typeface="Roboto"/>
                <a:cs typeface="Roboto"/>
                <a:sym typeface="Roboto"/>
              </a:rPr>
              <a:t>2</a:t>
            </a:r>
            <a:r>
              <a:rPr b="1" lang="en-GB">
                <a:solidFill>
                  <a:srgbClr val="0B5394"/>
                </a:solidFill>
                <a:latin typeface="Roboto"/>
                <a:ea typeface="Roboto"/>
                <a:cs typeface="Roboto"/>
                <a:sym typeface="Roboto"/>
              </a:rPr>
              <a:t>3</a:t>
            </a:r>
            <a:endParaRPr b="1">
              <a:solidFill>
                <a:srgbClr val="0B5394"/>
              </a:solidFill>
              <a:latin typeface="Roboto"/>
              <a:ea typeface="Roboto"/>
              <a:cs typeface="Roboto"/>
              <a:sym typeface="Roboto"/>
            </a:endParaRPr>
          </a:p>
        </p:txBody>
      </p:sp>
      <p:sp>
        <p:nvSpPr>
          <p:cNvPr id="519" name="Google Shape;519;p68"/>
          <p:cNvSpPr/>
          <p:nvPr/>
        </p:nvSpPr>
        <p:spPr>
          <a:xfrm>
            <a:off x="7062700" y="752425"/>
            <a:ext cx="1809900" cy="785400"/>
          </a:xfrm>
          <a:prstGeom prst="roundRect">
            <a:avLst>
              <a:gd fmla="val 16667" name="adj"/>
            </a:avLst>
          </a:prstGeom>
          <a:solidFill>
            <a:srgbClr val="0B539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GB" sz="900">
                <a:solidFill>
                  <a:srgbClr val="FFFFFF"/>
                </a:solidFill>
                <a:latin typeface="Roboto"/>
                <a:ea typeface="Roboto"/>
                <a:cs typeface="Roboto"/>
                <a:sym typeface="Roboto"/>
              </a:rPr>
              <a:t>Widespread adoption of AI in pharma  (VR, digital twin, automated data analysis etc.), prioritisation of AI in R&amp;D.* </a:t>
            </a:r>
            <a:endParaRPr sz="900">
              <a:solidFill>
                <a:srgbClr val="FFFFFF"/>
              </a:solidFill>
              <a:latin typeface="Roboto"/>
              <a:ea typeface="Roboto"/>
              <a:cs typeface="Roboto"/>
              <a:sym typeface="Roboto"/>
            </a:endParaRPr>
          </a:p>
        </p:txBody>
      </p:sp>
      <p:pic>
        <p:nvPicPr>
          <p:cNvPr id="520" name="Google Shape;520;p68"/>
          <p:cNvPicPr preferRelativeResize="0"/>
          <p:nvPr/>
        </p:nvPicPr>
        <p:blipFill rotWithShape="1">
          <a:blip r:embed="rId8">
            <a:alphaModFix/>
          </a:blip>
          <a:srcRect b="17220" l="15621" r="12290" t="22144"/>
          <a:stretch/>
        </p:blipFill>
        <p:spPr>
          <a:xfrm>
            <a:off x="6221225" y="2662558"/>
            <a:ext cx="749649" cy="329493"/>
          </a:xfrm>
          <a:prstGeom prst="rect">
            <a:avLst/>
          </a:prstGeom>
          <a:noFill/>
          <a:ln cap="flat" cmpd="sng" w="9525">
            <a:solidFill>
              <a:schemeClr val="dk1"/>
            </a:solidFill>
            <a:prstDash val="solid"/>
            <a:round/>
            <a:headEnd len="sm" w="sm" type="none"/>
            <a:tailEnd len="sm" w="sm" type="none"/>
          </a:ln>
        </p:spPr>
      </p:pic>
      <p:pic>
        <p:nvPicPr>
          <p:cNvPr id="521" name="Google Shape;521;p68"/>
          <p:cNvPicPr preferRelativeResize="0"/>
          <p:nvPr/>
        </p:nvPicPr>
        <p:blipFill rotWithShape="1">
          <a:blip r:embed="rId9">
            <a:alphaModFix/>
          </a:blip>
          <a:srcRect b="0" l="0" r="36406" t="0"/>
          <a:stretch/>
        </p:blipFill>
        <p:spPr>
          <a:xfrm>
            <a:off x="6221652" y="3071013"/>
            <a:ext cx="748800" cy="346113"/>
          </a:xfrm>
          <a:prstGeom prst="rect">
            <a:avLst/>
          </a:prstGeom>
          <a:noFill/>
          <a:ln cap="flat" cmpd="sng" w="9525">
            <a:solidFill>
              <a:schemeClr val="dk1"/>
            </a:solidFill>
            <a:prstDash val="solid"/>
            <a:round/>
            <a:headEnd len="sm" w="sm" type="none"/>
            <a:tailEnd len="sm" w="sm" type="none"/>
          </a:ln>
        </p:spPr>
      </p:pic>
      <p:sp>
        <p:nvSpPr>
          <p:cNvPr id="522" name="Google Shape;522;p68"/>
          <p:cNvSpPr txBox="1"/>
          <p:nvPr/>
        </p:nvSpPr>
        <p:spPr>
          <a:xfrm>
            <a:off x="2432450" y="4368200"/>
            <a:ext cx="4883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073763"/>
                </a:solidFill>
                <a:latin typeface="Roboto"/>
                <a:ea typeface="Roboto"/>
                <a:cs typeface="Roboto"/>
                <a:sym typeface="Roboto"/>
              </a:rPr>
              <a:t>* - No particular examples are there, because the number of companies that utilize AI in pharma has increased exponentially.</a:t>
            </a:r>
            <a:endParaRPr sz="900">
              <a:solidFill>
                <a:srgbClr val="073763"/>
              </a:solidFill>
              <a:latin typeface="Roboto"/>
              <a:ea typeface="Roboto"/>
              <a:cs typeface="Roboto"/>
              <a:sym typeface="Roboto"/>
            </a:endParaRPr>
          </a:p>
        </p:txBody>
      </p:sp>
      <p:sp>
        <p:nvSpPr>
          <p:cNvPr id="523" name="Google Shape;523;p68"/>
          <p:cNvSpPr/>
          <p:nvPr/>
        </p:nvSpPr>
        <p:spPr>
          <a:xfrm>
            <a:off x="7919925" y="172850"/>
            <a:ext cx="367800" cy="3678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6" name="Shape 3976"/>
        <p:cNvGrpSpPr/>
        <p:nvPr/>
      </p:nvGrpSpPr>
      <p:grpSpPr>
        <a:xfrm>
          <a:off x="0" y="0"/>
          <a:ext cx="0" cy="0"/>
          <a:chOff x="0" y="0"/>
          <a:chExt cx="0" cy="0"/>
        </a:xfrm>
      </p:grpSpPr>
      <p:pic>
        <p:nvPicPr>
          <p:cNvPr id="3977" name="Google Shape;3977;p149"/>
          <p:cNvPicPr preferRelativeResize="0"/>
          <p:nvPr/>
        </p:nvPicPr>
        <p:blipFill>
          <a:blip r:embed="rId3">
            <a:alphaModFix/>
          </a:blip>
          <a:stretch>
            <a:fillRect/>
          </a:stretch>
        </p:blipFill>
        <p:spPr>
          <a:xfrm>
            <a:off x="721438" y="688574"/>
            <a:ext cx="7701125" cy="4023550"/>
          </a:xfrm>
          <a:prstGeom prst="rect">
            <a:avLst/>
          </a:prstGeom>
          <a:noFill/>
          <a:ln>
            <a:noFill/>
          </a:ln>
        </p:spPr>
      </p:pic>
      <p:sp>
        <p:nvSpPr>
          <p:cNvPr id="3978" name="Google Shape;3978;p149"/>
          <p:cNvSpPr txBox="1"/>
          <p:nvPr/>
        </p:nvSpPr>
        <p:spPr>
          <a:xfrm>
            <a:off x="0" y="58625"/>
            <a:ext cx="6636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B5394"/>
                </a:solidFill>
                <a:latin typeface="Roboto"/>
                <a:ea typeface="Roboto"/>
                <a:cs typeface="Roboto"/>
                <a:sym typeface="Roboto"/>
              </a:rPr>
              <a:t>Explore Deep Pharma Intelligence Solutions: Examples </a:t>
            </a:r>
            <a:endParaRPr/>
          </a:p>
        </p:txBody>
      </p:sp>
      <p:sp>
        <p:nvSpPr>
          <p:cNvPr id="3979" name="Google Shape;3979;p149"/>
          <p:cNvSpPr txBox="1"/>
          <p:nvPr/>
        </p:nvSpPr>
        <p:spPr>
          <a:xfrm>
            <a:off x="2400300" y="4712125"/>
            <a:ext cx="4419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u="sng">
                <a:solidFill>
                  <a:srgbClr val="FF0000"/>
                </a:solidFill>
                <a:hlinkClick r:id="rId4">
                  <a:extLst>
                    <a:ext uri="{A12FA001-AC4F-418D-AE19-62706E023703}">
                      <ahyp:hlinkClr val="tx"/>
                    </a:ext>
                  </a:extLst>
                </a:hlinkClick>
              </a:rPr>
              <a:t>https://www.ai-ecosystem.org/biomed</a:t>
            </a:r>
            <a:r>
              <a:rPr b="1" lang="en-GB">
                <a:solidFill>
                  <a:srgbClr val="FF0000"/>
                </a:solidFill>
              </a:rPr>
              <a:t> </a:t>
            </a:r>
            <a:endParaRPr b="1">
              <a:solidFill>
                <a:srgbClr val="FF0000"/>
              </a:solidFill>
            </a:endParaRPr>
          </a:p>
        </p:txBody>
      </p:sp>
      <p:sp>
        <p:nvSpPr>
          <p:cNvPr id="3980" name="Google Shape;3980;p149"/>
          <p:cNvSpPr/>
          <p:nvPr/>
        </p:nvSpPr>
        <p:spPr>
          <a:xfrm>
            <a:off x="8163147" y="4959804"/>
            <a:ext cx="981000" cy="122400"/>
          </a:xfrm>
          <a:prstGeom prst="rect">
            <a:avLst/>
          </a:prstGeom>
          <a:solidFill>
            <a:srgbClr val="EFEFE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81" name="Google Shape;3981;p149"/>
          <p:cNvSpPr/>
          <p:nvPr/>
        </p:nvSpPr>
        <p:spPr>
          <a:xfrm>
            <a:off x="7726259"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sp>
        <p:nvSpPr>
          <p:cNvPr id="3982" name="Google Shape;3982;p149"/>
          <p:cNvSpPr txBox="1"/>
          <p:nvPr/>
        </p:nvSpPr>
        <p:spPr>
          <a:xfrm>
            <a:off x="8530967" y="4898571"/>
            <a:ext cx="367800" cy="244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800">
                <a:solidFill>
                  <a:srgbClr val="999999"/>
                </a:solidFill>
                <a:latin typeface="Roboto"/>
                <a:ea typeface="Roboto"/>
                <a:cs typeface="Roboto"/>
                <a:sym typeface="Roboto"/>
              </a:rPr>
              <a:t>‹#›</a:t>
            </a:fld>
            <a:endParaRPr sz="800">
              <a:solidFill>
                <a:srgbClr val="999999"/>
              </a:solidFill>
              <a:latin typeface="Roboto"/>
              <a:ea typeface="Roboto"/>
              <a:cs typeface="Roboto"/>
              <a:sym typeface="Roboto"/>
            </a:endParaRPr>
          </a:p>
        </p:txBody>
      </p:sp>
      <p:sp>
        <p:nvSpPr>
          <p:cNvPr id="3983" name="Google Shape;3983;p149"/>
          <p:cNvSpPr/>
          <p:nvPr/>
        </p:nvSpPr>
        <p:spPr>
          <a:xfrm>
            <a:off x="0" y="4959804"/>
            <a:ext cx="1991700" cy="122400"/>
          </a:xfrm>
          <a:prstGeom prst="rect">
            <a:avLst/>
          </a:prstGeom>
          <a:solidFill>
            <a:srgbClr val="EFEFEF"/>
          </a:solidFill>
          <a:ln>
            <a:noFill/>
          </a:ln>
        </p:spPr>
        <p:txBody>
          <a:bodyPr anchorCtr="0" anchor="ctr" bIns="0" lIns="245125" spcFirstLastPara="1" rIns="0" wrap="square" tIns="0">
            <a:noAutofit/>
          </a:bodyPr>
          <a:lstStyle/>
          <a:p>
            <a:pPr indent="0" lvl="0" marL="0" rtl="0" algn="l">
              <a:spcBef>
                <a:spcPts val="0"/>
              </a:spcBef>
              <a:spcAft>
                <a:spcPts val="0"/>
              </a:spcAft>
              <a:buNone/>
            </a:pPr>
            <a:r>
              <a:rPr lang="en-GB" sz="700">
                <a:solidFill>
                  <a:srgbClr val="999999"/>
                </a:solidFill>
              </a:rPr>
              <a:t>Deep Pharma Intelligence</a:t>
            </a:r>
            <a:endParaRPr sz="700">
              <a:solidFill>
                <a:srgbClr val="999999"/>
              </a:solidFill>
            </a:endParaRPr>
          </a:p>
        </p:txBody>
      </p:sp>
      <p:sp>
        <p:nvSpPr>
          <p:cNvPr id="3984" name="Google Shape;3984;p149"/>
          <p:cNvSpPr/>
          <p:nvPr/>
        </p:nvSpPr>
        <p:spPr>
          <a:xfrm>
            <a:off x="1528240" y="4923064"/>
            <a:ext cx="804600" cy="195900"/>
          </a:xfrm>
          <a:prstGeom prst="parallelogram">
            <a:avLst>
              <a:gd fmla="val 25000" name="adj"/>
            </a:avLst>
          </a:prstGeom>
          <a:solidFill>
            <a:srgbClr val="FFFFFF"/>
          </a:solidFill>
          <a:ln>
            <a:noFill/>
          </a:ln>
        </p:spPr>
        <p:txBody>
          <a:bodyPr anchorCtr="0" anchor="ctr" bIns="62250" lIns="62250" spcFirstLastPara="1" rIns="62250" wrap="square" tIns="62250">
            <a:noAutofit/>
          </a:bodyPr>
          <a:lstStyle/>
          <a:p>
            <a:pPr indent="0" lvl="0" marL="0" rtl="0" algn="l">
              <a:spcBef>
                <a:spcPts val="0"/>
              </a:spcBef>
              <a:spcAft>
                <a:spcPts val="0"/>
              </a:spcAft>
              <a:buNone/>
            </a:pPr>
            <a:r>
              <a:t/>
            </a:r>
            <a:endParaRPr/>
          </a:p>
        </p:txBody>
      </p:sp>
      <p:pic>
        <p:nvPicPr>
          <p:cNvPr id="3985" name="Google Shape;3985;p149"/>
          <p:cNvPicPr preferRelativeResize="0"/>
          <p:nvPr/>
        </p:nvPicPr>
        <p:blipFill>
          <a:blip r:embed="rId5">
            <a:alphaModFix/>
          </a:blip>
          <a:stretch>
            <a:fillRect/>
          </a:stretch>
        </p:blipFill>
        <p:spPr>
          <a:xfrm>
            <a:off x="118875" y="4093975"/>
            <a:ext cx="804599" cy="80459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3989" name="Shape 3989"/>
        <p:cNvGrpSpPr/>
        <p:nvPr/>
      </p:nvGrpSpPr>
      <p:grpSpPr>
        <a:xfrm>
          <a:off x="0" y="0"/>
          <a:ext cx="0" cy="0"/>
          <a:chOff x="0" y="0"/>
          <a:chExt cx="0" cy="0"/>
        </a:xfrm>
      </p:grpSpPr>
      <p:sp>
        <p:nvSpPr>
          <p:cNvPr id="3990" name="Google Shape;3990;p150"/>
          <p:cNvSpPr/>
          <p:nvPr/>
        </p:nvSpPr>
        <p:spPr>
          <a:xfrm>
            <a:off x="-28000" y="84025"/>
            <a:ext cx="4702200" cy="679500"/>
          </a:xfrm>
          <a:prstGeom prst="rect">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1" name="Google Shape;3991;p150"/>
          <p:cNvPicPr preferRelativeResize="0"/>
          <p:nvPr/>
        </p:nvPicPr>
        <p:blipFill>
          <a:blip r:embed="rId3">
            <a:alphaModFix/>
          </a:blip>
          <a:stretch>
            <a:fillRect/>
          </a:stretch>
        </p:blipFill>
        <p:spPr>
          <a:xfrm>
            <a:off x="306450" y="206553"/>
            <a:ext cx="1486602" cy="679426"/>
          </a:xfrm>
          <a:prstGeom prst="rect">
            <a:avLst/>
          </a:prstGeom>
          <a:noFill/>
          <a:ln>
            <a:noFill/>
          </a:ln>
        </p:spPr>
      </p:pic>
      <p:sp>
        <p:nvSpPr>
          <p:cNvPr id="3992" name="Google Shape;3992;p150"/>
          <p:cNvSpPr txBox="1"/>
          <p:nvPr/>
        </p:nvSpPr>
        <p:spPr>
          <a:xfrm>
            <a:off x="306450" y="3244650"/>
            <a:ext cx="8531100" cy="16017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None/>
            </a:pPr>
            <a:r>
              <a:rPr b="1" lang="en-GB" sz="1000">
                <a:solidFill>
                  <a:srgbClr val="FFFFFF"/>
                </a:solidFill>
                <a:latin typeface="Roboto"/>
                <a:ea typeface="Roboto"/>
                <a:cs typeface="Roboto"/>
                <a:sym typeface="Roboto"/>
              </a:rPr>
              <a:t>Deep Pharma Intelligence (DPI) Disclaimer</a:t>
            </a:r>
            <a:endParaRPr b="1" sz="1000">
              <a:solidFill>
                <a:srgbClr val="FFFFFF"/>
              </a:solidFill>
              <a:latin typeface="Roboto"/>
              <a:ea typeface="Roboto"/>
              <a:cs typeface="Roboto"/>
              <a:sym typeface="Roboto"/>
            </a:endParaRPr>
          </a:p>
          <a:p>
            <a:pPr indent="0" lvl="0" marL="0" rtl="0" algn="just">
              <a:lnSpc>
                <a:spcPct val="115000"/>
              </a:lnSpc>
              <a:spcBef>
                <a:spcPts val="0"/>
              </a:spcBef>
              <a:spcAft>
                <a:spcPts val="0"/>
              </a:spcAft>
              <a:buNone/>
            </a:pPr>
            <a:r>
              <a:t/>
            </a:r>
            <a:endParaRPr sz="700">
              <a:solidFill>
                <a:srgbClr val="FFFFFF"/>
              </a:solidFill>
              <a:latin typeface="Roboto"/>
              <a:ea typeface="Roboto"/>
              <a:cs typeface="Roboto"/>
              <a:sym typeface="Roboto"/>
            </a:endParaRPr>
          </a:p>
          <a:p>
            <a:pPr indent="0" lvl="0" marL="0" rtl="0" algn="just">
              <a:lnSpc>
                <a:spcPct val="115000"/>
              </a:lnSpc>
              <a:spcBef>
                <a:spcPts val="0"/>
              </a:spcBef>
              <a:spcAft>
                <a:spcPts val="0"/>
              </a:spcAft>
              <a:buNone/>
            </a:pPr>
            <a:r>
              <a:rPr lang="en-GB" sz="900">
                <a:solidFill>
                  <a:srgbClr val="FFFFFF"/>
                </a:solidFill>
                <a:latin typeface="Roboto"/>
                <a:ea typeface="Roboto"/>
                <a:cs typeface="Roboto"/>
                <a:sym typeface="Roboto"/>
              </a:rPr>
              <a:t>The information and opinions in this report were prepared by Deep Pharma Intelligence. The information herein is believed by DPI to be reliable but DPI makes no representation as to the accuracy or completeness of such information. There is no guarantee that the views and opinions expressed in this communication will come to pass. DPI may provide, may have provided or may seek to provide advisory services to one or more companies mentioned herein. In addition, employees of DPI may have purchased or may purchase securities in one or more companies mentioned in this report. Opinions, estimates and analyses in this report constitute the current judgment of the author as of the date of this report. They do not necessarily reflect the opinions of DPI and are subject to change without notice. DPI has no obligation to update, modify or amend this report or to otherwise notify a reader thereof in the event that any matter stated herein, or any opinion, estimate, forecast or analysis set forth herein, changes or subsequently becomes inaccurate. This report is provided for informational purposes only. It is not to be construed as an offer to buy or sell or a solicitation of an offer to buy or sell any financial instruments or to participate in any particular trading strategy in any jurisdiction.</a:t>
            </a:r>
            <a:endParaRPr sz="900">
              <a:solidFill>
                <a:srgbClr val="FFFFFF"/>
              </a:solidFill>
              <a:latin typeface="Roboto"/>
              <a:ea typeface="Roboto"/>
              <a:cs typeface="Roboto"/>
              <a:sym typeface="Roboto"/>
            </a:endParaRPr>
          </a:p>
        </p:txBody>
      </p:sp>
      <p:sp>
        <p:nvSpPr>
          <p:cNvPr id="3993" name="Google Shape;3993;p150"/>
          <p:cNvSpPr txBox="1"/>
          <p:nvPr/>
        </p:nvSpPr>
        <p:spPr>
          <a:xfrm>
            <a:off x="7292436" y="122498"/>
            <a:ext cx="1545000" cy="244800"/>
          </a:xfrm>
          <a:prstGeom prst="rect">
            <a:avLst/>
          </a:prstGeom>
          <a:noFill/>
          <a:ln>
            <a:noFill/>
          </a:ln>
        </p:spPr>
        <p:txBody>
          <a:bodyPr anchorCtr="0" anchor="ctr" bIns="49025" lIns="49025" spcFirstLastPara="1" rIns="49025" wrap="square" tIns="49025">
            <a:noAutofit/>
          </a:bodyPr>
          <a:lstStyle/>
          <a:p>
            <a:pPr indent="0" lvl="0" marL="0" rtl="0" algn="r">
              <a:spcBef>
                <a:spcPts val="0"/>
              </a:spcBef>
              <a:spcAft>
                <a:spcPts val="0"/>
              </a:spcAft>
              <a:buNone/>
            </a:pPr>
            <a:r>
              <a:rPr b="1" lang="en-GB" sz="1000">
                <a:solidFill>
                  <a:srgbClr val="FFFFFF"/>
                </a:solidFill>
                <a:uFill>
                  <a:noFill/>
                </a:uFill>
                <a:latin typeface="Roboto"/>
                <a:ea typeface="Roboto"/>
                <a:cs typeface="Roboto"/>
                <a:sym typeface="Roboto"/>
                <a:hlinkClick r:id="rId4">
                  <a:extLst>
                    <a:ext uri="{A12FA001-AC4F-418D-AE19-62706E023703}">
                      <ahyp:hlinkClr val="tx"/>
                    </a:ext>
                  </a:extLst>
                </a:hlinkClick>
              </a:rPr>
              <a:t>www.deep-pharma.tech</a:t>
            </a:r>
            <a:endParaRPr b="1" sz="1000">
              <a:solidFill>
                <a:srgbClr val="FFFFFF"/>
              </a:solidFill>
              <a:latin typeface="Roboto"/>
              <a:ea typeface="Roboto"/>
              <a:cs typeface="Roboto"/>
              <a:sym typeface="Roboto"/>
            </a:endParaRPr>
          </a:p>
        </p:txBody>
      </p:sp>
      <p:pic>
        <p:nvPicPr>
          <p:cNvPr id="3994" name="Google Shape;3994;p150"/>
          <p:cNvPicPr preferRelativeResize="0"/>
          <p:nvPr/>
        </p:nvPicPr>
        <p:blipFill>
          <a:blip r:embed="rId5">
            <a:alphaModFix/>
          </a:blip>
          <a:stretch>
            <a:fillRect/>
          </a:stretch>
        </p:blipFill>
        <p:spPr>
          <a:xfrm>
            <a:off x="3895731" y="801926"/>
            <a:ext cx="1352738" cy="1601680"/>
          </a:xfrm>
          <a:prstGeom prst="rect">
            <a:avLst/>
          </a:prstGeom>
          <a:noFill/>
          <a:ln>
            <a:noFill/>
          </a:ln>
        </p:spPr>
      </p:pic>
      <p:sp>
        <p:nvSpPr>
          <p:cNvPr id="3995" name="Google Shape;3995;p150"/>
          <p:cNvSpPr/>
          <p:nvPr/>
        </p:nvSpPr>
        <p:spPr>
          <a:xfrm>
            <a:off x="2220828" y="2812216"/>
            <a:ext cx="2348400" cy="226200"/>
          </a:xfrm>
          <a:prstGeom prst="rect">
            <a:avLst/>
          </a:prstGeom>
          <a:noFill/>
          <a:ln cap="flat" cmpd="sng" w="9525">
            <a:solidFill>
              <a:srgbClr val="9FC5E8"/>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lnSpc>
                <a:spcPct val="115000"/>
              </a:lnSpc>
              <a:spcBef>
                <a:spcPts val="0"/>
              </a:spcBef>
              <a:spcAft>
                <a:spcPts val="0"/>
              </a:spcAft>
              <a:buNone/>
            </a:pPr>
            <a:r>
              <a:rPr b="1" lang="en-GB" sz="1000">
                <a:solidFill>
                  <a:srgbClr val="FFFFFF"/>
                </a:solidFill>
                <a:latin typeface="Roboto"/>
                <a:ea typeface="Roboto"/>
                <a:cs typeface="Roboto"/>
                <a:sym typeface="Roboto"/>
              </a:rPr>
              <a:t>E-mail: </a:t>
            </a:r>
            <a:r>
              <a:rPr b="1" lang="en-GB" sz="1000">
                <a:solidFill>
                  <a:srgbClr val="FFFFFF"/>
                </a:solidFill>
                <a:uFill>
                  <a:noFill/>
                </a:uFill>
                <a:latin typeface="Roboto"/>
                <a:ea typeface="Roboto"/>
                <a:cs typeface="Roboto"/>
                <a:sym typeface="Roboto"/>
                <a:hlinkClick r:id="rId6">
                  <a:extLst>
                    <a:ext uri="{A12FA001-AC4F-418D-AE19-62706E023703}">
                      <ahyp:hlinkClr val="tx"/>
                    </a:ext>
                  </a:extLst>
                </a:hlinkClick>
              </a:rPr>
              <a:t>info@deep-pharma.tech</a:t>
            </a:r>
            <a:endParaRPr b="1" sz="1000">
              <a:solidFill>
                <a:srgbClr val="FFFFFF"/>
              </a:solidFill>
              <a:latin typeface="Roboto"/>
              <a:ea typeface="Roboto"/>
              <a:cs typeface="Roboto"/>
              <a:sym typeface="Roboto"/>
            </a:endParaRPr>
          </a:p>
        </p:txBody>
      </p:sp>
      <p:sp>
        <p:nvSpPr>
          <p:cNvPr id="3996" name="Google Shape;3996;p150"/>
          <p:cNvSpPr/>
          <p:nvPr/>
        </p:nvSpPr>
        <p:spPr>
          <a:xfrm>
            <a:off x="4574772" y="2812216"/>
            <a:ext cx="2348400" cy="226200"/>
          </a:xfrm>
          <a:prstGeom prst="rect">
            <a:avLst/>
          </a:prstGeom>
          <a:noFill/>
          <a:ln cap="flat" cmpd="sng" w="9525">
            <a:solidFill>
              <a:srgbClr val="9FC5E8"/>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lnSpc>
                <a:spcPct val="115000"/>
              </a:lnSpc>
              <a:spcBef>
                <a:spcPts val="0"/>
              </a:spcBef>
              <a:spcAft>
                <a:spcPts val="0"/>
              </a:spcAft>
              <a:buNone/>
            </a:pPr>
            <a:r>
              <a:rPr b="1" lang="en-GB" sz="1000">
                <a:solidFill>
                  <a:srgbClr val="FFFFFF"/>
                </a:solidFill>
              </a:rPr>
              <a:t>Website: </a:t>
            </a:r>
            <a:r>
              <a:rPr b="1" lang="en-GB" sz="1000">
                <a:solidFill>
                  <a:srgbClr val="FFFFFF"/>
                </a:solidFill>
                <a:uFill>
                  <a:noFill/>
                </a:uFill>
                <a:latin typeface="Roboto"/>
                <a:ea typeface="Roboto"/>
                <a:cs typeface="Roboto"/>
                <a:sym typeface="Roboto"/>
                <a:hlinkClick r:id="rId7">
                  <a:extLst>
                    <a:ext uri="{A12FA001-AC4F-418D-AE19-62706E023703}">
                      <ahyp:hlinkClr val="tx"/>
                    </a:ext>
                  </a:extLst>
                </a:hlinkClick>
              </a:rPr>
              <a:t>deep-pharma.tech</a:t>
            </a:r>
            <a:endParaRPr b="1" sz="1000">
              <a:solidFill>
                <a:srgbClr val="FFFFFF"/>
              </a:solidFill>
              <a:latin typeface="Roboto"/>
              <a:ea typeface="Roboto"/>
              <a:cs typeface="Roboto"/>
              <a:sym typeface="Roboto"/>
            </a:endParaRPr>
          </a:p>
        </p:txBody>
      </p:sp>
      <p:sp>
        <p:nvSpPr>
          <p:cNvPr id="3997" name="Google Shape;3997;p150">
            <a:hlinkClick r:id="rId8"/>
          </p:cNvPr>
          <p:cNvSpPr/>
          <p:nvPr/>
        </p:nvSpPr>
        <p:spPr>
          <a:xfrm>
            <a:off x="2220890" y="2511120"/>
            <a:ext cx="4702200" cy="226200"/>
          </a:xfrm>
          <a:prstGeom prst="rect">
            <a:avLst/>
          </a:prstGeom>
          <a:noFill/>
          <a:ln cap="flat" cmpd="sng" w="9525">
            <a:solidFill>
              <a:srgbClr val="9FC5E8"/>
            </a:solidFill>
            <a:prstDash val="solid"/>
            <a:round/>
            <a:headEnd len="sm" w="sm" type="none"/>
            <a:tailEnd len="sm" w="sm" type="none"/>
          </a:ln>
        </p:spPr>
        <p:txBody>
          <a:bodyPr anchorCtr="0" anchor="ctr" bIns="62250" lIns="62250" spcFirstLastPara="1" rIns="62250" wrap="square" tIns="62250">
            <a:noAutofit/>
          </a:bodyPr>
          <a:lstStyle/>
          <a:p>
            <a:pPr indent="0" lvl="0" marL="0" rtl="0" algn="ctr">
              <a:lnSpc>
                <a:spcPct val="115000"/>
              </a:lnSpc>
              <a:spcBef>
                <a:spcPts val="0"/>
              </a:spcBef>
              <a:spcAft>
                <a:spcPts val="0"/>
              </a:spcAft>
              <a:buNone/>
            </a:pPr>
            <a:r>
              <a:rPr b="1" lang="en-GB" sz="1000">
                <a:solidFill>
                  <a:srgbClr val="FFFFFF"/>
                </a:solidFill>
                <a:uFill>
                  <a:noFill/>
                </a:uFill>
                <a:latin typeface="Roboto"/>
                <a:ea typeface="Roboto"/>
                <a:cs typeface="Roboto"/>
                <a:sym typeface="Roboto"/>
                <a:hlinkClick r:id="rId9">
                  <a:extLst>
                    <a:ext uri="{A12FA001-AC4F-418D-AE19-62706E023703}">
                      <ahyp:hlinkClr val="tx"/>
                    </a:ext>
                  </a:extLst>
                </a:hlinkClick>
              </a:rPr>
              <a:t>Link to the </a:t>
            </a:r>
            <a:r>
              <a:rPr b="1" lang="en-GB" sz="1000">
                <a:solidFill>
                  <a:srgbClr val="FFFFFF"/>
                </a:solidFill>
                <a:uFill>
                  <a:noFill/>
                </a:uFill>
                <a:latin typeface="Roboto"/>
                <a:ea typeface="Roboto"/>
                <a:cs typeface="Roboto"/>
                <a:sym typeface="Roboto"/>
                <a:hlinkClick r:id="rId10">
                  <a:extLst>
                    <a:ext uri="{A12FA001-AC4F-418D-AE19-62706E023703}">
                      <ahyp:hlinkClr val="tx"/>
                    </a:ext>
                  </a:extLst>
                </a:hlinkClick>
              </a:rPr>
              <a:t>Report</a:t>
            </a:r>
            <a:r>
              <a:rPr b="1" lang="en-GB" sz="1000">
                <a:solidFill>
                  <a:srgbClr val="FFFFFF"/>
                </a:solidFill>
                <a:uFill>
                  <a:noFill/>
                </a:uFill>
                <a:latin typeface="Roboto"/>
                <a:ea typeface="Roboto"/>
                <a:cs typeface="Roboto"/>
                <a:sym typeface="Roboto"/>
                <a:hlinkClick r:id="rId11">
                  <a:extLst>
                    <a:ext uri="{A12FA001-AC4F-418D-AE19-62706E023703}">
                      <ahyp:hlinkClr val="tx"/>
                    </a:ext>
                  </a:extLst>
                </a:hlinkClick>
              </a:rPr>
              <a:t>: </a:t>
            </a:r>
            <a:r>
              <a:rPr b="1" lang="en-GB" sz="1000">
                <a:solidFill>
                  <a:srgbClr val="FFFFFF"/>
                </a:solidFill>
                <a:latin typeface="Roboto"/>
                <a:ea typeface="Roboto"/>
                <a:cs typeface="Roboto"/>
                <a:sym typeface="Roboto"/>
              </a:rPr>
              <a:t>www.deep-pharma.tech/ai-in-dd-q3-2022-subscribe</a:t>
            </a:r>
            <a:endParaRPr b="1" sz="1000">
              <a:solidFill>
                <a:srgbClr val="FFFFFF"/>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_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